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84" r:id="rId2"/>
    <p:sldId id="279" r:id="rId3"/>
    <p:sldId id="407" r:id="rId4"/>
    <p:sldId id="452" r:id="rId5"/>
    <p:sldId id="456" r:id="rId6"/>
    <p:sldId id="322" r:id="rId7"/>
    <p:sldId id="261" r:id="rId8"/>
    <p:sldId id="416" r:id="rId9"/>
    <p:sldId id="263" r:id="rId10"/>
    <p:sldId id="269" r:id="rId11"/>
    <p:sldId id="264" r:id="rId12"/>
    <p:sldId id="272" r:id="rId13"/>
    <p:sldId id="454" r:id="rId14"/>
    <p:sldId id="414" r:id="rId15"/>
    <p:sldId id="268" r:id="rId16"/>
    <p:sldId id="270" r:id="rId17"/>
    <p:sldId id="425" r:id="rId18"/>
    <p:sldId id="423" r:id="rId19"/>
    <p:sldId id="271" r:id="rId20"/>
    <p:sldId id="340" r:id="rId21"/>
    <p:sldId id="464" r:id="rId22"/>
    <p:sldId id="426" r:id="rId23"/>
    <p:sldId id="462" r:id="rId24"/>
    <p:sldId id="460" r:id="rId25"/>
    <p:sldId id="465" r:id="rId26"/>
    <p:sldId id="259" r:id="rId27"/>
    <p:sldId id="256" r:id="rId28"/>
    <p:sldId id="466" r:id="rId29"/>
    <p:sldId id="260" r:id="rId30"/>
    <p:sldId id="273" r:id="rId31"/>
    <p:sldId id="433" r:id="rId32"/>
    <p:sldId id="266" r:id="rId33"/>
    <p:sldId id="280" r:id="rId34"/>
    <p:sldId id="499" r:id="rId35"/>
    <p:sldId id="496" r:id="rId36"/>
    <p:sldId id="501" r:id="rId37"/>
    <p:sldId id="493" r:id="rId38"/>
    <p:sldId id="502" r:id="rId39"/>
    <p:sldId id="498" r:id="rId40"/>
    <p:sldId id="503" r:id="rId41"/>
    <p:sldId id="474" r:id="rId42"/>
    <p:sldId id="475" r:id="rId43"/>
    <p:sldId id="469" r:id="rId44"/>
    <p:sldId id="482" r:id="rId45"/>
    <p:sldId id="48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ilong.peng@outlook.com" initials="k" lastIdx="12" clrIdx="0">
    <p:extLst>
      <p:ext uri="{19B8F6BF-5375-455C-9EA6-DF929625EA0E}">
        <p15:presenceInfo xmlns:p15="http://schemas.microsoft.com/office/powerpoint/2012/main" userId="fd1e8a404d452f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62921" autoAdjust="0"/>
  </p:normalViewPr>
  <p:slideViewPr>
    <p:cSldViewPr snapToGrid="0">
      <p:cViewPr>
        <p:scale>
          <a:sx n="66" d="100"/>
          <a:sy n="66" d="100"/>
        </p:scale>
        <p:origin x="1572" y="26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2-14T21:44:33.809" idx="12">
    <p:pos x="10" y="10"/>
    <p:text>这很好，但要使用动画，就像我在最后一张幻灯片上发送的例子。也可以在这里加入床和长凳</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B3C41-ADED-4790-9CE5-C4515BA16685}"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618CC-F445-41D1-9C1C-54DBAA8BD46C}" type="slidenum">
              <a:rPr lang="en-US" smtClean="0"/>
              <a:t>‹#›</a:t>
            </a:fld>
            <a:endParaRPr lang="en-US"/>
          </a:p>
        </p:txBody>
      </p:sp>
    </p:spTree>
    <p:extLst>
      <p:ext uri="{BB962C8B-B14F-4D97-AF65-F5344CB8AC3E}">
        <p14:creationId xmlns:p14="http://schemas.microsoft.com/office/powerpoint/2010/main" val="3998054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am going to give a short overview of two completed projects and one ongoing project using different method like image synthesis and real-time neurofeedback and simulation to study the learning and learn</a:t>
            </a:r>
            <a:r>
              <a:rPr lang="en-US" altLang="zh-CN" dirty="0"/>
              <a:t>ed</a:t>
            </a:r>
            <a:r>
              <a:rPr lang="en-US" dirty="0"/>
              <a:t> brain.</a:t>
            </a:r>
          </a:p>
        </p:txBody>
      </p:sp>
      <p:sp>
        <p:nvSpPr>
          <p:cNvPr id="4" name="Slide Number Placeholder 3"/>
          <p:cNvSpPr>
            <a:spLocks noGrp="1"/>
          </p:cNvSpPr>
          <p:nvPr>
            <p:ph type="sldNum" sz="quarter" idx="5"/>
          </p:nvPr>
        </p:nvSpPr>
        <p:spPr/>
        <p:txBody>
          <a:bodyPr/>
          <a:lstStyle/>
          <a:p>
            <a:fld id="{7D5618CC-F445-41D1-9C1C-54DBAA8BD46C}" type="slidenum">
              <a:rPr lang="en-US" smtClean="0"/>
              <a:t>1</a:t>
            </a:fld>
            <a:endParaRPr lang="en-US"/>
          </a:p>
        </p:txBody>
      </p:sp>
    </p:spTree>
    <p:extLst>
      <p:ext uri="{BB962C8B-B14F-4D97-AF65-F5344CB8AC3E}">
        <p14:creationId xmlns:p14="http://schemas.microsoft.com/office/powerpoint/2010/main" val="90192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kern="1200" dirty="0">
                <a:solidFill>
                  <a:schemeClr val="tx1"/>
                </a:solidFill>
                <a:effectLst/>
                <a:ea typeface="+mn-ea"/>
                <a:cs typeface="+mn-cs"/>
              </a:rPr>
              <a:t>⭐️</a:t>
            </a:r>
            <a:r>
              <a:rPr lang="en-US" sz="1800" dirty="0">
                <a:solidFill>
                  <a:srgbClr val="000000"/>
                </a:solidFill>
                <a:effectLst/>
                <a:latin typeface="Microsoft YaHei" panose="020B0503020204020204" pitchFamily="34" charset="-122"/>
              </a:rPr>
              <a:t>This </a:t>
            </a:r>
            <a:r>
              <a:rPr lang="en-US" altLang="zh-CN" sz="1800" dirty="0">
                <a:solidFill>
                  <a:srgbClr val="000000"/>
                </a:solidFill>
                <a:effectLst/>
                <a:latin typeface="Microsoft YaHei" panose="020B0503020204020204" pitchFamily="34" charset="-122"/>
              </a:rPr>
              <a:t>overlap metric quantifies how much different model layers in the brain overlap with each other. The higher this metric is the more overlap different layers are.</a:t>
            </a:r>
          </a:p>
          <a:p>
            <a:r>
              <a:rPr lang="en-US" altLang="zh-CN" sz="1800" kern="1200" dirty="0">
                <a:solidFill>
                  <a:schemeClr val="tx1"/>
                </a:solidFill>
                <a:effectLst/>
                <a:ea typeface="+mn-ea"/>
                <a:cs typeface="+mn-cs"/>
              </a:rPr>
              <a:t>⭐️</a:t>
            </a:r>
            <a:r>
              <a:rPr lang="en-US" altLang="zh-CN" sz="1800" kern="1200" dirty="0">
                <a:solidFill>
                  <a:srgbClr val="000000"/>
                </a:solidFill>
                <a:effectLst/>
                <a:latin typeface="Microsoft YaHei" panose="020B0503020204020204" pitchFamily="34" charset="-122"/>
                <a:ea typeface="+mn-ea"/>
                <a:cs typeface="+mn-cs"/>
              </a:rPr>
              <a:t>This is the overlap matrix for the synthesized images. We want to compare this matrix with the control overlap matrix.</a:t>
            </a:r>
            <a:endParaRPr lang="en-US" sz="1800" dirty="0">
              <a:solidFill>
                <a:srgbClr val="000000"/>
              </a:solidFill>
              <a:effectLst/>
              <a:latin typeface="Microsoft YaHei" panose="020B0503020204020204" pitchFamily="34" charset="-122"/>
            </a:endParaRPr>
          </a:p>
          <a:p>
            <a:endParaRPr lang="en-US" sz="1800" dirty="0">
              <a:solidFill>
                <a:srgbClr val="000000"/>
              </a:solidFill>
              <a:effectLst/>
              <a:latin typeface="Microsoft YaHei" panose="020B0503020204020204" pitchFamily="34" charset="-122"/>
            </a:endParaRPr>
          </a:p>
          <a:p>
            <a:endParaRPr lang="en-US" sz="1800" dirty="0">
              <a:solidFill>
                <a:srgbClr val="000000"/>
              </a:solidFill>
              <a:effectLst/>
              <a:latin typeface="Microsoft YaHei" panose="020B0503020204020204" pitchFamily="34" charset="-122"/>
            </a:endParaRPr>
          </a:p>
          <a:p>
            <a:endParaRPr lang="en-US" sz="1800" dirty="0">
              <a:solidFill>
                <a:srgbClr val="000000"/>
              </a:solidFill>
              <a:effectLst/>
              <a:latin typeface="Microsoft YaHei" panose="020B0503020204020204" pitchFamily="34" charset="-122"/>
            </a:endParaRPr>
          </a:p>
          <a:p>
            <a:r>
              <a:rPr lang="en-US" sz="1800" dirty="0">
                <a:solidFill>
                  <a:srgbClr val="000000"/>
                </a:solidFill>
                <a:effectLst/>
                <a:latin typeface="Microsoft YaHei" panose="020B0503020204020204" pitchFamily="34" charset="-122"/>
              </a:rPr>
              <a:t>Fig 5. Overlap for the synthesized images in the brain</a:t>
            </a:r>
          </a:p>
          <a:p>
            <a:r>
              <a:rPr lang="en-US" dirty="0"/>
              <a:t>a. Two circles were utilized to symbolize two distinct brain areas corresponding to two model layers M and N. m represented voxels exclusively associated with layer-M, and </a:t>
            </a:r>
            <a:r>
              <a:rPr lang="en-US" dirty="0" err="1"/>
              <a:t>mn</a:t>
            </a:r>
            <a:r>
              <a:rPr lang="en-US" dirty="0"/>
              <a:t> represented voxels shared by both layer-M and layer-N. n represented voxels unique to layer-N. The overlap metric was defined as the ratio of shared voxels </a:t>
            </a:r>
            <a:r>
              <a:rPr lang="en-US" dirty="0" err="1"/>
              <a:t>mn</a:t>
            </a:r>
            <a:r>
              <a:rPr lang="en-US" dirty="0"/>
              <a:t> divided by the total number of voxels corresponding to layer-M: </a:t>
            </a:r>
            <a:r>
              <a:rPr lang="en-US" dirty="0" err="1"/>
              <a:t>mn</a:t>
            </a:r>
            <a:r>
              <a:rPr lang="en-US" dirty="0"/>
              <a:t>/(</a:t>
            </a:r>
            <a:r>
              <a:rPr lang="en-US" dirty="0" err="1"/>
              <a:t>mn+m</a:t>
            </a:r>
            <a:r>
              <a:rPr lang="en-US" dirty="0"/>
              <a:t>)            </a:t>
            </a:r>
          </a:p>
          <a:p>
            <a:r>
              <a:rPr lang="en-US" dirty="0"/>
              <a:t>b. A matrix was presented illustrating the overlap metrics between 12 layers. The y-axis of the matrix represented the denominator or layer M. The majority of pairs of layers exhibited minimal overlap in comparison to natural images.</a:t>
            </a:r>
          </a:p>
        </p:txBody>
      </p:sp>
      <p:sp>
        <p:nvSpPr>
          <p:cNvPr id="4" name="Slide Number Placeholder 3"/>
          <p:cNvSpPr>
            <a:spLocks noGrp="1"/>
          </p:cNvSpPr>
          <p:nvPr>
            <p:ph type="sldNum" sz="quarter" idx="5"/>
          </p:nvPr>
        </p:nvSpPr>
        <p:spPr/>
        <p:txBody>
          <a:bodyPr/>
          <a:lstStyle/>
          <a:p>
            <a:fld id="{7D5618CC-F445-41D1-9C1C-54DBAA8BD46C}" type="slidenum">
              <a:rPr lang="en-US" smtClean="0"/>
              <a:t>10</a:t>
            </a:fld>
            <a:endParaRPr lang="en-US"/>
          </a:p>
        </p:txBody>
      </p:sp>
    </p:spTree>
    <p:extLst>
      <p:ext uri="{BB962C8B-B14F-4D97-AF65-F5344CB8AC3E}">
        <p14:creationId xmlns:p14="http://schemas.microsoft.com/office/powerpoint/2010/main" val="618072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16 set of 16 images selected from NSD images, we repeat the same analysis introduced above for the synthesized images and obtain this mapping for natural images.</a:t>
            </a:r>
          </a:p>
          <a:p>
            <a:endParaRPr lang="en-US" dirty="0"/>
          </a:p>
          <a:p>
            <a:endParaRPr lang="en-US" dirty="0"/>
          </a:p>
          <a:p>
            <a:endParaRPr lang="en-US" dirty="0"/>
          </a:p>
          <a:p>
            <a:r>
              <a:rPr lang="en-US" dirty="0"/>
              <a:t>Fig 4. Localization in the brain for NSD images using  </a:t>
            </a:r>
            <a:r>
              <a:rPr lang="en-US" dirty="0" err="1"/>
              <a:t>using</a:t>
            </a:r>
            <a:r>
              <a:rPr lang="en-US" dirty="0"/>
              <a:t> leave-one-out linear regression.}</a:t>
            </a:r>
          </a:p>
          <a:p>
            <a:r>
              <a:rPr lang="en-US" dirty="0"/>
              <a:t>16 sets of 16 images randomly sampled from NSD were presented to subjects and the CNN model. The RSM of the brain and model layers are compared with each other in a leave-one-subject-out manner to map between model layers and the whole brain with the searchlight method. The result of searchlight is averaged across sets are then fed into randomise TFCE with a significance threshold set at 0.95.</a:t>
            </a:r>
          </a:p>
        </p:txBody>
      </p:sp>
      <p:sp>
        <p:nvSpPr>
          <p:cNvPr id="4" name="Slide Number Placeholder 3"/>
          <p:cNvSpPr>
            <a:spLocks noGrp="1"/>
          </p:cNvSpPr>
          <p:nvPr>
            <p:ph type="sldNum" sz="quarter" idx="5"/>
          </p:nvPr>
        </p:nvSpPr>
        <p:spPr/>
        <p:txBody>
          <a:bodyPr/>
          <a:lstStyle/>
          <a:p>
            <a:fld id="{7D5618CC-F445-41D1-9C1C-54DBAA8BD46C}" type="slidenum">
              <a:rPr lang="en-US" smtClean="0"/>
              <a:t>11</a:t>
            </a:fld>
            <a:endParaRPr lang="en-US"/>
          </a:p>
        </p:txBody>
      </p:sp>
    </p:spTree>
    <p:extLst>
      <p:ext uri="{BB962C8B-B14F-4D97-AF65-F5344CB8AC3E}">
        <p14:creationId xmlns:p14="http://schemas.microsoft.com/office/powerpoint/2010/main" val="1757174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kern="1200" dirty="0">
                <a:solidFill>
                  <a:schemeClr val="tx1"/>
                </a:solidFill>
                <a:effectLst/>
                <a:ea typeface="+mn-ea"/>
                <a:cs typeface="+mn-cs"/>
              </a:rPr>
              <a:t>So we repeat the leave one subject out linear regression in the NSD dataset, which uses natural scene images. We randomly select 16 sets of 16 images from NSD,</a:t>
            </a:r>
          </a:p>
          <a:p>
            <a:r>
              <a:rPr lang="en-US" altLang="zh-CN" sz="1800" kern="1200" dirty="0">
                <a:solidFill>
                  <a:schemeClr val="tx1"/>
                </a:solidFill>
                <a:effectLst/>
                <a:ea typeface="+mn-ea"/>
                <a:cs typeface="+mn-cs"/>
              </a:rPr>
              <a:t>⭐️</a:t>
            </a:r>
            <a:r>
              <a:rPr lang="en-US" sz="1800" dirty="0">
                <a:effectLst/>
                <a:latin typeface="Microsoft YaHei" panose="020B0503020204020204" pitchFamily="34" charset="-122"/>
              </a:rPr>
              <a:t>this is the overlap metric matrix averaged across 16 sets. </a:t>
            </a:r>
          </a:p>
          <a:p>
            <a:r>
              <a:rPr lang="en-US" altLang="zh-CN" sz="1800" kern="1200" dirty="0">
                <a:solidFill>
                  <a:schemeClr val="tx1"/>
                </a:solidFill>
                <a:effectLst/>
                <a:ea typeface="+mn-ea"/>
                <a:cs typeface="+mn-cs"/>
              </a:rPr>
              <a:t>⭐️To compare this natural image overlap baseline with our synthesized image result, </a:t>
            </a:r>
            <a:r>
              <a:rPr lang="en-US" sz="1800" dirty="0">
                <a:effectLst/>
                <a:latin typeface="Microsoft YaHei" panose="020B0503020204020204" pitchFamily="34" charset="-122"/>
              </a:rPr>
              <a:t>we resample across the 16 matrix mean value to obtain a distribution of the NSD overlap metric, which is this grey distribution. The red line is the synthesized image overlap metric result. It turns out that the synthesized images significantly reduce overlap between layers in the brain compared with the control NSD images.</a:t>
            </a:r>
          </a:p>
          <a:p>
            <a:endParaRPr lang="en-US" sz="1800" dirty="0">
              <a:effectLst/>
              <a:latin typeface="Microsoft YaHei" panose="020B0503020204020204" pitchFamily="34" charset="-122"/>
            </a:endParaRPr>
          </a:p>
          <a:p>
            <a:endParaRPr lang="en-US" sz="1800" dirty="0">
              <a:effectLst/>
              <a:latin typeface="Microsoft YaHei" panose="020B0503020204020204" pitchFamily="34" charset="-122"/>
            </a:endParaRPr>
          </a:p>
          <a:p>
            <a:endParaRPr lang="en-US" sz="1800" dirty="0">
              <a:effectLst/>
              <a:latin typeface="Microsoft YaHei" panose="020B0503020204020204" pitchFamily="34" charset="-122"/>
            </a:endParaRPr>
          </a:p>
          <a:p>
            <a:endParaRPr lang="en-US" sz="1800" dirty="0">
              <a:effectLst/>
              <a:latin typeface="Microsoft YaHei" panose="020B0503020204020204" pitchFamily="34" charset="-122"/>
            </a:endParaRPr>
          </a:p>
          <a:p>
            <a:endParaRPr lang="en-US" sz="1800" dirty="0">
              <a:effectLst/>
              <a:latin typeface="Microsoft YaHei" panose="020B0503020204020204" pitchFamily="34" charset="-122"/>
            </a:endParaRPr>
          </a:p>
          <a:p>
            <a:endParaRPr lang="en-US" sz="1800" dirty="0">
              <a:effectLst/>
              <a:latin typeface="Microsoft YaHei" panose="020B0503020204020204" pitchFamily="34" charset="-122"/>
            </a:endParaRPr>
          </a:p>
          <a:p>
            <a:r>
              <a:rPr lang="en-US" sz="1800" dirty="0">
                <a:effectLst/>
                <a:latin typeface="Microsoft YaHei" panose="020B0503020204020204" pitchFamily="34" charset="-122"/>
              </a:rPr>
              <a:t>Fig 6. Overlap analysis for NSD images with non-residual method</a:t>
            </a:r>
          </a:p>
          <a:p>
            <a:r>
              <a:rPr lang="en-US" dirty="0"/>
              <a:t>a. A 12 by 12 overlap matrix for each set of NSD non-residual results was obtained. To visualize the collective pattern across the 16 sets, these overlap matrices were averaged, resulting in a representative matrix as shown.            </a:t>
            </a:r>
          </a:p>
          <a:p>
            <a:r>
              <a:rPr lang="en-US" dirty="0"/>
              <a:t>b. To examine the overlap between all layers, the upper triangle of the 12 by 12 matrix was focused, as indicated by the green inset. To compare the overlap results between NSD residual results and synthesized results, we conducted 5000 iterations of resampling. During each iteration, we calculated the mean of the upper triangle of the overlap matrices obtained from the 16 sets of NSD non-residual results. This generated a histogram that provided insights into the statistical characteristics of the overlap values. As a comparison, a red line representing the mean of the upper triangle of the overlap matrix obtained from the synthesized image results was plotted.            </a:t>
            </a:r>
          </a:p>
          <a:p>
            <a:r>
              <a:rPr lang="en-US" dirty="0"/>
              <a:t>c. The overlap results between neighboring layers were also investigated. Similar to the analysis in point b, the off-diagonal elements of the matrix were focused, as shown in the green inset.            The findings revealed that the non-residual method applied to NSD images yielded statistically significantly larger overlap compared with synthesized results.</a:t>
            </a:r>
          </a:p>
        </p:txBody>
      </p:sp>
      <p:sp>
        <p:nvSpPr>
          <p:cNvPr id="4" name="Slide Number Placeholder 3"/>
          <p:cNvSpPr>
            <a:spLocks noGrp="1"/>
          </p:cNvSpPr>
          <p:nvPr>
            <p:ph type="sldNum" sz="quarter" idx="5"/>
          </p:nvPr>
        </p:nvSpPr>
        <p:spPr/>
        <p:txBody>
          <a:bodyPr/>
          <a:lstStyle/>
          <a:p>
            <a:fld id="{7D5618CC-F445-41D1-9C1C-54DBAA8BD46C}" type="slidenum">
              <a:rPr lang="en-US" smtClean="0"/>
              <a:t>12</a:t>
            </a:fld>
            <a:endParaRPr lang="en-US"/>
          </a:p>
        </p:txBody>
      </p:sp>
    </p:spTree>
    <p:extLst>
      <p:ext uri="{BB962C8B-B14F-4D97-AF65-F5344CB8AC3E}">
        <p14:creationId xmlns:p14="http://schemas.microsoft.com/office/powerpoint/2010/main" val="3716051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than directly synthesizing images to reduce overlap, there is another method that can be used to reduce overlap between layers in the brain, which is the residual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linear regression, instead of fitting between the fingerprint of a </a:t>
            </a:r>
            <a:r>
              <a:rPr lang="en-US" b="1" u="sng" dirty="0"/>
              <a:t>single model layer</a:t>
            </a:r>
            <a:r>
              <a:rPr lang="en-US" dirty="0"/>
              <a:t> and a brain region, we can also fit linear regression between </a:t>
            </a:r>
            <a:r>
              <a:rPr lang="en-US" b="1" u="sng" dirty="0"/>
              <a:t>multiple model layers</a:t>
            </a:r>
            <a:r>
              <a:rPr lang="en-US" dirty="0"/>
              <a:t> and a brain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altLang="zh-CN" sz="1200" kern="1200" dirty="0">
                <a:solidFill>
                  <a:schemeClr val="tx1"/>
                </a:solidFill>
                <a:effectLst/>
                <a:ea typeface="+mn-ea"/>
                <a:cs typeface="+mn-cs"/>
              </a:rPr>
              <a:t>⭐️This is what I just showed, which is </a:t>
            </a:r>
            <a:r>
              <a:rPr lang="en-US" dirty="0"/>
              <a:t>linear regression between the fingerprint of a single layer and of a brain region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⭐️Alternatively, we can do </a:t>
            </a:r>
            <a:r>
              <a:rPr lang="en-US" dirty="0"/>
              <a:t>linear regression between fingerprints of all but the target layer</a:t>
            </a:r>
            <a:endParaRPr lang="en-US" altLang="zh-CN"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⭐️We then </a:t>
            </a:r>
            <a:r>
              <a:rPr lang="en-US" dirty="0"/>
              <a:t>remove the explained variance of all but one layer to obtain the residual variance</a:t>
            </a:r>
            <a:endParaRPr lang="en-US" altLang="zh-CN"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⭐️We can </a:t>
            </a:r>
            <a:r>
              <a:rPr lang="en-US" dirty="0"/>
              <a:t>fit another linear regression between the residual variance and the target layer fingerprint</a:t>
            </a:r>
            <a:endParaRPr lang="en-US" altLang="zh-CN"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a:t>
            </a:r>
            <a:r>
              <a:rPr lang="en-US" dirty="0"/>
              <a:t>This will make sure that only the brain region that is </a:t>
            </a:r>
            <a:r>
              <a:rPr lang="en-US" b="1" dirty="0"/>
              <a:t>specific</a:t>
            </a:r>
            <a:r>
              <a:rPr lang="en-US" dirty="0"/>
              <a:t> to the target layer will show up and thus </a:t>
            </a:r>
            <a:r>
              <a:rPr lang="en-US" b="1" dirty="0"/>
              <a:t>reduce overlap</a:t>
            </a:r>
            <a:r>
              <a:rPr lang="en-US" dirty="0"/>
              <a:t>.</a:t>
            </a:r>
          </a:p>
          <a:p>
            <a:endParaRPr lang="en-US" dirty="0"/>
          </a:p>
          <a:p>
            <a:r>
              <a:rPr lang="en-US" dirty="0"/>
              <a:t>Now we modify the original pipeline by replacing the leave one subject out linear regression to leave one subject out residual linear regression, and obtain the overlap matrix for this residual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13</a:t>
            </a:fld>
            <a:endParaRPr lang="en-US"/>
          </a:p>
        </p:txBody>
      </p:sp>
    </p:spTree>
    <p:extLst>
      <p:ext uri="{BB962C8B-B14F-4D97-AF65-F5344CB8AC3E}">
        <p14:creationId xmlns:p14="http://schemas.microsoft.com/office/powerpoint/2010/main" val="257764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this residual method into the leave one subject out cross-validation pipeline to obtain a less overlapping brain-to-model mapping. </a:t>
            </a:r>
          </a:p>
          <a:p>
            <a:r>
              <a:rPr lang="en-US" altLang="zh-CN" sz="1200" kern="1200" dirty="0">
                <a:solidFill>
                  <a:schemeClr val="tx1"/>
                </a:solidFill>
                <a:effectLst/>
                <a:ea typeface="+mn-ea"/>
                <a:cs typeface="+mn-cs"/>
              </a:rPr>
              <a:t>⭐️</a:t>
            </a:r>
            <a:r>
              <a:rPr lang="en-US" dirty="0"/>
              <a:t>We first obtain the residual variance of one linear regression model and then fit a linear regression between the residual variance and the target layer fingerprint. </a:t>
            </a:r>
          </a:p>
          <a:p>
            <a:r>
              <a:rPr lang="en-US" altLang="zh-CN" sz="1200" kern="1200" dirty="0">
                <a:solidFill>
                  <a:schemeClr val="tx1"/>
                </a:solidFill>
                <a:effectLst/>
                <a:ea typeface="+mn-ea"/>
                <a:cs typeface="+mn-cs"/>
              </a:rPr>
              <a:t>⭐️The same thing is done for subject 2,</a:t>
            </a:r>
          </a:p>
          <a:p>
            <a:r>
              <a:rPr lang="en-US" altLang="zh-CN" sz="1200" kern="1200" dirty="0">
                <a:solidFill>
                  <a:schemeClr val="tx1"/>
                </a:solidFill>
                <a:effectLst/>
                <a:ea typeface="+mn-ea"/>
                <a:cs typeface="+mn-cs"/>
              </a:rPr>
              <a:t>⭐️</a:t>
            </a:r>
            <a:r>
              <a:rPr lang="en-US" dirty="0"/>
              <a:t>Same as before, this model is averaged across n-1 participants and obtain the </a:t>
            </a:r>
            <a:r>
              <a:rPr lang="en-US" altLang="zh-CN" sz="1200" kern="1200" dirty="0">
                <a:solidFill>
                  <a:schemeClr val="tx1"/>
                </a:solidFill>
                <a:effectLst/>
                <a:ea typeface="+mn-ea"/>
                <a:cs typeface="+mn-cs"/>
              </a:rPr>
              <a:t>⭐️</a:t>
            </a:r>
            <a:r>
              <a:rPr lang="en-US" dirty="0"/>
              <a:t>R squared on the left out subject. The R square is </a:t>
            </a:r>
            <a:r>
              <a:rPr lang="en-US" altLang="zh-CN" sz="1200" kern="1200" dirty="0">
                <a:solidFill>
                  <a:schemeClr val="tx1"/>
                </a:solidFill>
                <a:effectLst/>
                <a:ea typeface="+mn-ea"/>
                <a:cs typeface="+mn-cs"/>
              </a:rPr>
              <a:t>⭐️</a:t>
            </a:r>
            <a:r>
              <a:rPr lang="en-US" dirty="0"/>
              <a:t>normalized with shuffling method</a:t>
            </a:r>
            <a:r>
              <a:rPr lang="en-US" altLang="zh-CN" sz="1200" kern="1200" dirty="0">
                <a:solidFill>
                  <a:schemeClr val="tx1"/>
                </a:solidFill>
                <a:effectLst/>
                <a:ea typeface="+mn-ea"/>
                <a:cs typeface="+mn-cs"/>
              </a:rPr>
              <a:t>⭐️</a:t>
            </a:r>
            <a:r>
              <a:rPr lang="en-US" dirty="0"/>
              <a:t>.</a:t>
            </a:r>
          </a:p>
          <a:p>
            <a:r>
              <a:rPr lang="en-US" altLang="zh-CN" sz="1200" kern="1200" dirty="0">
                <a:solidFill>
                  <a:schemeClr val="tx1"/>
                </a:solidFill>
                <a:effectLst/>
                <a:ea typeface="+mn-ea"/>
                <a:cs typeface="+mn-cs"/>
              </a:rPr>
              <a:t>⭐️</a:t>
            </a:r>
            <a:r>
              <a:rPr lang="en-US" dirty="0"/>
              <a:t>After full rotation of the leave one subject out method, we have n normalized R square volumes. They are fed into randomise for visualization.</a:t>
            </a:r>
          </a:p>
          <a:p>
            <a:endParaRPr lang="en-US" dirty="0"/>
          </a:p>
          <a:p>
            <a:endParaRPr lang="en-US" dirty="0"/>
          </a:p>
          <a:p>
            <a:endParaRPr lang="en-US" dirty="0"/>
          </a:p>
          <a:p>
            <a:endParaRPr lang="en-US" dirty="0"/>
          </a:p>
          <a:p>
            <a:endParaRPr lang="en-US" dirty="0"/>
          </a:p>
          <a:p>
            <a:r>
              <a:rPr lang="en-US" dirty="0"/>
              <a:t>In this leave one subject out linear regression, each model layer is processed separately. Like here we are dealing with layer 2.</a:t>
            </a:r>
          </a:p>
          <a:p>
            <a:r>
              <a:rPr lang="en-US" altLang="zh-CN" dirty="0"/>
              <a:t>We fitted linear model between model layer2 fingerprint and the brain region. We then obtain the average of the fitted models and use the mean model to test how much this model can explain the left out subject’s data, that is R square. This R square is normalized with a shuffled model to obtain a z-scored R square value between model layer 2 and the current brain region.</a:t>
            </a:r>
          </a:p>
          <a:p>
            <a:endParaRPr lang="en-US" dirty="0"/>
          </a:p>
          <a:p>
            <a:r>
              <a:rPr lang="en-US" dirty="0"/>
              <a:t>After full leave one subject out rotation and searchlight across the whole brain, the n normalized R square volumes are summarized with randomise TFCE statistics.</a:t>
            </a:r>
          </a:p>
          <a:p>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14</a:t>
            </a:fld>
            <a:endParaRPr lang="en-US"/>
          </a:p>
        </p:txBody>
      </p:sp>
    </p:spTree>
    <p:extLst>
      <p:ext uri="{BB962C8B-B14F-4D97-AF65-F5344CB8AC3E}">
        <p14:creationId xmlns:p14="http://schemas.microsoft.com/office/powerpoint/2010/main" val="1768545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visualization of the residual model.</a:t>
            </a:r>
          </a:p>
          <a:p>
            <a:endParaRPr lang="en-US" dirty="0"/>
          </a:p>
          <a:p>
            <a:endParaRPr lang="en-US" dirty="0"/>
          </a:p>
          <a:p>
            <a:endParaRPr lang="en-US" dirty="0"/>
          </a:p>
          <a:p>
            <a:r>
              <a:rPr lang="en-US" dirty="0"/>
              <a:t>Fig 7. Localization in the brain for NSD images with residual method.</a:t>
            </a:r>
          </a:p>
          <a:p>
            <a:r>
              <a:rPr lang="en-US" dirty="0"/>
              <a:t>16 sets of 16 images randomly sampled from NSD were presented to subjects and the CNN model.             To establish a mapping between the RSMs of the brain and model layers, we employed a leave-one-subject-out approach. During this process, The unique variance explained by a single model layer was extracted by excluding the explained variance of all other model layers. Utilizing a searchlight method, we mapped the relationships between model layers and the entire brain.             The result of searchlight is averaged across sets are then fed into randomise TFCE with a significance threshold set at 0.95.</a:t>
            </a:r>
          </a:p>
        </p:txBody>
      </p:sp>
      <p:sp>
        <p:nvSpPr>
          <p:cNvPr id="4" name="Slide Number Placeholder 3"/>
          <p:cNvSpPr>
            <a:spLocks noGrp="1"/>
          </p:cNvSpPr>
          <p:nvPr>
            <p:ph type="sldNum" sz="quarter" idx="5"/>
          </p:nvPr>
        </p:nvSpPr>
        <p:spPr/>
        <p:txBody>
          <a:bodyPr/>
          <a:lstStyle/>
          <a:p>
            <a:fld id="{7D5618CC-F445-41D1-9C1C-54DBAA8BD46C}" type="slidenum">
              <a:rPr lang="en-US" smtClean="0"/>
              <a:t>15</a:t>
            </a:fld>
            <a:endParaRPr lang="en-US"/>
          </a:p>
        </p:txBody>
      </p:sp>
    </p:spTree>
    <p:extLst>
      <p:ext uri="{BB962C8B-B14F-4D97-AF65-F5344CB8AC3E}">
        <p14:creationId xmlns:p14="http://schemas.microsoft.com/office/powerpoint/2010/main" val="1370934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ea typeface="+mn-ea"/>
                <a:cs typeface="+mn-cs"/>
              </a:rPr>
              <a:t>⭐️ Here is the </a:t>
            </a:r>
            <a:r>
              <a:rPr lang="en-US" sz="1200" dirty="0">
                <a:effectLst/>
                <a:latin typeface="Microsoft YaHei" panose="020B0503020204020204" pitchFamily="34" charset="-122"/>
              </a:rPr>
              <a:t>overlap metric matrix for the residual method, we can also compare the overlap matrix of residual method with the synthesized image results.</a:t>
            </a:r>
          </a:p>
          <a:p>
            <a:r>
              <a:rPr lang="en-US" altLang="zh-CN" sz="1200" kern="1200" dirty="0">
                <a:solidFill>
                  <a:schemeClr val="tx1"/>
                </a:solidFill>
                <a:effectLst/>
                <a:ea typeface="+mn-ea"/>
                <a:cs typeface="+mn-cs"/>
              </a:rPr>
              <a:t>⭐️ </a:t>
            </a:r>
            <a:r>
              <a:rPr lang="en-US" sz="1200" dirty="0">
                <a:effectLst/>
                <a:latin typeface="Microsoft YaHei" panose="020B0503020204020204" pitchFamily="34" charset="-122"/>
              </a:rPr>
              <a:t>It turns out that the residual method applied to NSD images would elicit an equal amount of overlap as the synthesized images both for all layers and</a:t>
            </a:r>
          </a:p>
          <a:p>
            <a:r>
              <a:rPr lang="en-US" altLang="zh-CN" sz="1200" kern="1200" dirty="0">
                <a:solidFill>
                  <a:schemeClr val="tx1"/>
                </a:solidFill>
                <a:effectLst/>
                <a:ea typeface="+mn-ea"/>
                <a:cs typeface="+mn-cs"/>
              </a:rPr>
              <a:t>⭐️ for neighboring model layers.</a:t>
            </a:r>
            <a:endParaRPr lang="en-US" sz="1200" dirty="0">
              <a:effectLst/>
              <a:latin typeface="Microsoft YaHei" panose="020B0503020204020204" pitchFamily="34" charset="-122"/>
            </a:endParaRPr>
          </a:p>
          <a:p>
            <a:endParaRPr lang="en-US" dirty="0"/>
          </a:p>
          <a:p>
            <a:endParaRPr lang="en-US" dirty="0"/>
          </a:p>
          <a:p>
            <a:r>
              <a:rPr lang="en-US" dirty="0"/>
              <a:t>fig8</a:t>
            </a:r>
          </a:p>
        </p:txBody>
      </p:sp>
      <p:sp>
        <p:nvSpPr>
          <p:cNvPr id="4" name="Slide Number Placeholder 3"/>
          <p:cNvSpPr>
            <a:spLocks noGrp="1"/>
          </p:cNvSpPr>
          <p:nvPr>
            <p:ph type="sldNum" sz="quarter" idx="5"/>
          </p:nvPr>
        </p:nvSpPr>
        <p:spPr/>
        <p:txBody>
          <a:bodyPr/>
          <a:lstStyle/>
          <a:p>
            <a:fld id="{7D5618CC-F445-41D1-9C1C-54DBAA8BD46C}" type="slidenum">
              <a:rPr lang="en-US" smtClean="0"/>
              <a:t>16</a:t>
            </a:fld>
            <a:endParaRPr lang="en-US"/>
          </a:p>
        </p:txBody>
      </p:sp>
    </p:spTree>
    <p:extLst>
      <p:ext uri="{BB962C8B-B14F-4D97-AF65-F5344CB8AC3E}">
        <p14:creationId xmlns:p14="http://schemas.microsoft.com/office/powerpoint/2010/main" val="4160269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ea typeface="+mn-ea"/>
                <a:cs typeface="+mn-cs"/>
              </a:rPr>
              <a:t>⭐️</a:t>
            </a:r>
            <a:r>
              <a:rPr lang="en-US" dirty="0"/>
              <a:t>Synthesized images can help us reveal more precise non-overlapping mapping between the model and the brain.</a:t>
            </a:r>
          </a:p>
          <a:p>
            <a:r>
              <a:rPr lang="en-US" altLang="zh-CN" sz="1200" kern="1200" dirty="0">
                <a:solidFill>
                  <a:schemeClr val="tx1"/>
                </a:solidFill>
                <a:effectLst/>
                <a:ea typeface="+mn-ea"/>
                <a:cs typeface="+mn-cs"/>
              </a:rPr>
              <a:t>⭐️</a:t>
            </a:r>
            <a:r>
              <a:rPr lang="en-US" dirty="0"/>
              <a:t>The residual method can build a comparable level of non-overlapping mapping.</a:t>
            </a:r>
          </a:p>
          <a:p>
            <a:r>
              <a:rPr lang="en-US" altLang="zh-CN" sz="1200" kern="1200" dirty="0">
                <a:solidFill>
                  <a:schemeClr val="tx1"/>
                </a:solidFill>
                <a:effectLst/>
                <a:ea typeface="+mn-ea"/>
                <a:cs typeface="+mn-cs"/>
              </a:rPr>
              <a:t>⭐️</a:t>
            </a:r>
            <a:r>
              <a:rPr lang="en-US" dirty="0"/>
              <a:t>The synthesis and residual approaches can be used for different purposes. </a:t>
            </a:r>
          </a:p>
          <a:p>
            <a:pPr lvl="1"/>
            <a:r>
              <a:rPr lang="en-US" dirty="0"/>
              <a:t>If we're starting a </a:t>
            </a:r>
            <a:r>
              <a:rPr lang="en-US" b="1" u="sng" dirty="0"/>
              <a:t>new study</a:t>
            </a:r>
            <a:r>
              <a:rPr lang="en-US" dirty="0"/>
              <a:t>, it might be </a:t>
            </a:r>
            <a:r>
              <a:rPr lang="en-US" b="1" u="sng" dirty="0"/>
              <a:t>more efficient</a:t>
            </a:r>
            <a:r>
              <a:rPr lang="en-US" dirty="0"/>
              <a:t> to synthesize images. We might need fewer stimuli to optimize the stimuli. </a:t>
            </a:r>
          </a:p>
          <a:p>
            <a:pPr lvl="1"/>
            <a:r>
              <a:rPr lang="en-US" dirty="0"/>
              <a:t>But if we're working with </a:t>
            </a:r>
            <a:r>
              <a:rPr lang="en-US" b="1" u="sng" dirty="0"/>
              <a:t>existing data</a:t>
            </a:r>
            <a:r>
              <a:rPr lang="en-US" dirty="0"/>
              <a:t> like NSD, we take this residual approach to </a:t>
            </a:r>
            <a:r>
              <a:rPr lang="en-US" b="1" u="sng" dirty="0"/>
              <a:t>find more selective model layer correspondence</a:t>
            </a:r>
            <a:r>
              <a:rPr lang="en-US" dirty="0"/>
              <a:t> in the brain.</a:t>
            </a:r>
          </a:p>
          <a:p>
            <a:endParaRPr lang="en-US" dirty="0"/>
          </a:p>
          <a:p>
            <a:endParaRPr lang="en-US" dirty="0"/>
          </a:p>
          <a:p>
            <a:endParaRPr lang="en-US" dirty="0"/>
          </a:p>
          <a:p>
            <a:r>
              <a:rPr lang="en-US" dirty="0"/>
              <a:t>project 1: 12 min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These two methods also follow different philosophies of image selection. The image synthesis approach captures the parts of representation manifolds that undergo the most drastic changes between layers and the residual method randomly selects images on the representational manifolds.</a:t>
            </a:r>
          </a:p>
        </p:txBody>
      </p:sp>
      <p:sp>
        <p:nvSpPr>
          <p:cNvPr id="4" name="Slide Number Placeholder 3"/>
          <p:cNvSpPr>
            <a:spLocks noGrp="1"/>
          </p:cNvSpPr>
          <p:nvPr>
            <p:ph type="sldNum" sz="quarter" idx="5"/>
          </p:nvPr>
        </p:nvSpPr>
        <p:spPr/>
        <p:txBody>
          <a:bodyPr/>
          <a:lstStyle/>
          <a:p>
            <a:fld id="{7D5618CC-F445-41D1-9C1C-54DBAA8BD46C}" type="slidenum">
              <a:rPr lang="en-US" smtClean="0"/>
              <a:t>17</a:t>
            </a:fld>
            <a:endParaRPr lang="en-US"/>
          </a:p>
        </p:txBody>
      </p:sp>
    </p:spTree>
    <p:extLst>
      <p:ext uri="{BB962C8B-B14F-4D97-AF65-F5344CB8AC3E}">
        <p14:creationId xmlns:p14="http://schemas.microsoft.com/office/powerpoint/2010/main" val="188542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manifold interpretation simulation of the image synthesis process. </a:t>
            </a:r>
          </a:p>
          <a:p>
            <a:r>
              <a:rPr lang="en-US" altLang="zh-CN" sz="1200" kern="1200" dirty="0">
                <a:solidFill>
                  <a:schemeClr val="tx1"/>
                </a:solidFill>
                <a:effectLst/>
                <a:ea typeface="+mn-ea"/>
                <a:cs typeface="+mn-cs"/>
              </a:rPr>
              <a:t>⭐️</a:t>
            </a:r>
            <a:r>
              <a:rPr lang="en-US" dirty="0"/>
              <a:t>Here we use an S-shaped manifold to represent layer 1 manifold and a flat sheet to represent the layer 2 manifold. We initialize the images randomly so that the dots are randomly distributed across the manifold as shown in the upper half panel a and b.</a:t>
            </a:r>
          </a:p>
          <a:p>
            <a:r>
              <a:rPr lang="en-US" altLang="zh-CN" sz="1200" kern="1200" dirty="0">
                <a:solidFill>
                  <a:schemeClr val="tx1"/>
                </a:solidFill>
                <a:effectLst/>
                <a:ea typeface="+mn-ea"/>
                <a:cs typeface="+mn-cs"/>
              </a:rPr>
              <a:t>⭐️</a:t>
            </a:r>
            <a:r>
              <a:rPr lang="en-US" dirty="0"/>
              <a:t>After image synthesis with the target of minimizing the layer fingerprint similarity. We found that the dots start to tile the parts of the manifold that undergo the most drastic changes.</a:t>
            </a:r>
          </a:p>
          <a:p>
            <a:r>
              <a:rPr lang="en-US" dirty="0"/>
              <a:t>So we interpret the two methods as two distinct principles, for the image synthesis method, it is tiling up the most drastically changing parts of the manifold. And for the NSD images residual method, it is randomly tiling up the whole representation space.</a:t>
            </a:r>
          </a:p>
          <a:p>
            <a:endParaRPr lang="en-US" dirty="0"/>
          </a:p>
          <a:p>
            <a:endParaRPr lang="en-US" dirty="0"/>
          </a:p>
          <a:p>
            <a:endParaRPr lang="en-US" dirty="0"/>
          </a:p>
          <a:p>
            <a:endParaRPr lang="en-US" dirty="0"/>
          </a:p>
          <a:p>
            <a:endParaRPr lang="en-US" dirty="0"/>
          </a:p>
          <a:p>
            <a:pPr marL="228600" indent="-228600">
              <a:buAutoNum type="alphaLcParenBoth"/>
            </a:pPr>
            <a:r>
              <a:rPr lang="en-US" dirty="0"/>
              <a:t>64 dots are randomly selected in layer 1 S-shape representational manifold. </a:t>
            </a:r>
          </a:p>
          <a:p>
            <a:pPr marL="0" indent="0">
              <a:buNone/>
            </a:pPr>
            <a:r>
              <a:rPr lang="en-US" dirty="0"/>
              <a:t>(b) the same 64 dots as a are visualized in layer 2 unrolled representational manifold. </a:t>
            </a:r>
          </a:p>
          <a:p>
            <a:pPr marL="0" indent="0">
              <a:buNone/>
            </a:pPr>
            <a:r>
              <a:rPr lang="en-US" dirty="0"/>
              <a:t>(c) After optimization that is similar to the image synthesis process, the 64 dots are visualized in layer 1 representational manifold.             </a:t>
            </a:r>
          </a:p>
          <a:p>
            <a:pPr marL="0" indent="0">
              <a:buNone/>
            </a:pPr>
            <a:r>
              <a:rPr lang="en-US" dirty="0"/>
              <a:t>(d) The same dots as c are visualized in layer 2 representational manifold. % </a:t>
            </a:r>
            <a:r>
              <a:rPr lang="en-US" dirty="0" err="1"/>
              <a:t>Colorbar</a:t>
            </a:r>
            <a:r>
              <a:rPr lang="en-US" dirty="0"/>
              <a:t> is used only for the purpose of visually comparing the representational manifolds of layer 1 and layer 2.            This toy dataset visualization gives us intuition about our image synthesis process, which is that our image synthesis objective drives the synthesized images to find out the manifold parts that undergo the most drastic changes.</a:t>
            </a:r>
          </a:p>
        </p:txBody>
      </p:sp>
      <p:sp>
        <p:nvSpPr>
          <p:cNvPr id="4" name="Slide Number Placeholder 3"/>
          <p:cNvSpPr>
            <a:spLocks noGrp="1"/>
          </p:cNvSpPr>
          <p:nvPr>
            <p:ph type="sldNum" sz="quarter" idx="5"/>
          </p:nvPr>
        </p:nvSpPr>
        <p:spPr/>
        <p:txBody>
          <a:bodyPr/>
          <a:lstStyle/>
          <a:p>
            <a:fld id="{7D5618CC-F445-41D1-9C1C-54DBAA8BD46C}" type="slidenum">
              <a:rPr lang="en-US" smtClean="0"/>
              <a:t>18</a:t>
            </a:fld>
            <a:endParaRPr lang="en-US"/>
          </a:p>
        </p:txBody>
      </p:sp>
    </p:spTree>
    <p:extLst>
      <p:ext uri="{BB962C8B-B14F-4D97-AF65-F5344CB8AC3E}">
        <p14:creationId xmlns:p14="http://schemas.microsoft.com/office/powerpoint/2010/main" val="2158317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project tries to use real-time neurofeedback to </a:t>
            </a:r>
            <a:r>
              <a:rPr lang="en-US" altLang="zh-CN" dirty="0"/>
              <a:t>induce plasticity in the hippocampus.</a:t>
            </a:r>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19</a:t>
            </a:fld>
            <a:endParaRPr lang="en-US"/>
          </a:p>
        </p:txBody>
      </p:sp>
    </p:spTree>
    <p:extLst>
      <p:ext uri="{BB962C8B-B14F-4D97-AF65-F5344CB8AC3E}">
        <p14:creationId xmlns:p14="http://schemas.microsoft.com/office/powerpoint/2010/main" val="2843417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 models are by far the best model of the brain. This framework aims to build a cleaner mapping between any network that can synthesize images and the brain.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2</a:t>
            </a:fld>
            <a:endParaRPr lang="en-US"/>
          </a:p>
        </p:txBody>
      </p:sp>
    </p:spTree>
    <p:extLst>
      <p:ext uri="{BB962C8B-B14F-4D97-AF65-F5344CB8AC3E}">
        <p14:creationId xmlns:p14="http://schemas.microsoft.com/office/powerpoint/2010/main" val="3241292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Our brain </a:t>
            </a:r>
            <a:r>
              <a:rPr lang="en-US" sz="1200" b="1" u="sng" kern="1200" dirty="0">
                <a:solidFill>
                  <a:schemeClr val="tx1"/>
                </a:solidFill>
                <a:effectLst/>
                <a:ea typeface="+mn-ea"/>
                <a:cs typeface="+mn-cs"/>
              </a:rPr>
              <a:t>partially re-uses neurons</a:t>
            </a:r>
            <a:r>
              <a:rPr lang="en-US" sz="1200" kern="1200" dirty="0">
                <a:solidFill>
                  <a:schemeClr val="tx1"/>
                </a:solidFill>
                <a:effectLst/>
                <a:ea typeface="+mn-ea"/>
                <a:cs typeface="+mn-cs"/>
              </a:rPr>
              <a:t> when forming different memories, namely, different memories have distributed representations in the brain. </a:t>
            </a:r>
          </a:p>
          <a:p>
            <a:r>
              <a:rPr lang="en-US" sz="1200" kern="1200" dirty="0">
                <a:solidFill>
                  <a:schemeClr val="tx1"/>
                </a:solidFill>
                <a:effectLst/>
                <a:ea typeface="+mn-ea"/>
                <a:cs typeface="+mn-cs"/>
              </a:rPr>
              <a:t>For example, </a:t>
            </a:r>
            <a:r>
              <a:rPr lang="en-US" altLang="zh-CN" sz="1200" kern="1200" dirty="0">
                <a:solidFill>
                  <a:schemeClr val="tx1"/>
                </a:solidFill>
                <a:effectLst/>
                <a:ea typeface="+mn-ea"/>
                <a:cs typeface="+mn-cs"/>
              </a:rPr>
              <a:t>⭐️</a:t>
            </a:r>
            <a:r>
              <a:rPr lang="en-US" sz="1200" kern="1200" dirty="0">
                <a:solidFill>
                  <a:schemeClr val="tx1"/>
                </a:solidFill>
                <a:effectLst/>
                <a:ea typeface="+mn-ea"/>
                <a:cs typeface="+mn-cs"/>
              </a:rPr>
              <a:t>when we view a bed, it can also activate </a:t>
            </a:r>
            <a:r>
              <a:rPr lang="en-US" altLang="zh-CN" sz="1200" kern="1200" dirty="0">
                <a:solidFill>
                  <a:schemeClr val="tx1"/>
                </a:solidFill>
                <a:effectLst/>
                <a:ea typeface="+mn-ea"/>
                <a:cs typeface="+mn-cs"/>
              </a:rPr>
              <a:t>⭐️ </a:t>
            </a:r>
            <a:r>
              <a:rPr lang="en-US" sz="1200" kern="1200" dirty="0">
                <a:solidFill>
                  <a:schemeClr val="tx1"/>
                </a:solidFill>
                <a:effectLst/>
                <a:ea typeface="+mn-ea"/>
                <a:cs typeface="+mn-cs"/>
              </a:rPr>
              <a:t>some competitor object that partially shares the bed representation, like a chair. </a:t>
            </a:r>
          </a:p>
          <a:p>
            <a:r>
              <a:rPr lang="en-US" altLang="zh-CN" sz="1200" kern="1200" dirty="0">
                <a:solidFill>
                  <a:schemeClr val="tx1"/>
                </a:solidFill>
                <a:effectLst/>
                <a:ea typeface="+mn-ea"/>
                <a:cs typeface="+mn-cs"/>
              </a:rPr>
              <a:t>⭐️</a:t>
            </a:r>
            <a:r>
              <a:rPr lang="en-US" sz="1200" kern="1200" dirty="0">
                <a:solidFill>
                  <a:schemeClr val="tx1"/>
                </a:solidFill>
                <a:effectLst/>
                <a:ea typeface="+mn-ea"/>
                <a:cs typeface="+mn-cs"/>
              </a:rPr>
              <a:t>Such coactivation can induce learning, which affects how the target and competitor memories are subsequently represented.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Both ⭐️ integration and ⭐️ differentiation have been reported in previous fMRI studies. To reconcile these mixed findings, The work from our lab has proposed </a:t>
            </a:r>
            <a:r>
              <a:rPr lang="en-US" sz="1800" dirty="0">
                <a:effectLst/>
                <a:latin typeface="Microsoft YaHei" panose="020B0503020204020204" pitchFamily="34" charset="-122"/>
              </a:rPr>
              <a:t>non-monotonic plasticity hypothesis suggests that when </a:t>
            </a:r>
            <a:r>
              <a:rPr lang="en-US" sz="1200" kern="1200" dirty="0">
                <a:solidFill>
                  <a:schemeClr val="tx1"/>
                </a:solidFill>
                <a:effectLst/>
                <a:ea typeface="+mn-ea"/>
                <a:cs typeface="+mn-cs"/>
              </a:rPr>
              <a:t>two representations are </a:t>
            </a:r>
            <a:r>
              <a:rPr lang="en-US" altLang="zh-CN" sz="1200" kern="1200" dirty="0">
                <a:solidFill>
                  <a:schemeClr val="tx1"/>
                </a:solidFill>
                <a:effectLst/>
                <a:ea typeface="+mn-ea"/>
                <a:cs typeface="+mn-cs"/>
              </a:rPr>
              <a:t>⭐️</a:t>
            </a:r>
            <a:r>
              <a:rPr lang="en-US" sz="1200" kern="1200" dirty="0">
                <a:solidFill>
                  <a:schemeClr val="tx1"/>
                </a:solidFill>
                <a:effectLst/>
                <a:ea typeface="+mn-ea"/>
                <a:cs typeface="+mn-cs"/>
              </a:rPr>
              <a:t>highly coactivated, this leads to integration;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when two representations are </a:t>
            </a:r>
            <a:r>
              <a:rPr lang="en-US" altLang="zh-CN" sz="1200" kern="1200" dirty="0">
                <a:solidFill>
                  <a:schemeClr val="tx1"/>
                </a:solidFill>
                <a:effectLst/>
                <a:ea typeface="+mn-ea"/>
                <a:cs typeface="+mn-cs"/>
              </a:rPr>
              <a:t>⭐️</a:t>
            </a:r>
            <a:r>
              <a:rPr lang="en-US" sz="1200" kern="1200" dirty="0">
                <a:solidFill>
                  <a:schemeClr val="tx1"/>
                </a:solidFill>
                <a:effectLst/>
                <a:ea typeface="+mn-ea"/>
                <a:cs typeface="+mn-cs"/>
              </a:rPr>
              <a:t>moderately coactivated, this leads to differentiation.</a:t>
            </a:r>
          </a:p>
          <a:p>
            <a:endParaRPr lang="en-US" sz="1200" kern="1200" dirty="0">
              <a:solidFill>
                <a:schemeClr val="tx1"/>
              </a:solidFill>
              <a:effectLst/>
              <a:ea typeface="+mn-ea"/>
              <a:cs typeface="+mn-cs"/>
            </a:endParaRPr>
          </a:p>
          <a:p>
            <a:endParaRPr lang="en-US" sz="1200" kern="1200" dirty="0">
              <a:solidFill>
                <a:schemeClr val="tx1"/>
              </a:solidFill>
              <a:effectLst/>
              <a:ea typeface="+mn-ea"/>
              <a:cs typeface="+mn-cs"/>
            </a:endParaRPr>
          </a:p>
          <a:p>
            <a:endParaRPr lang="en-US"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5"/>
          </p:nvPr>
        </p:nvSpPr>
        <p:spPr/>
        <p:txBody>
          <a:bodyPr/>
          <a:lstStyle/>
          <a:p>
            <a:fld id="{7613A1DF-125D-9B4D-8121-7236456F041A}" type="slidenum">
              <a:rPr lang="en-US" smtClean="0"/>
              <a:pPr/>
              <a:t>20</a:t>
            </a:fld>
            <a:endParaRPr lang="en-US" dirty="0"/>
          </a:p>
        </p:txBody>
      </p:sp>
    </p:spTree>
    <p:extLst>
      <p:ext uri="{BB962C8B-B14F-4D97-AF65-F5344CB8AC3E}">
        <p14:creationId xmlns:p14="http://schemas.microsoft.com/office/powerpoint/2010/main" val="3850947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The current study tries to provide a more direct test of how coactivation drives representational change in the hippocampus.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W</a:t>
            </a:r>
            <a:r>
              <a:rPr lang="en-US" sz="1200" kern="1200" dirty="0">
                <a:solidFill>
                  <a:schemeClr val="tx1"/>
                </a:solidFill>
                <a:effectLst/>
                <a:ea typeface="+mn-ea"/>
                <a:cs typeface="+mn-cs"/>
              </a:rPr>
              <a:t>e designed an experimental system that can ⭐️</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collect and ⭐️process the fMRI data in real-time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and then ⭐️</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present the result </a:t>
            </a:r>
            <a:r>
              <a:rPr lang="en-US" altLang="zh-CN" sz="1200" kern="1200" dirty="0">
                <a:solidFill>
                  <a:schemeClr val="tx1"/>
                </a:solidFill>
                <a:effectLst/>
                <a:ea typeface="+mn-ea"/>
                <a:cs typeface="+mn-cs"/>
              </a:rPr>
              <a:t>back</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to the subject, thus creating a closed loop from the brain to the brain.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This allows us to ⭐️</a:t>
            </a:r>
            <a:r>
              <a:rPr lang="en-US" altLang="zh-CN" sz="1200" kern="1200" dirty="0">
                <a:solidFill>
                  <a:schemeClr val="tx1"/>
                </a:solidFill>
                <a:effectLst/>
                <a:ea typeface="+mn-ea"/>
                <a:cs typeface="+mn-cs"/>
              </a:rPr>
              <a:t> change</a:t>
            </a:r>
            <a:r>
              <a:rPr lang="en-US" altLang="zh-CN" dirty="0"/>
              <a:t> the task online based on brain states</a:t>
            </a:r>
            <a:r>
              <a:rPr lang="en-US" sz="1200" kern="1200" dirty="0">
                <a:solidFill>
                  <a:schemeClr val="tx1"/>
                </a:solidFill>
                <a:effectLs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a:t>
            </a:r>
            <a:r>
              <a:rPr lang="zh-CN" altLang="en-US" sz="1200" kern="1200" dirty="0">
                <a:solidFill>
                  <a:schemeClr val="tx1"/>
                </a:solidFill>
                <a:effectLst/>
                <a:ea typeface="+mn-ea"/>
                <a:cs typeface="+mn-cs"/>
              </a:rPr>
              <a:t> </a:t>
            </a:r>
            <a:r>
              <a:rPr lang="en-US" dirty="0"/>
              <a:t>Measures the whole brain simultaneously</a:t>
            </a:r>
            <a:r>
              <a:rPr lang="en-US" sz="1200" kern="1200" dirty="0">
                <a:solidFill>
                  <a:schemeClr val="tx1"/>
                </a:solidFill>
                <a:effectLs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with⭐️</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g</a:t>
            </a:r>
            <a:r>
              <a:rPr lang="en-US" dirty="0"/>
              <a:t>ood spatial resolution</a:t>
            </a:r>
            <a:r>
              <a:rPr lang="en-US" sz="1200" kern="1200" dirty="0">
                <a:solidFill>
                  <a:schemeClr val="tx1"/>
                </a:solidFill>
                <a:effectLs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fld id="{7613A1DF-125D-9B4D-8121-7236456F041A}" type="slidenum">
              <a:rPr lang="en-US" smtClean="0"/>
              <a:t>21</a:t>
            </a:fld>
            <a:endParaRPr lang="en-US"/>
          </a:p>
        </p:txBody>
      </p:sp>
    </p:spTree>
    <p:extLst>
      <p:ext uri="{BB962C8B-B14F-4D97-AF65-F5344CB8AC3E}">
        <p14:creationId xmlns:p14="http://schemas.microsoft.com/office/powerpoint/2010/main" val="2732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the data like this.</a:t>
            </a:r>
          </a:p>
          <a:p>
            <a:r>
              <a:rPr lang="en-US" dirty="0"/>
              <a:t>For each subject, there are 5 sessions in total. Three of them are feedback sessions and the beginning and ending sessions are recognition sessions. </a:t>
            </a:r>
          </a:p>
          <a:p>
            <a:r>
              <a:rPr lang="en-US" dirty="0"/>
              <a:t>This is a very large neurofeedback fMRI dataset collected across 5 sessions for 20 participants.</a:t>
            </a:r>
          </a:p>
          <a:p>
            <a:endParaRPr lang="en-US" dirty="0"/>
          </a:p>
          <a:p>
            <a:endParaRPr lang="en-US" dirty="0"/>
          </a:p>
          <a:p>
            <a:endParaRPr lang="en-US" dirty="0"/>
          </a:p>
          <a:p>
            <a:r>
              <a:rPr lang="en-US" dirty="0"/>
              <a:t>Table 1: Multi-session study protocol for each participant.</a:t>
            </a:r>
          </a:p>
        </p:txBody>
      </p:sp>
      <p:sp>
        <p:nvSpPr>
          <p:cNvPr id="4" name="Slide Number Placeholder 3"/>
          <p:cNvSpPr>
            <a:spLocks noGrp="1"/>
          </p:cNvSpPr>
          <p:nvPr>
            <p:ph type="sldNum" sz="quarter" idx="5"/>
          </p:nvPr>
        </p:nvSpPr>
        <p:spPr/>
        <p:txBody>
          <a:bodyPr/>
          <a:lstStyle/>
          <a:p>
            <a:fld id="{7D5618CC-F445-41D1-9C1C-54DBAA8BD46C}" type="slidenum">
              <a:rPr lang="en-US" smtClean="0"/>
              <a:t>22</a:t>
            </a:fld>
            <a:endParaRPr lang="en-US"/>
          </a:p>
        </p:txBody>
      </p:sp>
    </p:spTree>
    <p:extLst>
      <p:ext uri="{BB962C8B-B14F-4D97-AF65-F5344CB8AC3E}">
        <p14:creationId xmlns:p14="http://schemas.microsoft.com/office/powerpoint/2010/main" val="2474464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goal is to use real-time neurofeedback to increase the </a:t>
            </a:r>
            <a:r>
              <a:rPr lang="en-US" altLang="zh-CN" sz="1200" kern="1200" dirty="0">
                <a:solidFill>
                  <a:schemeClr val="tx1"/>
                </a:solidFill>
                <a:effectLst/>
                <a:ea typeface="+mn-ea"/>
                <a:cs typeface="+mn-cs"/>
              </a:rPr>
              <a:t>⭐️</a:t>
            </a:r>
            <a:r>
              <a:rPr lang="en-US" dirty="0"/>
              <a:t>co-activation of bed and chair, thus inducing the integration between bed and chair representation. </a:t>
            </a:r>
            <a:r>
              <a:rPr lang="en-US" altLang="zh-CN" sz="1200" kern="1200" dirty="0">
                <a:solidFill>
                  <a:schemeClr val="tx1"/>
                </a:solidFill>
                <a:effectLst/>
                <a:ea typeface="+mn-ea"/>
                <a:cs typeface="+mn-cs"/>
              </a:rPr>
              <a:t>⭐️</a:t>
            </a:r>
            <a:r>
              <a:rPr lang="en-US" dirty="0"/>
              <a:t>We also have table and bench as control.</a:t>
            </a:r>
            <a:r>
              <a:rPr lang="en-US" altLang="zh-CN" sz="1200" kern="1200" dirty="0">
                <a:solidFill>
                  <a:schemeClr val="tx1"/>
                </a:solidFill>
                <a:effectLst/>
                <a:ea typeface="+mn-ea"/>
                <a:cs typeface="+mn-cs"/>
              </a:rPr>
              <a:t> </a:t>
            </a:r>
          </a:p>
          <a:p>
            <a:r>
              <a:rPr lang="en-US" altLang="zh-CN" sz="1200" kern="1200" dirty="0">
                <a:solidFill>
                  <a:schemeClr val="tx1"/>
                </a:solidFill>
                <a:effectLst/>
                <a:ea typeface="+mn-ea"/>
                <a:cs typeface="+mn-cs"/>
              </a:rPr>
              <a:t>⭐️</a:t>
            </a:r>
            <a:r>
              <a:rPr lang="en-US" dirty="0"/>
              <a:t>We first show these 4 types of objects to participants in the recognition runs to record their representations of these four objects. </a:t>
            </a:r>
          </a:p>
          <a:p>
            <a:endParaRPr lang="en-US" dirty="0"/>
          </a:p>
          <a:p>
            <a:endParaRPr lang="en-US" dirty="0"/>
          </a:p>
          <a:p>
            <a:endParaRPr lang="en-US" dirty="0"/>
          </a:p>
          <a:p>
            <a:endParaRPr lang="en-US" dirty="0"/>
          </a:p>
          <a:p>
            <a:endParaRPr lang="en-US" dirty="0"/>
          </a:p>
          <a:p>
            <a:endParaRPr lang="en-US" dirty="0"/>
          </a:p>
          <a:p>
            <a:endParaRPr lang="en-US" dirty="0"/>
          </a:p>
          <a:p>
            <a:r>
              <a:rPr lang="en-US" dirty="0"/>
              <a:t>(a) Each participant received two objects for neurofeedback and the other two objects served as a baseline. </a:t>
            </a:r>
          </a:p>
          <a:p>
            <a:r>
              <a:rPr lang="en-US" dirty="0"/>
              <a:t>(b) The presented object (e.g., bed) was shown on neurofeedback trials and began oscillating in size and shape. The goal of the participant was to make this wobbling stop, which they could achieve by activating the representation of the competitor object (e.g., chair) in their mind. Evidence for the competitor object was quantified based on a classifier trained to decode the competitor object relative to two control objects (e.g., table, bench). The amount of classifier evidence for the competitor needed to reduce the magnitude of wobbling was </a:t>
            </a:r>
            <a:r>
              <a:rPr lang="en-US" dirty="0" err="1"/>
              <a:t>staircased</a:t>
            </a:r>
            <a:r>
              <a:rPr lang="en-US" dirty="0"/>
              <a:t> to maximize coactivation between these objects. </a:t>
            </a:r>
          </a:p>
          <a:p>
            <a:r>
              <a:rPr lang="en-US" dirty="0"/>
              <a:t>(c) Recognition trials showed one of the four objects at a time with no neurofeedback. These trials were used to train the classifier models and to measure neural snapshots of how the object is presented in the hippocampus.</a:t>
            </a:r>
          </a:p>
          <a:p>
            <a:r>
              <a:rPr lang="en-US" dirty="0"/>
              <a:t>(d) Feedback trials were collected during real-time fMRI in order to induce coactivation. The main neurofeedback occurred during the object presentation (the amount of wobbling), though participants also received a </a:t>
            </a:r>
            <a:r>
              <a:rPr lang="en-US" dirty="0" err="1"/>
              <a:t>valenced</a:t>
            </a:r>
            <a:r>
              <a:rPr lang="en-US" dirty="0"/>
              <a:t> emoji based on their performance relative to their staircase.</a:t>
            </a:r>
          </a:p>
        </p:txBody>
      </p:sp>
      <p:sp>
        <p:nvSpPr>
          <p:cNvPr id="4" name="Slide Number Placeholder 3"/>
          <p:cNvSpPr>
            <a:spLocks noGrp="1"/>
          </p:cNvSpPr>
          <p:nvPr>
            <p:ph type="sldNum" sz="quarter" idx="5"/>
          </p:nvPr>
        </p:nvSpPr>
        <p:spPr/>
        <p:txBody>
          <a:bodyPr/>
          <a:lstStyle/>
          <a:p>
            <a:fld id="{7D5618CC-F445-41D1-9C1C-54DBAA8BD46C}" type="slidenum">
              <a:rPr lang="en-US" smtClean="0"/>
              <a:t>23</a:t>
            </a:fld>
            <a:endParaRPr lang="en-US"/>
          </a:p>
        </p:txBody>
      </p:sp>
    </p:spTree>
    <p:extLst>
      <p:ext uri="{BB962C8B-B14F-4D97-AF65-F5344CB8AC3E}">
        <p14:creationId xmlns:p14="http://schemas.microsoft.com/office/powerpoint/2010/main" val="2858887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ea typeface="+mn-ea"/>
                <a:cs typeface="+mn-cs"/>
              </a:rPr>
              <a:t>⭐️</a:t>
            </a:r>
            <a:r>
              <a:rPr lang="en-US" dirty="0"/>
              <a:t>Then we trained two classifiers between table and chair and between bench and chair, </a:t>
            </a:r>
          </a:p>
          <a:p>
            <a:r>
              <a:rPr lang="en-US" altLang="zh-CN" sz="1200" kern="1200" dirty="0">
                <a:solidFill>
                  <a:schemeClr val="tx1"/>
                </a:solidFill>
                <a:effectLst/>
                <a:ea typeface="+mn-ea"/>
                <a:cs typeface="+mn-cs"/>
              </a:rPr>
              <a:t>⭐️</a:t>
            </a:r>
            <a:r>
              <a:rPr lang="en-US" dirty="0"/>
              <a:t> These two classifiers are used in the neurofeedback run to drive the subject to think more about the chair. </a:t>
            </a:r>
          </a:p>
          <a:p>
            <a:r>
              <a:rPr lang="en-US" altLang="zh-CN" sz="1200" kern="1200" dirty="0">
                <a:solidFill>
                  <a:schemeClr val="tx1"/>
                </a:solidFill>
                <a:effectLst/>
                <a:ea typeface="+mn-ea"/>
                <a:cs typeface="+mn-cs"/>
              </a:rPr>
              <a:t>⭐️</a:t>
            </a:r>
            <a:r>
              <a:rPr lang="en-US" dirty="0"/>
              <a:t>The participants were shown a wobbling bed image, the current brain state was recorded in real-time and pushed towards the chair by the neurofeedback loop.</a:t>
            </a:r>
          </a:p>
          <a:p>
            <a:r>
              <a:rPr lang="en-US" altLang="zh-CN" sz="1200" kern="1200" dirty="0">
                <a:solidFill>
                  <a:schemeClr val="tx1"/>
                </a:solidFill>
                <a:effectLst/>
                <a:ea typeface="+mn-ea"/>
                <a:cs typeface="+mn-cs"/>
              </a:rPr>
              <a:t>⭐️</a:t>
            </a:r>
            <a:r>
              <a:rPr lang="en-US" altLang="zh-CN" dirty="0"/>
              <a:t>Here is the illustration of the neurofeedback trial, the participants were shown a wobbling bed. When the subject is doing a good job thinking more about the chair, the </a:t>
            </a:r>
            <a:r>
              <a:rPr lang="en-US" dirty="0"/>
              <a:t>wobbling degree is reduced, and a smiley face and monetary feedback is offered.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24</a:t>
            </a:fld>
            <a:endParaRPr lang="en-US"/>
          </a:p>
        </p:txBody>
      </p:sp>
    </p:spTree>
    <p:extLst>
      <p:ext uri="{BB962C8B-B14F-4D97-AF65-F5344CB8AC3E}">
        <p14:creationId xmlns:p14="http://schemas.microsoft.com/office/powerpoint/2010/main" val="3329497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a:t>
            </a:r>
            <a:r>
              <a:rPr lang="en-US" dirty="0"/>
              <a:t>Here are the ROIs we used to drive neurofeedback for different participants, which is defined in a data-driven way to find out the best combination of ROIs that can distinguish between four objects. </a:t>
            </a:r>
          </a:p>
          <a:p>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25</a:t>
            </a:fld>
            <a:endParaRPr lang="en-US"/>
          </a:p>
        </p:txBody>
      </p:sp>
    </p:spTree>
    <p:extLst>
      <p:ext uri="{BB962C8B-B14F-4D97-AF65-F5344CB8AC3E}">
        <p14:creationId xmlns:p14="http://schemas.microsoft.com/office/powerpoint/2010/main" val="1033937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the first time neurofeedback is used for co-activation activation, we want to test whether real-time neurofeedback driving is successful. </a:t>
            </a:r>
          </a:p>
          <a:p>
            <a:r>
              <a:rPr lang="en-US" altLang="zh-CN" sz="1200" kern="1200" dirty="0">
                <a:solidFill>
                  <a:schemeClr val="tx1"/>
                </a:solidFill>
                <a:effectLst/>
                <a:ea typeface="+mn-ea"/>
                <a:cs typeface="+mn-cs"/>
              </a:rPr>
              <a:t>⭐️ In the neurofeedback task, </a:t>
            </a:r>
            <a:r>
              <a:rPr lang="en-US" dirty="0"/>
              <a:t>we change how hard the task is based on participants’ performance in recent trials. </a:t>
            </a:r>
            <a:r>
              <a:rPr lang="en-US" dirty="0">
                <a:effectLst/>
              </a:rPr>
              <a:t>The difficulty of the task is determined by an adaptive threshold</a:t>
            </a:r>
            <a:r>
              <a:rPr lang="en-US" dirty="0"/>
              <a:t>. This is an example curve of threshold for one subject, showing that increases a lot, meaning that the participant is doing a better job. </a:t>
            </a:r>
          </a:p>
          <a:p>
            <a:r>
              <a:rPr lang="en-US" dirty="0"/>
              <a:t>We did a linear regression between the threshold and session ID and found this threshold is increasing significantly across different feedback sessions, indicating that the participants are more and more capable of activating the chair representation and obtaining better performance. This is more like the behavioral evidence of successful co-activation.</a:t>
            </a:r>
          </a:p>
          <a:p>
            <a:r>
              <a:rPr lang="en-US" altLang="zh-CN" sz="1200" kern="1200" dirty="0">
                <a:solidFill>
                  <a:schemeClr val="tx1"/>
                </a:solidFill>
                <a:effectLst/>
                <a:ea typeface="+mn-ea"/>
                <a:cs typeface="+mn-cs"/>
              </a:rPr>
              <a:t>⭐️ We also recorded the co-activation level of the presented object bed and competitor object chair. </a:t>
            </a:r>
          </a:p>
          <a:p>
            <a:r>
              <a:rPr lang="en-US" altLang="zh-CN" sz="1200" kern="1200" dirty="0">
                <a:solidFill>
                  <a:schemeClr val="tx1"/>
                </a:solidFill>
                <a:effectLst/>
                <a:ea typeface="+mn-ea"/>
                <a:cs typeface="+mn-cs"/>
              </a:rPr>
              <a:t>⭐️ A linear regression is also done here and </a:t>
            </a:r>
            <a:r>
              <a:rPr lang="en-US" dirty="0"/>
              <a:t>an increase across feedback sessions in the coactivation is also found.</a:t>
            </a:r>
          </a:p>
          <a:p>
            <a:endParaRPr lang="en-US" dirty="0"/>
          </a:p>
          <a:p>
            <a:endParaRPr lang="en-US" dirty="0"/>
          </a:p>
          <a:p>
            <a:endParaRPr lang="en-US" dirty="0"/>
          </a:p>
          <a:p>
            <a:endParaRPr lang="en-US" dirty="0"/>
          </a:p>
          <a:p>
            <a:endParaRPr lang="en-US" dirty="0"/>
          </a:p>
          <a:p>
            <a:endParaRPr lang="en-US" dirty="0"/>
          </a:p>
          <a:p>
            <a:endParaRPr lang="en-US" dirty="0"/>
          </a:p>
          <a:p>
            <a:r>
              <a:rPr lang="en-US" dirty="0"/>
              <a:t>We find that the subject successfully increase their driving level in the experiment.</a:t>
            </a:r>
          </a:p>
          <a:p>
            <a:endParaRPr lang="en-US" dirty="0"/>
          </a:p>
          <a:p>
            <a:r>
              <a:rPr lang="en-US" dirty="0"/>
              <a:t>When looking at the </a:t>
            </a:r>
          </a:p>
          <a:p>
            <a:endParaRPr lang="en-US" dirty="0"/>
          </a:p>
          <a:p>
            <a:r>
              <a:rPr lang="en-US" dirty="0"/>
              <a:t>(a) The mega ROI used to provide neurofeedback was customized for each participant in a data-driven manner. This plot shows the number of participants whose feedback ROIs contained each voxel. The greatest consistency (virtually every participant) was observed in the early visual cortex, extending ventral and lateral. </a:t>
            </a:r>
          </a:p>
          <a:p>
            <a:r>
              <a:rPr lang="en-US" dirty="0"/>
              <a:t>(b) Participants succeeded in self-generating classifier evidence for the competitor object based on neurofeedback, as indicated by an increase across the feedback sessions in the threshold from the staircasing procedure. A higher threshold over time indicates that participants were able to activate the competitor object more and more strongly. </a:t>
            </a:r>
          </a:p>
          <a:p>
            <a:r>
              <a:rPr lang="en-US" dirty="0"/>
              <a:t>(c) As a corollary of this effect, we also found an increase across feedback sessions in the coactivation between the presented and competitor objects, quantified as the product of the classifier evidences for these objects relative to the control object baseline. ∗∗ = p &lt; 0.01, ∗ = p &lt; 0.05.</a:t>
            </a:r>
          </a:p>
        </p:txBody>
      </p:sp>
      <p:sp>
        <p:nvSpPr>
          <p:cNvPr id="4" name="Slide Number Placeholder 3"/>
          <p:cNvSpPr>
            <a:spLocks noGrp="1"/>
          </p:cNvSpPr>
          <p:nvPr>
            <p:ph type="sldNum" sz="quarter" idx="5"/>
          </p:nvPr>
        </p:nvSpPr>
        <p:spPr/>
        <p:txBody>
          <a:bodyPr/>
          <a:lstStyle/>
          <a:p>
            <a:fld id="{7D5618CC-F445-41D1-9C1C-54DBAA8BD46C}" type="slidenum">
              <a:rPr lang="en-US" smtClean="0"/>
              <a:t>26</a:t>
            </a:fld>
            <a:endParaRPr lang="en-US"/>
          </a:p>
        </p:txBody>
      </p:sp>
    </p:spTree>
    <p:extLst>
      <p:ext uri="{BB962C8B-B14F-4D97-AF65-F5344CB8AC3E}">
        <p14:creationId xmlns:p14="http://schemas.microsoft.com/office/powerpoint/2010/main" val="2735838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we have shown that real-time feedback successfully drives co-activation, we want to know whether co-activation leads to behavioral and neural changes. Here is the behavioral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collected some behavioral data before and after the whole experiment.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a:t>
            </a:r>
            <a:r>
              <a:rPr lang="en-US" dirty="0"/>
              <a:t>In this categorical perception task, participants were shown a morph from a continuum between two objects and asked to make a forced alternative choice of what they perceived.</a:t>
            </a:r>
            <a:r>
              <a:rPr lang="en-US" altLang="zh-CN" sz="1200" kern="1200" dirty="0">
                <a:solidFill>
                  <a:schemeClr val="tx1"/>
                </a:solidFill>
                <a:effectLs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⭐️Subjects’ </a:t>
            </a:r>
            <a:r>
              <a:rPr lang="en-US" dirty="0"/>
              <a:t>behavioral categorization responses and the morphing level can be modeled with logistic regression, the steeper the logistic regression slope is, the more capable the subject is of discriminating along the axis.</a:t>
            </a:r>
            <a:r>
              <a:rPr lang="en-US" altLang="zh-CN" sz="1200" kern="1200" dirty="0">
                <a:solidFill>
                  <a:schemeClr val="tx1"/>
                </a:solidFill>
                <a:effectLst/>
                <a:ea typeface="+mn-ea"/>
                <a:cs typeface="+mn-cs"/>
              </a:rPr>
              <a:t> ⭐️</a:t>
            </a:r>
            <a:endParaRPr lang="en-US" dirty="0"/>
          </a:p>
          <a:p>
            <a:r>
              <a:rPr lang="en-US" dirty="0"/>
              <a:t>For each participant, Two models were fit to the first session </a:t>
            </a:r>
            <a:r>
              <a:rPr lang="en-US" altLang="zh-CN" sz="1200" kern="1200" dirty="0">
                <a:solidFill>
                  <a:schemeClr val="tx1"/>
                </a:solidFill>
                <a:effectLst/>
                <a:ea typeface="+mn-ea"/>
                <a:cs typeface="+mn-cs"/>
              </a:rPr>
              <a:t>⭐️ </a:t>
            </a:r>
            <a:r>
              <a:rPr lang="en-US" dirty="0"/>
              <a:t>and last session </a:t>
            </a:r>
            <a:r>
              <a:rPr lang="en-US" altLang="zh-CN" sz="1200" kern="1200" dirty="0">
                <a:solidFill>
                  <a:schemeClr val="tx1"/>
                </a:solidFill>
                <a:effectLst/>
                <a:ea typeface="+mn-ea"/>
                <a:cs typeface="+mn-cs"/>
              </a:rPr>
              <a:t>⭐️, the change of slope for the trained and untrained axis is compared. If the change in the trained axis is bigger, that means integration happens in the trained axis. </a:t>
            </a:r>
          </a:p>
          <a:p>
            <a:r>
              <a:rPr lang="en-US" altLang="zh-CN" sz="1200" kern="1200" dirty="0">
                <a:solidFill>
                  <a:schemeClr val="tx1"/>
                </a:solidFill>
                <a:effectLst/>
                <a:ea typeface="+mn-ea"/>
                <a:cs typeface="+mn-cs"/>
              </a:rPr>
              <a:t>⭐️Here are the logistic regression fits for both trained and untrained axes</a:t>
            </a:r>
          </a:p>
          <a:p>
            <a:r>
              <a:rPr lang="en-US" altLang="zh-CN" sz="1200" kern="1200" dirty="0">
                <a:solidFill>
                  <a:schemeClr val="tx1"/>
                </a:solidFill>
                <a:effectLst/>
                <a:ea typeface="+mn-ea"/>
                <a:cs typeface="+mn-cs"/>
              </a:rPr>
              <a:t>⭐️Here the change in slope is bigger than 0 for the trained axis while not bigger than 0 for the untrained axis, meaning that </a:t>
            </a:r>
            <a:r>
              <a:rPr lang="en-US" dirty="0"/>
              <a:t>after neurofeedback, behavioral integration appears.</a:t>
            </a:r>
          </a:p>
        </p:txBody>
      </p:sp>
      <p:sp>
        <p:nvSpPr>
          <p:cNvPr id="4" name="Slide Number Placeholder 3"/>
          <p:cNvSpPr>
            <a:spLocks noGrp="1"/>
          </p:cNvSpPr>
          <p:nvPr>
            <p:ph type="sldNum" sz="quarter" idx="5"/>
          </p:nvPr>
        </p:nvSpPr>
        <p:spPr/>
        <p:txBody>
          <a:bodyPr/>
          <a:lstStyle/>
          <a:p>
            <a:fld id="{7D5618CC-F445-41D1-9C1C-54DBAA8BD46C}" type="slidenum">
              <a:rPr lang="en-US" smtClean="0"/>
              <a:t>27</a:t>
            </a:fld>
            <a:endParaRPr lang="en-US"/>
          </a:p>
        </p:txBody>
      </p:sp>
    </p:spTree>
    <p:extLst>
      <p:ext uri="{BB962C8B-B14F-4D97-AF65-F5344CB8AC3E}">
        <p14:creationId xmlns:p14="http://schemas.microsoft.com/office/powerpoint/2010/main" val="1620132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After looking at the behavioral integration effect, we now look at the neural integration effect. Specifically, we now look at the hippocampal integration effect.</a:t>
            </a:r>
          </a:p>
          <a:p>
            <a:r>
              <a:rPr lang="en-US" sz="1200" kern="1200" dirty="0">
                <a:solidFill>
                  <a:schemeClr val="tx1"/>
                </a:solidFill>
                <a:effectLst/>
                <a:ea typeface="+mn-ea"/>
                <a:cs typeface="+mn-cs"/>
              </a:rPr>
              <a:t>⭐️The hippocampus is a critical brain structure for storing memories and needs to resolve competition between memories to avoid interference. </a:t>
            </a:r>
          </a:p>
          <a:p>
            <a:r>
              <a:rPr lang="en-US" sz="1200" kern="1200" dirty="0">
                <a:solidFill>
                  <a:schemeClr val="tx1"/>
                </a:solidFill>
                <a:effectLst/>
                <a:ea typeface="+mn-ea"/>
                <a:cs typeface="+mn-cs"/>
              </a:rPr>
              <a:t>⭐️The hippocampus contains several subfields with different functional roles that we can segment from anatomical scans using automated methods. </a:t>
            </a:r>
          </a:p>
          <a:p>
            <a:r>
              <a:rPr lang="en-US" sz="1200" kern="1200" dirty="0">
                <a:solidFill>
                  <a:schemeClr val="tx1"/>
                </a:solidFill>
                <a:effectLst/>
                <a:ea typeface="+mn-ea"/>
                <a:cs typeface="+mn-cs"/>
              </a:rPr>
              <a:t>⭐️In a previous study in our lab, we synthesized images from a neural network that varied the degree of coactivation between memories. </a:t>
            </a:r>
          </a:p>
          <a:p>
            <a:r>
              <a:rPr lang="en-US" sz="1200" kern="1200" dirty="0">
                <a:solidFill>
                  <a:schemeClr val="tx1"/>
                </a:solidFill>
                <a:effectLst/>
                <a:ea typeface="+mn-ea"/>
                <a:cs typeface="+mn-cs"/>
              </a:rPr>
              <a:t>We found that moderate co-activation of two</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memor</a:t>
            </a:r>
            <a:r>
              <a:rPr lang="en-US" altLang="zh-CN" sz="1200" kern="1200" dirty="0">
                <a:solidFill>
                  <a:schemeClr val="tx1"/>
                </a:solidFill>
                <a:effectLst/>
                <a:ea typeface="+mn-ea"/>
                <a:cs typeface="+mn-cs"/>
              </a:rPr>
              <a:t>ies</a:t>
            </a:r>
            <a:r>
              <a:rPr lang="en-US" sz="1200" kern="1200" dirty="0">
                <a:solidFill>
                  <a:schemeClr val="tx1"/>
                </a:solidFill>
                <a:effectLst/>
                <a:ea typeface="+mn-ea"/>
                <a:cs typeface="+mn-cs"/>
              </a:rPr>
              <a:t> resulted in </a:t>
            </a:r>
            <a:r>
              <a:rPr lang="en-US" altLang="zh-CN" sz="1200" kern="1200" dirty="0">
                <a:solidFill>
                  <a:schemeClr val="tx1"/>
                </a:solidFill>
                <a:effectLst/>
                <a:ea typeface="+mn-ea"/>
                <a:cs typeface="+mn-cs"/>
              </a:rPr>
              <a:t>memory</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differentiation in DG. </a:t>
            </a:r>
          </a:p>
          <a:p>
            <a:r>
              <a:rPr lang="en-US" sz="1200" kern="1200" dirty="0">
                <a:solidFill>
                  <a:schemeClr val="tx1"/>
                </a:solidFill>
                <a:effectLst/>
                <a:ea typeface="+mn-ea"/>
                <a:cs typeface="+mn-cs"/>
              </a:rPr>
              <a:t>⭐️Similar patterns are found in other hippocampal subfields.</a:t>
            </a:r>
          </a:p>
          <a:p>
            <a:r>
              <a:rPr lang="en-US" sz="1200" kern="1200" dirty="0">
                <a:solidFill>
                  <a:schemeClr val="tx1"/>
                </a:solidFill>
                <a:effectLst/>
                <a:ea typeface="+mn-ea"/>
                <a:cs typeface="+mn-cs"/>
              </a:rPr>
              <a:t>However, there was no clear evidence of integration.</a:t>
            </a:r>
          </a:p>
          <a:p>
            <a:r>
              <a:rPr lang="en-US" sz="1200" kern="1200" dirty="0">
                <a:solidFill>
                  <a:schemeClr val="tx1"/>
                </a:solidFill>
                <a:effectLst/>
                <a:ea typeface="+mn-ea"/>
                <a:cs typeface="+mn-cs"/>
              </a:rPr>
              <a:t>Now in this neurofeedback study, since we are driving the co-activation as high as possible, whether integration can be tested in the hippocampus or any of its subfields.</a:t>
            </a:r>
          </a:p>
          <a:p>
            <a:endParaRPr lang="en-US" sz="1200" kern="1200" dirty="0">
              <a:solidFill>
                <a:schemeClr val="tx1"/>
              </a:solidFill>
              <a:effectLst/>
              <a:ea typeface="+mn-ea"/>
              <a:cs typeface="+mn-cs"/>
            </a:endParaRPr>
          </a:p>
          <a:p>
            <a:endParaRPr lang="en-US" sz="1200" kern="1200" dirty="0">
              <a:solidFill>
                <a:schemeClr val="tx1"/>
              </a:solidFill>
              <a:effectLst/>
              <a:ea typeface="+mn-ea"/>
              <a:cs typeface="+mn-cs"/>
            </a:endParaRPr>
          </a:p>
          <a:p>
            <a:endParaRPr lang="en-US" sz="1200" kern="1200" dirty="0">
              <a:solidFill>
                <a:schemeClr val="tx1"/>
              </a:solidFill>
              <a:effectLst/>
              <a:ea typeface="+mn-ea"/>
              <a:cs typeface="+mn-cs"/>
            </a:endParaRPr>
          </a:p>
          <a:p>
            <a:endParaRPr lang="en-US" sz="1200" kern="1200" dirty="0">
              <a:solidFill>
                <a:schemeClr val="tx1"/>
              </a:solidFill>
              <a:effectLst/>
              <a:ea typeface="+mn-ea"/>
              <a:cs typeface="+mn-cs"/>
            </a:endParaRP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 suggesting that we may have only sampled part of the non-monotonic curve. This creates an opportunity to manipulate co-activation more across the ⭐️</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full spectrum.</a:t>
            </a:r>
          </a:p>
          <a:p>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28</a:t>
            </a:fld>
            <a:endParaRPr lang="en-US"/>
          </a:p>
        </p:txBody>
      </p:sp>
    </p:spTree>
    <p:extLst>
      <p:ext uri="{BB962C8B-B14F-4D97-AF65-F5344CB8AC3E}">
        <p14:creationId xmlns:p14="http://schemas.microsoft.com/office/powerpoint/2010/main" val="3899236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kern="1200" dirty="0">
              <a:solidFill>
                <a:schemeClr val="tx1"/>
              </a:solidFill>
              <a:effectLst/>
              <a:ea typeface="+mn-ea"/>
              <a:cs typeface="+mn-cs"/>
            </a:endParaRPr>
          </a:p>
          <a:p>
            <a:r>
              <a:rPr lang="en-US" altLang="zh-CN" sz="1200" kern="1200" dirty="0">
                <a:solidFill>
                  <a:schemeClr val="tx1"/>
                </a:solidFill>
                <a:effectLst/>
                <a:ea typeface="+mn-ea"/>
                <a:cs typeface="+mn-cs"/>
              </a:rPr>
              <a:t>For the hippocampus and subfield analysis, we also trained a classifier between ⭐️ the presented object chair and the competitor object, the testing accuracy before neurofeedback training and after neurofeedback training is compared to indicate the integration. The larger the decrease in accuracy, the less capable the subject is differentiating these two objects, the more integrated these two objects are.</a:t>
            </a:r>
          </a:p>
          <a:p>
            <a:r>
              <a:rPr lang="en-US" altLang="zh-CN" sz="1200" kern="1200" dirty="0">
                <a:solidFill>
                  <a:schemeClr val="tx1"/>
                </a:solidFill>
                <a:effectLst/>
                <a:ea typeface="+mn-ea"/>
                <a:cs typeface="+mn-cs"/>
              </a:rPr>
              <a:t>⭐️This is done in both the trained and untrained axis and used the classifier’s testing accuracy to define neural integration. </a:t>
            </a:r>
          </a:p>
          <a:p>
            <a:r>
              <a:rPr lang="en-US" altLang="zh-CN" sz="1200" kern="1200" dirty="0">
                <a:solidFill>
                  <a:schemeClr val="tx1"/>
                </a:solidFill>
                <a:effectLst/>
                <a:ea typeface="+mn-ea"/>
                <a:cs typeface="+mn-cs"/>
              </a:rPr>
              <a:t>⭐️We found that in the hippocampus and its subfields CA1 and in the subiculum, we successfully induced integration. This is consistent with prior work showing that </a:t>
            </a:r>
            <a:r>
              <a:rPr lang="en-US" sz="1800" dirty="0">
                <a:solidFill>
                  <a:srgbClr val="FA0000"/>
                </a:solidFill>
                <a:effectLst/>
                <a:latin typeface="Microsoft YaHei" panose="020B0503020204020204" pitchFamily="34" charset="-122"/>
              </a:rPr>
              <a:t>CA1 plays a role in integration. </a:t>
            </a:r>
          </a:p>
          <a:p>
            <a:endParaRPr lang="en-US" sz="1800" dirty="0">
              <a:solidFill>
                <a:srgbClr val="FA0000"/>
              </a:solidFill>
              <a:effectLst/>
              <a:latin typeface="Microsoft YaHei" panose="020B0503020204020204" pitchFamily="34" charset="-122"/>
            </a:endParaRPr>
          </a:p>
          <a:p>
            <a:endParaRPr lang="en-US" sz="1800" dirty="0">
              <a:solidFill>
                <a:srgbClr val="FA0000"/>
              </a:solidFill>
              <a:effectLst/>
              <a:latin typeface="Microsoft YaHei" panose="020B0503020204020204" pitchFamily="34" charset="-122"/>
            </a:endParaRPr>
          </a:p>
          <a:p>
            <a:endParaRPr lang="en-US" sz="1800" dirty="0">
              <a:solidFill>
                <a:srgbClr val="FA0000"/>
              </a:solidFill>
              <a:effectLst/>
              <a:latin typeface="Microsoft YaHei" panose="020B0503020204020204" pitchFamily="34" charset="-122"/>
            </a:endParaRPr>
          </a:p>
          <a:p>
            <a:endParaRPr lang="en-US" dirty="0"/>
          </a:p>
          <a:p>
            <a:r>
              <a:rPr lang="en-US" dirty="0"/>
              <a:t>DG also shows integration in the trained axis, which is not as predicted that differentiation often happens in DG, potentially showing that the neurofeedback driving is strong enough to drive DG to integration.</a:t>
            </a:r>
          </a:p>
          <a:p>
            <a:endParaRPr lang="en-US" dirty="0"/>
          </a:p>
          <a:p>
            <a:r>
              <a:rPr lang="en-US" dirty="0"/>
              <a:t>The subiculum is a structure traditionally considered a relay from the hippocampus to other brain regions. Indeed, the subiculum is a crucial link to the brain’s reward system, which was likely engaged by the neurofeedback received</a:t>
            </a:r>
          </a:p>
          <a:p>
            <a:endParaRPr lang="en-US" dirty="0"/>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The resulting classification accuracy in session 1 and session 5 is compared and the change of accuracy was used to define neural integration. The larger this change is, the more integration happens.</a:t>
            </a:r>
          </a:p>
          <a:p>
            <a:endParaRPr lang="en-US" dirty="0"/>
          </a:p>
          <a:p>
            <a:endParaRPr lang="en-US" dirty="0"/>
          </a:p>
          <a:p>
            <a:endParaRPr lang="en-US" dirty="0"/>
          </a:p>
          <a:p>
            <a:endParaRPr lang="en-US" dirty="0"/>
          </a:p>
          <a:p>
            <a:r>
              <a:rPr lang="en-US" dirty="0"/>
              <a:t>Figure 4. Representational change in the hippocampus. </a:t>
            </a:r>
          </a:p>
          <a:p>
            <a:r>
              <a:rPr lang="en-US" dirty="0"/>
              <a:t>(a) We collected neural snapshots of how the four objects were represented in each ROI before (Session 1) and after (Session 5) neurofeedback training. Participants viewed the objects (intact, no wobbling or morphing) during a recognition task in these sessions. For each participant, we built regularized logistic regression classifiers to discriminate multivoxel patterns of BOLD activity in each ROI evoked by the presented vs. competitor objects (trained axis) and by the control 1 vs. 2 objects (untrained axis). Using leave-one-run-out cross-validation, we quantified the neural overlap along these two axes from the test classifier accuracy (high accuracy indicates less overlap). A neural integration index was defined for each ROI and axis as classifier accuracy in Session 1 minus Session 5 (positive reflects a decrease in classifier accuracy). </a:t>
            </a:r>
          </a:p>
          <a:p>
            <a:r>
              <a:rPr lang="en-US" dirty="0"/>
              <a:t>(b) In the whole hippocampus, there was reliable neural integration along the trained axis relative to the untrained axis. The integration for the trained but not untrained axis was reliably above chance. </a:t>
            </a:r>
          </a:p>
          <a:p>
            <a:r>
              <a:rPr lang="en-US" dirty="0"/>
              <a:t>(c) The difference in neural integration between trained and untrained axes was reflected most clearly in the CA1 subfield, though also marginally in the subiculum, and the trained axis was above chance in the dentate gyrus. The insets depict the location of the ROI in red on an example participant’s T2 scan. Each dot in the bar plots represents an individual participant and the error bands reflect the 95% confidence interval from bootstrap resampling. ∗ = p &lt; 0.05.</a:t>
            </a:r>
          </a:p>
        </p:txBody>
      </p:sp>
      <p:sp>
        <p:nvSpPr>
          <p:cNvPr id="4" name="Slide Number Placeholder 3"/>
          <p:cNvSpPr>
            <a:spLocks noGrp="1"/>
          </p:cNvSpPr>
          <p:nvPr>
            <p:ph type="sldNum" sz="quarter" idx="5"/>
          </p:nvPr>
        </p:nvSpPr>
        <p:spPr/>
        <p:txBody>
          <a:bodyPr/>
          <a:lstStyle/>
          <a:p>
            <a:fld id="{7D5618CC-F445-41D1-9C1C-54DBAA8BD46C}" type="slidenum">
              <a:rPr lang="en-US" smtClean="0"/>
              <a:t>29</a:t>
            </a:fld>
            <a:endParaRPr lang="en-US"/>
          </a:p>
        </p:txBody>
      </p:sp>
    </p:spTree>
    <p:extLst>
      <p:ext uri="{BB962C8B-B14F-4D97-AF65-F5344CB8AC3E}">
        <p14:creationId xmlns:p14="http://schemas.microsoft.com/office/powerpoint/2010/main" val="2953897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we are using to build the mapping is representational similarity analysis (RSA).</a:t>
            </a:r>
          </a:p>
          <a:p>
            <a:r>
              <a:rPr lang="en-US" dirty="0"/>
              <a:t>RSA has been widely used to map between different systems by comparing their activation patterns.</a:t>
            </a:r>
          </a:p>
          <a:p>
            <a:r>
              <a:rPr lang="en-US" dirty="0"/>
              <a:t>By feeding two images into the model and the brain, we can obtain activation patterns corresponding to these input images. </a:t>
            </a:r>
          </a:p>
          <a:p>
            <a:r>
              <a:rPr lang="en-US" dirty="0"/>
              <a:t>Correlating these activation patterns gives us this representational similarity matrix. Say we feed 16 images to the model or the brain, we can obtain a 16 by 16 correlation matrix. This representational similarity matrix represents the activity pattern of the selected model layer, or we can also call this matrix the fingerprint of this model layer or brain region. </a:t>
            </a:r>
          </a:p>
          <a:p>
            <a:r>
              <a:rPr lang="en-US" altLang="zh-CN" sz="1200" kern="1200" dirty="0">
                <a:solidFill>
                  <a:schemeClr val="tx1"/>
                </a:solidFill>
                <a:effectLst/>
                <a:ea typeface="+mn-ea"/>
                <a:cs typeface="+mn-cs"/>
              </a:rPr>
              <a:t>Feeding the same 16 images to the brain would give us the fingerprint of a selected brain region,</a:t>
            </a:r>
            <a:endParaRPr lang="en-US" dirty="0"/>
          </a:p>
          <a:p>
            <a:r>
              <a:rPr lang="en-US" dirty="0"/>
              <a:t>By comparing the fingerprint of the model layer and brain region, the similarity level of these two systems can be quantified.</a:t>
            </a:r>
          </a:p>
          <a:p>
            <a:endParaRPr lang="en-US" dirty="0"/>
          </a:p>
        </p:txBody>
      </p:sp>
    </p:spTree>
    <p:extLst>
      <p:ext uri="{BB962C8B-B14F-4D97-AF65-F5344CB8AC3E}">
        <p14:creationId xmlns:p14="http://schemas.microsoft.com/office/powerpoint/2010/main" val="3881619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we observed both behavioral and neural integration after neurofeedback training, we next asked if these effects are related. Namely, does the increased neural overlap of the trained objects in the hippocampus, CA1, and PHC have behavioral significance for categorical perception? </a:t>
            </a:r>
          </a:p>
          <a:p>
            <a:r>
              <a:rPr lang="en-US" altLang="zh-CN" sz="1200" kern="1200" dirty="0">
                <a:solidFill>
                  <a:schemeClr val="tx1"/>
                </a:solidFill>
                <a:effectLst/>
                <a:ea typeface="+mn-ea"/>
                <a:cs typeface="+mn-cs"/>
              </a:rPr>
              <a:t>⭐️</a:t>
            </a:r>
            <a:r>
              <a:rPr lang="en-US" dirty="0"/>
              <a:t>For the trained axis, we found a marginal positive correlation between neural integration in the hippocampus and behavioral integration (r = 0.383, p = 0.095). </a:t>
            </a:r>
            <a:r>
              <a:rPr lang="en-US" altLang="zh-CN" sz="1200" kern="1200" dirty="0">
                <a:solidFill>
                  <a:schemeClr val="tx1"/>
                </a:solidFill>
                <a:effectLst/>
                <a:ea typeface="+mn-ea"/>
                <a:cs typeface="+mn-cs"/>
              </a:rPr>
              <a:t>⭐️</a:t>
            </a:r>
            <a:r>
              <a:rPr lang="en-US" dirty="0"/>
              <a:t>This brain-behavior relationship was a bit clearer in PHC (r = 0.445, p = 0.049), but </a:t>
            </a:r>
            <a:r>
              <a:rPr lang="en-US" altLang="zh-CN" sz="1200" kern="1200" dirty="0">
                <a:solidFill>
                  <a:schemeClr val="tx1"/>
                </a:solidFill>
                <a:effectLst/>
                <a:ea typeface="+mn-ea"/>
                <a:cs typeface="+mn-cs"/>
              </a:rPr>
              <a:t>⭐️</a:t>
            </a:r>
            <a:r>
              <a:rPr lang="en-US" dirty="0"/>
              <a:t>not found in CA1 (r = 0.020, p = 0.936). </a:t>
            </a:r>
          </a:p>
          <a:p>
            <a:r>
              <a:rPr lang="en-US" dirty="0"/>
              <a:t>As a control, we repeated this analysis for the untrained axis and found no reliable correlations (</a:t>
            </a:r>
            <a:r>
              <a:rPr lang="en-US" dirty="0" err="1"/>
              <a:t>ps</a:t>
            </a:r>
            <a:r>
              <a:rPr lang="en-US" dirty="0"/>
              <a:t> &gt; 0.403).</a:t>
            </a: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br>
              <a:rPr lang="en-US" altLang="zh-CN" sz="1200" kern="1200" dirty="0">
                <a:solidFill>
                  <a:schemeClr val="tx1"/>
                </a:solidFill>
                <a:effectLst/>
                <a:ea typeface="+mn-ea"/>
                <a:cs typeface="+mn-cs"/>
              </a:rPr>
            </a:br>
            <a:endParaRPr lang="en-US" altLang="zh-CN" sz="1200" kern="1200" dirty="0">
              <a:solidFill>
                <a:schemeClr val="tx1"/>
              </a:solidFill>
              <a:effectLst/>
              <a:ea typeface="+mn-ea"/>
              <a:cs typeface="+mn-cs"/>
            </a:endParaRPr>
          </a:p>
          <a:p>
            <a:r>
              <a:rPr lang="en-US" altLang="zh-CN" sz="1200" kern="1200" dirty="0">
                <a:solidFill>
                  <a:schemeClr val="tx1"/>
                </a:solidFill>
                <a:effectLst/>
                <a:ea typeface="+mn-ea"/>
                <a:cs typeface="+mn-cs"/>
              </a:rPr>
              <a:t>The behavioral integration effect should correlate with the neural integration effect. So we fitted a linear regression between them ⭐️ and found in </a:t>
            </a:r>
            <a:r>
              <a:rPr lang="en-US" altLang="zh-CN" sz="1200" kern="1200" dirty="0" err="1">
                <a:solidFill>
                  <a:schemeClr val="tx1"/>
                </a:solidFill>
                <a:effectLst/>
                <a:ea typeface="+mn-ea"/>
                <a:cs typeface="+mn-cs"/>
              </a:rPr>
              <a:t>parahippocampal</a:t>
            </a:r>
            <a:r>
              <a:rPr lang="en-US" altLang="zh-CN" sz="1200" kern="1200" dirty="0">
                <a:solidFill>
                  <a:schemeClr val="tx1"/>
                </a:solidFill>
                <a:effectLst/>
                <a:ea typeface="+mn-ea"/>
                <a:cs typeface="+mn-cs"/>
              </a:rPr>
              <a:t> cortex, the neural and behavioral integration effect have a significant linear relationship. The hippocampus has a marginal effect.</a:t>
            </a:r>
          </a:p>
          <a:p>
            <a:endParaRPr lang="en-US" dirty="0"/>
          </a:p>
          <a:p>
            <a:endParaRPr lang="en-US" dirty="0"/>
          </a:p>
          <a:p>
            <a:endParaRPr lang="en-US" dirty="0"/>
          </a:p>
          <a:p>
            <a:endParaRPr lang="en-US" dirty="0"/>
          </a:p>
          <a:p>
            <a:r>
              <a:rPr lang="en-US" dirty="0"/>
              <a:t>Figure 5. Behavioral relevance of neural representational change </a:t>
            </a:r>
          </a:p>
          <a:p>
            <a:r>
              <a:rPr lang="en-US" dirty="0"/>
              <a:t>The amount of neural integration predicted the amount of behavioral integration in PHC and marginally in the hippocampus, though not reliably in CA1. Each dot represents an individual participant and the line indicates the fitted linear relationship. ∗ = p &lt; 0.05, = p &lt; 0.10.</a:t>
            </a:r>
          </a:p>
        </p:txBody>
      </p:sp>
      <p:sp>
        <p:nvSpPr>
          <p:cNvPr id="4" name="Slide Number Placeholder 3"/>
          <p:cNvSpPr>
            <a:spLocks noGrp="1"/>
          </p:cNvSpPr>
          <p:nvPr>
            <p:ph type="sldNum" sz="quarter" idx="5"/>
          </p:nvPr>
        </p:nvSpPr>
        <p:spPr/>
        <p:txBody>
          <a:bodyPr/>
          <a:lstStyle/>
          <a:p>
            <a:fld id="{7D5618CC-F445-41D1-9C1C-54DBAA8BD46C}" type="slidenum">
              <a:rPr lang="en-US" smtClean="0"/>
              <a:t>30</a:t>
            </a:fld>
            <a:endParaRPr lang="en-US"/>
          </a:p>
        </p:txBody>
      </p:sp>
    </p:spTree>
    <p:extLst>
      <p:ext uri="{BB962C8B-B14F-4D97-AF65-F5344CB8AC3E}">
        <p14:creationId xmlns:p14="http://schemas.microsoft.com/office/powerpoint/2010/main" val="2690549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ea typeface="+mn-ea"/>
                <a:cs typeface="+mn-cs"/>
              </a:rPr>
              <a:t>⭐️</a:t>
            </a:r>
            <a:r>
              <a:rPr lang="en-US" dirty="0"/>
              <a:t>Across multiple real-time fMRI training sessions, participants succeeded in using the neurofeedback to induce coactivation of two representations. </a:t>
            </a:r>
          </a:p>
          <a:p>
            <a:endParaRPr lang="en-US" dirty="0"/>
          </a:p>
          <a:p>
            <a:r>
              <a:rPr lang="en-US" altLang="zh-CN" sz="1200" kern="1200" dirty="0">
                <a:solidFill>
                  <a:schemeClr val="tx1"/>
                </a:solidFill>
                <a:effectLst/>
                <a:ea typeface="+mn-ea"/>
                <a:cs typeface="+mn-cs"/>
              </a:rPr>
              <a:t>⭐️</a:t>
            </a:r>
            <a:r>
              <a:rPr lang="en-US" dirty="0"/>
              <a:t>Compared with untrained objects, this coactivation led to behavioral and neural integration: The trained objects became harder for participants to discriminate in a categorical perception task and harder to decode from patterns of fMRI activity in the hippocampus.</a:t>
            </a:r>
          </a:p>
          <a:p>
            <a:endParaRPr lang="en-US" dirty="0"/>
          </a:p>
          <a:p>
            <a:r>
              <a:rPr lang="en-US" altLang="zh-CN" sz="1200" kern="1200" dirty="0">
                <a:solidFill>
                  <a:schemeClr val="tx1"/>
                </a:solidFill>
                <a:effectLst/>
                <a:ea typeface="+mn-ea"/>
                <a:cs typeface="+mn-cs"/>
              </a:rPr>
              <a:t>⭐️</a:t>
            </a:r>
            <a:r>
              <a:rPr lang="en-US" dirty="0"/>
              <a:t>There is a linear relationship between the neural integration effect and the behavioral integration effect in PHC and in hippocampus.</a:t>
            </a:r>
          </a:p>
          <a:p>
            <a:endParaRPr lang="en-US" dirty="0"/>
          </a:p>
          <a:p>
            <a:r>
              <a:rPr lang="en-US" dirty="0"/>
              <a:t>These results indicate that </a:t>
            </a:r>
            <a:r>
              <a:rPr lang="en-US" b="1" u="sng" dirty="0"/>
              <a:t>increasing coactivation of objects in the visual cortex</a:t>
            </a:r>
            <a:r>
              <a:rPr lang="en-US" dirty="0"/>
              <a:t> can drive their neural representations in the </a:t>
            </a:r>
            <a:r>
              <a:rPr lang="en-US" b="1" u="sng" dirty="0"/>
              <a:t>medial temporal lobe</a:t>
            </a:r>
            <a:r>
              <a:rPr lang="en-US" dirty="0"/>
              <a:t> to integrate and that this can have </a:t>
            </a:r>
            <a:r>
              <a:rPr lang="en-US" b="1" u="sng" dirty="0"/>
              <a:t>behavioral consequences</a:t>
            </a:r>
            <a:r>
              <a:rPr lang="en-US" dirty="0"/>
              <a:t> for perception.</a:t>
            </a:r>
          </a:p>
          <a:p>
            <a:endParaRPr lang="en-US" dirty="0"/>
          </a:p>
          <a:p>
            <a:endParaRPr lang="en-US" dirty="0"/>
          </a:p>
          <a:p>
            <a:r>
              <a:rPr lang="en-US" dirty="0"/>
              <a:t>12min for project2</a:t>
            </a:r>
          </a:p>
        </p:txBody>
      </p:sp>
      <p:sp>
        <p:nvSpPr>
          <p:cNvPr id="4" name="Slide Number Placeholder 3"/>
          <p:cNvSpPr>
            <a:spLocks noGrp="1"/>
          </p:cNvSpPr>
          <p:nvPr>
            <p:ph type="sldNum" sz="quarter" idx="5"/>
          </p:nvPr>
        </p:nvSpPr>
        <p:spPr/>
        <p:txBody>
          <a:bodyPr/>
          <a:lstStyle/>
          <a:p>
            <a:fld id="{7D5618CC-F445-41D1-9C1C-54DBAA8BD46C}" type="slidenum">
              <a:rPr lang="en-US" smtClean="0"/>
              <a:t>31</a:t>
            </a:fld>
            <a:endParaRPr lang="en-US"/>
          </a:p>
        </p:txBody>
      </p:sp>
    </p:spTree>
    <p:extLst>
      <p:ext uri="{BB962C8B-B14F-4D97-AF65-F5344CB8AC3E}">
        <p14:creationId xmlns:p14="http://schemas.microsoft.com/office/powerpoint/2010/main" val="639613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 this study: model</a:t>
            </a:r>
          </a:p>
        </p:txBody>
      </p:sp>
      <p:sp>
        <p:nvSpPr>
          <p:cNvPr id="4" name="Slide Number Placeholder 3"/>
          <p:cNvSpPr>
            <a:spLocks noGrp="1"/>
          </p:cNvSpPr>
          <p:nvPr>
            <p:ph type="sldNum" sz="quarter" idx="5"/>
          </p:nvPr>
        </p:nvSpPr>
        <p:spPr/>
        <p:txBody>
          <a:bodyPr/>
          <a:lstStyle/>
          <a:p>
            <a:fld id="{7D5618CC-F445-41D1-9C1C-54DBAA8BD46C}" type="slidenum">
              <a:rPr lang="en-US" smtClean="0"/>
              <a:t>32</a:t>
            </a:fld>
            <a:endParaRPr lang="en-US"/>
          </a:p>
        </p:txBody>
      </p:sp>
    </p:spTree>
    <p:extLst>
      <p:ext uri="{BB962C8B-B14F-4D97-AF65-F5344CB8AC3E}">
        <p14:creationId xmlns:p14="http://schemas.microsoft.com/office/powerpoint/2010/main" val="20931548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ea typeface="+mn-ea"/>
                <a:cs typeface="+mn-cs"/>
              </a:rPr>
              <a:t>In the previous project, real-time fMRI was used to manipulate representations in the human brain to study representational level non-monotonic plasticity hypothesis NMPH.  </a:t>
            </a:r>
          </a:p>
          <a:p>
            <a:r>
              <a:rPr lang="en-US" altLang="zh-CN" sz="1200" kern="1200" dirty="0">
                <a:solidFill>
                  <a:schemeClr val="tx1"/>
                </a:solidFill>
                <a:effectLst/>
                <a:ea typeface="+mn-ea"/>
                <a:cs typeface="+mn-cs"/>
              </a:rPr>
              <a:t>Here, we aim to explore NMPH at different levels, including synaptic levels and representational levels using simulations.</a:t>
            </a:r>
          </a:p>
          <a:p>
            <a:r>
              <a:rPr lang="en-US" altLang="zh-CN" sz="1200" kern="1200" dirty="0">
                <a:solidFill>
                  <a:schemeClr val="tx1"/>
                </a:solidFill>
                <a:effectLst/>
                <a:ea typeface="+mn-ea"/>
                <a:cs typeface="+mn-cs"/>
              </a:rPr>
              <a:t>NMPH is a multi-level theory, spanning from the synaptic level, behavioral level, and neural level.</a:t>
            </a:r>
          </a:p>
          <a:p>
            <a:endParaRPr lang="en-US" altLang="zh-CN" sz="1200" kern="1200" dirty="0">
              <a:solidFill>
                <a:schemeClr val="tx1"/>
              </a:solidFill>
              <a:effectLst/>
              <a:ea typeface="+mn-ea"/>
              <a:cs typeface="+mn-cs"/>
            </a:endParaRPr>
          </a:p>
          <a:p>
            <a:r>
              <a:rPr lang="en-US" altLang="zh-CN" sz="1200" kern="1200" dirty="0">
                <a:solidFill>
                  <a:schemeClr val="tx1"/>
                </a:solidFill>
                <a:effectLst/>
                <a:ea typeface="+mn-ea"/>
                <a:cs typeface="+mn-cs"/>
              </a:rPr>
              <a:t>⭐️Theoretically, at the synaptic level, the Non-Monotonic Plasticity Hypothesis (NMPH) indicates that the synaptic strength decreases when synaptic activity is at a moderate level, known as Long-Term Depression; synapses get strengthened at higher activity levels, known as Long-Term Potentiation.</a:t>
            </a:r>
          </a:p>
          <a:p>
            <a:endParaRPr lang="en-US" altLang="zh-CN" sz="1200" kern="1200" dirty="0">
              <a:solidFill>
                <a:schemeClr val="tx1"/>
              </a:solidFill>
              <a:effectLst/>
              <a:ea typeface="+mn-ea"/>
              <a:cs typeface="+mn-cs"/>
            </a:endParaRPr>
          </a:p>
          <a:p>
            <a:r>
              <a:rPr lang="en-US" altLang="zh-CN" sz="1200" kern="1200" dirty="0">
                <a:solidFill>
                  <a:schemeClr val="tx1"/>
                </a:solidFill>
                <a:effectLst/>
                <a:ea typeface="+mn-ea"/>
                <a:cs typeface="+mn-cs"/>
              </a:rPr>
              <a:t>⭐️At the level of behavior and neural data, human studies using EEG and fMRI have shown that NMPH can explain human behaviors. For example, in negative priming studies, moderate levels of distraction processing are associated with slower subsequent responses to stimuli, while higher and lower levels of distraction processing are not related.</a:t>
            </a: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r>
              <a:rPr lang="en-US" altLang="zh-CN" sz="1200" kern="1200" dirty="0">
                <a:solidFill>
                  <a:schemeClr val="tx1"/>
                </a:solidFill>
                <a:effectLst/>
                <a:ea typeface="+mn-ea"/>
                <a:cs typeface="+mn-cs"/>
              </a:rPr>
              <a:t>Lastly, at the neural network level, NMPH offers a new perspective for understanding competition issues in recurrent neural networks. In such networks, feedback loops between layers can lead to complex dynamic behaviors. NMPH helps the network reach a </a:t>
            </a:r>
            <a:r>
              <a:rPr lang="en-US" altLang="zh-CN" sz="1200" b="1" u="sng" kern="1200" dirty="0">
                <a:solidFill>
                  <a:schemeClr val="tx1"/>
                </a:solidFill>
                <a:effectLst/>
                <a:ea typeface="+mn-ea"/>
                <a:cs typeface="+mn-cs"/>
              </a:rPr>
              <a:t>stable state more efficiently</a:t>
            </a:r>
            <a:r>
              <a:rPr lang="en-US" altLang="zh-CN" sz="1200" kern="1200" dirty="0">
                <a:solidFill>
                  <a:schemeClr val="tx1"/>
                </a:solidFill>
                <a:effectLst/>
                <a:ea typeface="+mn-ea"/>
                <a:cs typeface="+mn-cs"/>
              </a:rPr>
              <a:t> by reducing such competition. Furthermore, by adjusting the excitability level within brain regions, such as by changing the amplitude of inhibitory neuronal oscillations, the effect of NMPH can be further optimized, thereby improving the accuracy and stability of memories.</a:t>
            </a:r>
          </a:p>
          <a:p>
            <a:endParaRPr lang="en-US" altLang="zh-CN" sz="1200" kern="1200" dirty="0">
              <a:solidFill>
                <a:schemeClr val="tx1"/>
              </a:solidFill>
              <a:effectLst/>
              <a:ea typeface="+mn-ea"/>
              <a:cs typeface="+mn-cs"/>
            </a:endParaRPr>
          </a:p>
          <a:p>
            <a:r>
              <a:rPr lang="en-US" altLang="zh-CN" sz="1200" kern="1200" dirty="0">
                <a:solidFill>
                  <a:schemeClr val="tx1"/>
                </a:solidFill>
                <a:effectLst/>
                <a:ea typeface="+mn-ea"/>
                <a:cs typeface="+mn-cs"/>
              </a:rPr>
              <a:t>At the same time, we have found similar algorithms in contrastive learning, such as the local aggregation algorithm, which involves a push-pull mechanism for distant neighbors, near neighbors, and background neighbors, equivalent to the action mechanism of NMPH at the neural network level. Meanwhile, many algorithms attempt to implement NMPH at the synaptic level, but there has not yet been a study that simultaneously investigates NMPH at different levels. In this research, we hope to systematically explore NMPH at various levels and attempt to understand how NMPH at different levels impacts the ultimate performance of algorithms.</a:t>
            </a:r>
          </a:p>
          <a:p>
            <a:endParaRPr lang="en-US" altLang="zh-CN" sz="1200" kern="1200" dirty="0">
              <a:solidFill>
                <a:schemeClr val="tx1"/>
              </a:solidFill>
              <a:effectLst/>
              <a:ea typeface="+mn-ea"/>
              <a:cs typeface="+mn-cs"/>
            </a:endParaRPr>
          </a:p>
          <a:p>
            <a:endParaRPr lang="en-US" altLang="zh-CN" sz="1200" kern="1200" dirty="0">
              <a:solidFill>
                <a:schemeClr val="tx1"/>
              </a:solidFill>
              <a:effectLst/>
              <a:ea typeface="+mn-ea"/>
              <a:cs typeface="+mn-cs"/>
            </a:endParaRPr>
          </a:p>
          <a:p>
            <a:r>
              <a:rPr lang="en-US" altLang="zh-CN" sz="1200" kern="1200" dirty="0">
                <a:solidFill>
                  <a:schemeClr val="tx1"/>
                </a:solidFill>
                <a:effectLst/>
                <a:ea typeface="+mn-ea"/>
                <a:cs typeface="+mn-cs"/>
              </a:rPr>
              <a:t>⭐️</a:t>
            </a:r>
            <a:r>
              <a:rPr lang="en-US" altLang="zh-CN" dirty="0"/>
              <a:t>We have already introduced the nonmonotonic plasticity hypothesis, which says that two representations would integrate when strongly co-activated, differentiate when moderately activated, and not change when minimally activated.</a:t>
            </a:r>
            <a:endParaRPr lang="en-US" dirty="0"/>
          </a:p>
          <a:p>
            <a:r>
              <a:rPr lang="en-US" altLang="zh-CN" sz="1200" kern="1200" dirty="0">
                <a:solidFill>
                  <a:schemeClr val="tx1"/>
                </a:solidFill>
                <a:effectLst/>
                <a:ea typeface="+mn-ea"/>
                <a:cs typeface="+mn-cs"/>
              </a:rPr>
              <a:t>⭐️We found some equivalence in </a:t>
            </a:r>
            <a:r>
              <a:rPr lang="en-US" dirty="0"/>
              <a:t>the local aggregation algorithm, which is an unsupervised learning algorithm successfully used in CNNs. For each red center dot, it tries to pull together close neighbors like these blue dots and push away background neighbors like these black dots. In theory, the local aggregation algorithm is equivalent to non-monotonic plasticity, where close neighbors integrate with red dots and background neighbors differentiate with center dot. Irrelevant grey neighbors do not change, just like NMPH’s left arm.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tried to </a:t>
            </a:r>
            <a:r>
              <a:rPr lang="en-US" b="1" u="sng" dirty="0"/>
              <a:t>directly implement close neighbor pulling and background neighbor pushing</a:t>
            </a:r>
            <a:r>
              <a:rPr lang="en-US" dirty="0"/>
              <a:t> cannot show an integration effect effectively, only differentiation shows up. </a:t>
            </a:r>
            <a:r>
              <a:rPr lang="en-US" altLang="zh-CN" sz="1200" kern="1200" dirty="0">
                <a:solidFill>
                  <a:schemeClr val="tx1"/>
                </a:solidFill>
                <a:effectLs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ea typeface="+mn-ea"/>
                <a:cs typeface="+mn-cs"/>
              </a:rPr>
              <a:t>之前的项目通过实时</a:t>
            </a:r>
            <a:r>
              <a:rPr lang="en-US" altLang="zh-CN" sz="1200" kern="1200" dirty="0">
                <a:solidFill>
                  <a:schemeClr val="tx1"/>
                </a:solidFill>
                <a:effectLst/>
                <a:ea typeface="+mn-ea"/>
                <a:cs typeface="+mn-cs"/>
              </a:rPr>
              <a:t>fMRI</a:t>
            </a:r>
            <a:r>
              <a:rPr lang="zh-CN" altLang="en-US" sz="1200" kern="1200" dirty="0">
                <a:solidFill>
                  <a:schemeClr val="tx1"/>
                </a:solidFill>
                <a:effectLst/>
                <a:ea typeface="+mn-ea"/>
                <a:cs typeface="+mn-cs"/>
              </a:rPr>
              <a:t>去操纵人脑中的表征来研究非单调可塑性，这里我们希望去研究非单调可塑性在算法中的应用和不同层次， 包括突触层次和表征层次的适用情况。</a:t>
            </a:r>
            <a:endParaRPr lang="en-US" altLang="zh-CN"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D0D0D"/>
                </a:solidFill>
                <a:effectLst/>
                <a:latin typeface="Söhne"/>
              </a:rPr>
              <a:t>理论上来说，在</a:t>
            </a:r>
            <a:r>
              <a:rPr lang="zh-CN" altLang="en-US" b="1" i="0" dirty="0">
                <a:solidFill>
                  <a:srgbClr val="0D0D0D"/>
                </a:solidFill>
                <a:effectLst/>
                <a:latin typeface="Söhne"/>
              </a:rPr>
              <a:t>突触层次</a:t>
            </a:r>
            <a:r>
              <a:rPr lang="zh-CN" altLang="en-US" b="0" i="0" dirty="0">
                <a:solidFill>
                  <a:srgbClr val="0D0D0D"/>
                </a:solidFill>
                <a:effectLst/>
                <a:latin typeface="Söhne"/>
              </a:rPr>
              <a:t>上，</a:t>
            </a:r>
            <a:r>
              <a:rPr lang="en-US" altLang="zh-CN" b="0" i="0" dirty="0">
                <a:solidFill>
                  <a:srgbClr val="0D0D0D"/>
                </a:solidFill>
                <a:effectLst/>
                <a:latin typeface="Söhne"/>
              </a:rPr>
              <a:t>NMPH</a:t>
            </a:r>
            <a:r>
              <a:rPr lang="zh-CN" altLang="en-US" b="0" i="0" dirty="0">
                <a:solidFill>
                  <a:srgbClr val="0D0D0D"/>
                </a:solidFill>
                <a:effectLst/>
                <a:latin typeface="Söhne"/>
              </a:rPr>
              <a:t>指出神经元之间的连接强度并非单一方向地随着使用频率增加而增强，而是呈现出非线性的变化模式。具体来说，当突触的活动处于适度水平时，突触连接可能会减弱，这是一种称为长时程抑制（</a:t>
            </a:r>
            <a:r>
              <a:rPr lang="en-US" altLang="zh-CN" b="0" i="0" dirty="0">
                <a:solidFill>
                  <a:srgbClr val="0D0D0D"/>
                </a:solidFill>
                <a:effectLst/>
                <a:latin typeface="Söhne"/>
              </a:rPr>
              <a:t>LTD</a:t>
            </a:r>
            <a:r>
              <a:rPr lang="zh-CN" altLang="en-US" b="0" i="0" dirty="0">
                <a:solidFill>
                  <a:srgbClr val="0D0D0D"/>
                </a:solidFill>
                <a:effectLst/>
                <a:latin typeface="Söhne"/>
              </a:rPr>
              <a:t>）的现象；而当活动水平更高时，则可能导致突触增强，即长时程增强（</a:t>
            </a:r>
            <a:r>
              <a:rPr lang="en-US" altLang="zh-CN" b="0" i="0" dirty="0">
                <a:solidFill>
                  <a:srgbClr val="0D0D0D"/>
                </a:solidFill>
                <a:effectLst/>
                <a:latin typeface="Söhne"/>
              </a:rPr>
              <a:t>LTP</a:t>
            </a:r>
            <a:r>
              <a:rPr lang="zh-CN" altLang="en-US" b="0" i="0" dirty="0">
                <a:solidFill>
                  <a:srgbClr val="0D0D0D"/>
                </a:solidFill>
                <a:effectLst/>
                <a:latin typeface="Söhne"/>
              </a:rPr>
              <a:t>）。</a:t>
            </a:r>
          </a:p>
          <a:p>
            <a:pPr algn="l"/>
            <a:endParaRPr lang="en-US" altLang="zh-CN"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D0D0D"/>
                </a:solidFill>
                <a:effectLst/>
                <a:latin typeface="Söhne"/>
              </a:rPr>
              <a:t>在</a:t>
            </a:r>
            <a:r>
              <a:rPr lang="zh-CN" altLang="en-US" b="1" i="0" dirty="0">
                <a:solidFill>
                  <a:srgbClr val="0D0D0D"/>
                </a:solidFill>
                <a:effectLst/>
                <a:latin typeface="Söhne"/>
              </a:rPr>
              <a:t>行为层次和神经数据层面</a:t>
            </a:r>
            <a:r>
              <a:rPr lang="zh-CN" altLang="en-US" b="0" i="0" dirty="0">
                <a:solidFill>
                  <a:srgbClr val="0D0D0D"/>
                </a:solidFill>
                <a:effectLst/>
                <a:latin typeface="Söhne"/>
              </a:rPr>
              <a:t>，人类研究使用</a:t>
            </a:r>
            <a:r>
              <a:rPr lang="en-US" altLang="zh-CN" b="0" i="0" dirty="0">
                <a:solidFill>
                  <a:srgbClr val="0D0D0D"/>
                </a:solidFill>
                <a:effectLst/>
                <a:latin typeface="Söhne"/>
              </a:rPr>
              <a:t>EEG</a:t>
            </a:r>
            <a:r>
              <a:rPr lang="zh-CN" altLang="en-US" b="0" i="0" dirty="0">
                <a:solidFill>
                  <a:srgbClr val="0D0D0D"/>
                </a:solidFill>
                <a:effectLst/>
                <a:latin typeface="Söhne"/>
              </a:rPr>
              <a:t>和</a:t>
            </a:r>
            <a:r>
              <a:rPr lang="en-US" altLang="zh-CN" b="0" i="0" dirty="0">
                <a:solidFill>
                  <a:srgbClr val="0D0D0D"/>
                </a:solidFill>
                <a:effectLst/>
                <a:latin typeface="Söhne"/>
              </a:rPr>
              <a:t>fMRI</a:t>
            </a:r>
            <a:r>
              <a:rPr lang="zh-CN" altLang="en-US" b="0" i="0" dirty="0">
                <a:solidFill>
                  <a:srgbClr val="0D0D0D"/>
                </a:solidFill>
                <a:effectLst/>
                <a:latin typeface="Söhne"/>
              </a:rPr>
              <a:t>显示，</a:t>
            </a:r>
            <a:r>
              <a:rPr lang="en-US" altLang="zh-CN" b="0" i="0" dirty="0">
                <a:solidFill>
                  <a:srgbClr val="0D0D0D"/>
                </a:solidFill>
                <a:effectLst/>
                <a:latin typeface="Söhne"/>
              </a:rPr>
              <a:t>NMPH</a:t>
            </a:r>
            <a:r>
              <a:rPr lang="zh-CN" altLang="en-US" b="0" i="0" dirty="0">
                <a:solidFill>
                  <a:srgbClr val="0D0D0D"/>
                </a:solidFill>
                <a:effectLst/>
                <a:latin typeface="Söhne"/>
              </a:rPr>
              <a:t>可以解释人类行为，例如在负性启动</a:t>
            </a:r>
            <a:r>
              <a:rPr lang="en-US" altLang="zh-CN" b="0" i="0" dirty="0">
                <a:solidFill>
                  <a:srgbClr val="0D0D0D"/>
                </a:solidFill>
                <a:effectLst/>
                <a:latin typeface="Söhne"/>
              </a:rPr>
              <a:t>negative priming</a:t>
            </a:r>
            <a:r>
              <a:rPr lang="zh-CN" altLang="en-US" b="0" i="0" dirty="0">
                <a:solidFill>
                  <a:srgbClr val="0D0D0D"/>
                </a:solidFill>
                <a:effectLst/>
                <a:latin typeface="Söhne"/>
              </a:rPr>
              <a:t>研究中，适度水平的分心处理与负性启动</a:t>
            </a:r>
            <a:r>
              <a:rPr lang="en-US" altLang="zh-CN" b="0" i="0" dirty="0">
                <a:solidFill>
                  <a:srgbClr val="0D0D0D"/>
                </a:solidFill>
                <a:effectLst/>
                <a:latin typeface="Söhne"/>
              </a:rPr>
              <a:t>negative priming</a:t>
            </a:r>
            <a:r>
              <a:rPr lang="zh-CN" altLang="en-US" b="0" i="0" dirty="0">
                <a:solidFill>
                  <a:srgbClr val="0D0D0D"/>
                </a:solidFill>
                <a:effectLst/>
                <a:latin typeface="Söhne"/>
              </a:rPr>
              <a:t>（对刺激的后续反应较慢）相关，而更高和更低水平的分心处理则没有关系。</a:t>
            </a:r>
            <a:endParaRPr lang="en-US" altLang="zh-CN" b="0" i="0" dirty="0">
              <a:solidFill>
                <a:srgbClr val="0D0D0D"/>
              </a:solidFill>
              <a:effectLst/>
              <a:latin typeface="Söhne"/>
            </a:endParaRPr>
          </a:p>
          <a:p>
            <a:pPr algn="l"/>
            <a:endParaRPr lang="zh-CN" altLang="en-US" b="0" i="0" dirty="0">
              <a:solidFill>
                <a:srgbClr val="0D0D0D"/>
              </a:solidFill>
              <a:effectLst/>
              <a:latin typeface="Söhne"/>
            </a:endParaRPr>
          </a:p>
          <a:p>
            <a:pPr algn="l"/>
            <a:r>
              <a:rPr lang="zh-CN" altLang="en-US" b="0" i="0" dirty="0">
                <a:solidFill>
                  <a:srgbClr val="0D0D0D"/>
                </a:solidFill>
                <a:effectLst/>
                <a:latin typeface="Söhne"/>
              </a:rPr>
              <a:t>最后，在</a:t>
            </a:r>
            <a:r>
              <a:rPr lang="zh-CN" altLang="en-US" b="1" i="0" dirty="0">
                <a:solidFill>
                  <a:srgbClr val="0D0D0D"/>
                </a:solidFill>
                <a:effectLst/>
                <a:latin typeface="Söhne"/>
              </a:rPr>
              <a:t>神经网络层面</a:t>
            </a:r>
            <a:r>
              <a:rPr lang="zh-CN" altLang="en-US" b="0" i="0" dirty="0">
                <a:solidFill>
                  <a:srgbClr val="0D0D0D"/>
                </a:solidFill>
                <a:effectLst/>
                <a:latin typeface="Söhne"/>
              </a:rPr>
              <a:t>，</a:t>
            </a:r>
            <a:r>
              <a:rPr lang="en-US" altLang="zh-CN" b="0" i="0" dirty="0">
                <a:solidFill>
                  <a:srgbClr val="0D0D0D"/>
                </a:solidFill>
                <a:effectLst/>
                <a:latin typeface="Söhne"/>
              </a:rPr>
              <a:t>NMPH</a:t>
            </a:r>
            <a:r>
              <a:rPr lang="zh-CN" altLang="en-US" b="0" i="0" dirty="0">
                <a:solidFill>
                  <a:srgbClr val="0D0D0D"/>
                </a:solidFill>
                <a:effectLst/>
                <a:latin typeface="Söhne"/>
              </a:rPr>
              <a:t>为我们提供了理解循环神经网络中竞争问题的新视角。在这类网络中，层间的反馈循环可能导致复杂的动态行为，</a:t>
            </a:r>
            <a:r>
              <a:rPr lang="en-US" altLang="zh-CN" b="0" i="0" dirty="0">
                <a:solidFill>
                  <a:srgbClr val="0D0D0D"/>
                </a:solidFill>
                <a:effectLst/>
                <a:latin typeface="Söhne"/>
              </a:rPr>
              <a:t>NMPH</a:t>
            </a:r>
            <a:r>
              <a:rPr lang="zh-CN" altLang="en-US" b="0" i="0" dirty="0">
                <a:solidFill>
                  <a:srgbClr val="0D0D0D"/>
                </a:solidFill>
                <a:effectLst/>
                <a:latin typeface="Söhne"/>
              </a:rPr>
              <a:t>通过</a:t>
            </a:r>
            <a:r>
              <a:rPr lang="zh-CN" altLang="en-US" b="1" i="0" u="sng" dirty="0">
                <a:solidFill>
                  <a:srgbClr val="0D0D0D"/>
                </a:solidFill>
                <a:effectLst/>
                <a:latin typeface="Söhne"/>
              </a:rPr>
              <a:t>减少这种竞争，帮助网络更加高效地达到稳定状态</a:t>
            </a:r>
            <a:r>
              <a:rPr lang="zh-CN" altLang="en-US" b="0" i="0" dirty="0">
                <a:solidFill>
                  <a:srgbClr val="0D0D0D"/>
                </a:solidFill>
                <a:effectLst/>
                <a:latin typeface="Söhne"/>
              </a:rPr>
              <a:t>。此外，通过调整大脑区域内部的兴奋性水平，比如通过改变抑制性神经振荡的幅度，</a:t>
            </a:r>
            <a:r>
              <a:rPr lang="en-US" altLang="zh-CN" b="0" i="0" dirty="0">
                <a:solidFill>
                  <a:srgbClr val="0D0D0D"/>
                </a:solidFill>
                <a:effectLst/>
                <a:latin typeface="Söhne"/>
              </a:rPr>
              <a:t>NMPH</a:t>
            </a:r>
            <a:r>
              <a:rPr lang="zh-CN" altLang="en-US" b="0" i="0" dirty="0">
                <a:solidFill>
                  <a:srgbClr val="0D0D0D"/>
                </a:solidFill>
                <a:effectLst/>
                <a:latin typeface="Söhne"/>
              </a:rPr>
              <a:t>的作用可以被进一步优化，从而提高记忆的准确性和稳定性。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ea typeface="+mn-ea"/>
                <a:cs typeface="+mn-cs"/>
              </a:rPr>
              <a:t>与此同时， 我们发现在对比学习中，也有类似的算法，比如</a:t>
            </a:r>
            <a:r>
              <a:rPr lang="en-US" altLang="zh-CN" sz="1200" kern="1200" dirty="0">
                <a:solidFill>
                  <a:schemeClr val="tx1"/>
                </a:solidFill>
                <a:effectLst/>
                <a:ea typeface="+mn-ea"/>
                <a:cs typeface="+mn-cs"/>
              </a:rPr>
              <a:t>local aggregation</a:t>
            </a:r>
            <a:r>
              <a:rPr lang="zh-CN" altLang="en-US" sz="1200" kern="1200" dirty="0">
                <a:solidFill>
                  <a:schemeClr val="tx1"/>
                </a:solidFill>
                <a:effectLst/>
                <a:ea typeface="+mn-ea"/>
                <a:cs typeface="+mn-cs"/>
              </a:rPr>
              <a:t>算法涉及到对于远邻居，近邻居和背景邻居的推拉方式等价于</a:t>
            </a:r>
            <a:r>
              <a:rPr lang="en-US" altLang="zh-CN" sz="1200" kern="1200" dirty="0">
                <a:solidFill>
                  <a:schemeClr val="tx1"/>
                </a:solidFill>
                <a:effectLst/>
                <a:ea typeface="+mn-ea"/>
                <a:cs typeface="+mn-cs"/>
              </a:rPr>
              <a:t>NMPH</a:t>
            </a:r>
            <a:r>
              <a:rPr lang="zh-CN" altLang="en-US" sz="1200" kern="1200" dirty="0">
                <a:solidFill>
                  <a:schemeClr val="tx1"/>
                </a:solidFill>
                <a:effectLst/>
                <a:ea typeface="+mn-ea"/>
                <a:cs typeface="+mn-cs"/>
              </a:rPr>
              <a:t>在神经网络层面的作用机制。</a:t>
            </a:r>
            <a:endParaRPr lang="en-US" altLang="zh-CN"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ea typeface="+mn-ea"/>
                <a:cs typeface="+mn-cs"/>
              </a:rPr>
              <a:t>与此同时，我们也看到了很多在突触层面试图实现</a:t>
            </a:r>
            <a:r>
              <a:rPr lang="en-US" altLang="zh-CN" sz="1200" kern="1200" dirty="0">
                <a:solidFill>
                  <a:schemeClr val="tx1"/>
                </a:solidFill>
                <a:effectLst/>
                <a:ea typeface="+mn-ea"/>
                <a:cs typeface="+mn-cs"/>
              </a:rPr>
              <a:t>NMPH</a:t>
            </a:r>
            <a:r>
              <a:rPr lang="zh-CN" altLang="en-US" sz="1200" kern="1200" dirty="0">
                <a:solidFill>
                  <a:schemeClr val="tx1"/>
                </a:solidFill>
                <a:effectLst/>
                <a:ea typeface="+mn-ea"/>
                <a:cs typeface="+mn-cs"/>
              </a:rPr>
              <a:t>的算法， 但是目前还没有一个研究去同时研究不同层次的</a:t>
            </a:r>
            <a:r>
              <a:rPr lang="en-US" altLang="zh-CN" sz="1200" kern="1200" dirty="0">
                <a:solidFill>
                  <a:schemeClr val="tx1"/>
                </a:solidFill>
                <a:effectLst/>
                <a:ea typeface="+mn-ea"/>
                <a:cs typeface="+mn-cs"/>
              </a:rPr>
              <a:t>NMPH</a:t>
            </a:r>
            <a:r>
              <a:rPr lang="zh-CN" altLang="en-US" sz="1200" kern="1200" dirty="0">
                <a:solidFill>
                  <a:schemeClr val="tx1"/>
                </a:solidFill>
                <a:effectLst/>
                <a:ea typeface="+mn-ea"/>
                <a:cs typeface="+mn-cs"/>
              </a:rPr>
              <a:t>。</a:t>
            </a:r>
            <a:endParaRPr lang="en-US" altLang="zh-CN"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ea typeface="+mn-ea"/>
                <a:cs typeface="+mn-cs"/>
              </a:rPr>
              <a:t>在这项研究中， 我们希望系统性地去探索不同层面的</a:t>
            </a:r>
            <a:r>
              <a:rPr lang="en-US" altLang="zh-CN" sz="1200" kern="1200" dirty="0">
                <a:solidFill>
                  <a:schemeClr val="tx1"/>
                </a:solidFill>
                <a:effectLst/>
                <a:ea typeface="+mn-ea"/>
                <a:cs typeface="+mn-cs"/>
              </a:rPr>
              <a:t>NMPH</a:t>
            </a:r>
            <a:r>
              <a:rPr lang="zh-CN" altLang="en-US" sz="1200" kern="1200" dirty="0">
                <a:solidFill>
                  <a:schemeClr val="tx1"/>
                </a:solidFill>
                <a:effectLst/>
                <a:ea typeface="+mn-ea"/>
                <a:cs typeface="+mn-cs"/>
              </a:rPr>
              <a:t>并且试图去理解究竟是不同层次的</a:t>
            </a:r>
            <a:r>
              <a:rPr lang="en-US" altLang="zh-CN" sz="1200" kern="1200" dirty="0">
                <a:solidFill>
                  <a:schemeClr val="tx1"/>
                </a:solidFill>
                <a:effectLst/>
                <a:ea typeface="+mn-ea"/>
                <a:cs typeface="+mn-cs"/>
              </a:rPr>
              <a:t>NMPH</a:t>
            </a:r>
            <a:r>
              <a:rPr lang="zh-CN" altLang="en-US" sz="1200" kern="1200" dirty="0">
                <a:solidFill>
                  <a:schemeClr val="tx1"/>
                </a:solidFill>
                <a:effectLst/>
                <a:ea typeface="+mn-ea"/>
                <a:cs typeface="+mn-cs"/>
              </a:rPr>
              <a:t>对于算法的最终性能的影响是如何的。</a:t>
            </a:r>
            <a:endParaRPr lang="en-US" altLang="zh-CN" sz="12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fld id="{7D5618CC-F445-41D1-9C1C-54DBAA8BD46C}" type="slidenum">
              <a:rPr lang="en-US" smtClean="0"/>
              <a:t>33</a:t>
            </a:fld>
            <a:endParaRPr lang="en-US"/>
          </a:p>
        </p:txBody>
      </p:sp>
    </p:spTree>
    <p:extLst>
      <p:ext uri="{BB962C8B-B14F-4D97-AF65-F5344CB8AC3E}">
        <p14:creationId xmlns:p14="http://schemas.microsoft.com/office/powerpoint/2010/main" val="911233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Translating representational level NMPH to the interaction between multiple representations, tells us that when the shared part of </a:t>
            </a:r>
            <a:r>
              <a:rPr lang="en-US" altLang="zh-CN" sz="1200" kern="1200" dirty="0">
                <a:solidFill>
                  <a:schemeClr val="tx1"/>
                </a:solidFill>
                <a:effectLst/>
                <a:ea typeface="+mn-ea"/>
                <a:cs typeface="+mn-cs"/>
              </a:rPr>
              <a:t>bed</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and</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chair</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are highly activated, then the shared memory is enhanced and thus the two memories will integrate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a:t>
            </a:r>
            <a:r>
              <a:rPr lang="en-US" sz="1200" kern="1200" dirty="0">
                <a:solidFill>
                  <a:schemeClr val="tx1"/>
                </a:solidFill>
                <a:effectLst/>
                <a:ea typeface="+mn-ea"/>
                <a:cs typeface="+mn-cs"/>
              </a:rPr>
              <a:t>, and it becomes more difficult for the subject to distinguish between </a:t>
            </a:r>
            <a:r>
              <a:rPr lang="en-US" altLang="zh-CN" sz="1200" kern="1200" dirty="0">
                <a:solidFill>
                  <a:schemeClr val="tx1"/>
                </a:solidFill>
                <a:effectLst/>
                <a:ea typeface="+mn-ea"/>
                <a:cs typeface="+mn-cs"/>
              </a:rPr>
              <a:t>bed</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and</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chair</a:t>
            </a:r>
            <a:r>
              <a:rPr lang="en-US" sz="1200" kern="1200" dirty="0">
                <a:solidFill>
                  <a:schemeClr val="tx1"/>
                </a:solidFill>
                <a:effectLst/>
                <a:ea typeface="+mn-ea"/>
                <a:cs typeface="+mn-cs"/>
              </a:rPr>
              <a:t>. This is called the integration.</a:t>
            </a:r>
            <a:r>
              <a:rPr lang="zh-CN" altLang="en-US" sz="1200" kern="1200" dirty="0">
                <a:solidFill>
                  <a:schemeClr val="tx1"/>
                </a:solidFill>
                <a:effectLst/>
                <a:ea typeface="+mn-ea"/>
                <a:cs typeface="+mn-cs"/>
              </a:rPr>
              <a:t> </a:t>
            </a:r>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When the shared areas were moderately activated</a:t>
            </a:r>
            <a:r>
              <a:rPr lang="en-US" altLang="zh-CN" sz="1200" kern="1200" dirty="0">
                <a:solidFill>
                  <a:schemeClr val="tx1"/>
                </a:solidFill>
                <a:effectLst/>
                <a:ea typeface="+mn-ea"/>
                <a:cs typeface="+mn-cs"/>
              </a:rPr>
              <a:t>⭐️</a:t>
            </a:r>
            <a:r>
              <a:rPr lang="en-US" sz="1200" kern="1200" dirty="0">
                <a:solidFill>
                  <a:schemeClr val="tx1"/>
                </a:solidFill>
                <a:effectLst/>
                <a:ea typeface="+mn-ea"/>
                <a:cs typeface="+mn-cs"/>
              </a:rPr>
              <a:t>, then the shared representation will be diminished</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a:t>
            </a:r>
            <a:r>
              <a:rPr lang="en-US" sz="1200" kern="1200" dirty="0">
                <a:solidFill>
                  <a:schemeClr val="tx1"/>
                </a:solidFill>
                <a:effectLst/>
                <a:ea typeface="+mn-ea"/>
                <a:cs typeface="+mn-cs"/>
              </a:rPr>
              <a:t>, and the two memory representations would be more separated from each other. The subject would </a:t>
            </a:r>
            <a:r>
              <a:rPr lang="en-US" altLang="zh-CN" sz="1200" kern="1200" dirty="0">
                <a:solidFill>
                  <a:schemeClr val="tx1"/>
                </a:solidFill>
                <a:effectLst/>
                <a:ea typeface="+mn-ea"/>
                <a:cs typeface="+mn-cs"/>
              </a:rPr>
              <a:t>be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more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capable</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to</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distinguish</a:t>
            </a:r>
            <a:r>
              <a:rPr lang="zh-CN" altLang="en-US" sz="1200" kern="1200" dirty="0">
                <a:solidFill>
                  <a:schemeClr val="tx1"/>
                </a:solidFill>
                <a:effectLst/>
                <a:ea typeface="+mn-ea"/>
                <a:cs typeface="+mn-cs"/>
              </a:rPr>
              <a:t> </a:t>
            </a:r>
            <a:r>
              <a:rPr lang="en-US" sz="1200" kern="1200" dirty="0">
                <a:solidFill>
                  <a:schemeClr val="tx1"/>
                </a:solidFill>
                <a:effectLst/>
                <a:ea typeface="+mn-ea"/>
                <a:cs typeface="+mn-cs"/>
              </a:rPr>
              <a:t>between</a:t>
            </a:r>
            <a:r>
              <a:rPr lang="zh-CN" altLang="en-US" sz="1200" kern="1200" dirty="0">
                <a:solidFill>
                  <a:schemeClr val="tx1"/>
                </a:solidFill>
                <a:effectLst/>
                <a:ea typeface="+mn-ea"/>
                <a:cs typeface="+mn-cs"/>
              </a:rPr>
              <a:t> </a:t>
            </a:r>
            <a:r>
              <a:rPr lang="en-US" altLang="zh-CN" sz="1200" kern="1200" dirty="0">
                <a:solidFill>
                  <a:schemeClr val="tx1"/>
                </a:solidFill>
                <a:effectLst/>
                <a:ea typeface="+mn-ea"/>
                <a:cs typeface="+mn-cs"/>
              </a:rPr>
              <a:t>them</a:t>
            </a:r>
            <a:r>
              <a:rPr lang="en-US" sz="1200" kern="1200" dirty="0">
                <a:solidFill>
                  <a:schemeClr val="tx1"/>
                </a:solidFill>
                <a:effectLst/>
                <a:ea typeface="+mn-ea"/>
                <a:cs typeface="+mn-cs"/>
              </a:rPr>
              <a:t>. This is called the differentiation.</a:t>
            </a:r>
          </a:p>
          <a:p>
            <a:endParaRPr lang="en-US" dirty="0"/>
          </a:p>
          <a:p>
            <a:endParaRPr lang="en-US" dirty="0"/>
          </a:p>
        </p:txBody>
      </p:sp>
      <p:sp>
        <p:nvSpPr>
          <p:cNvPr id="4" name="Slide Number Placeholder 3"/>
          <p:cNvSpPr>
            <a:spLocks noGrp="1"/>
          </p:cNvSpPr>
          <p:nvPr>
            <p:ph type="sldNum" sz="quarter" idx="5"/>
          </p:nvPr>
        </p:nvSpPr>
        <p:spPr/>
        <p:txBody>
          <a:bodyPr/>
          <a:lstStyle/>
          <a:p>
            <a:fld id="{7613A1DF-125D-9B4D-8121-7236456F041A}" type="slidenum">
              <a:rPr lang="en-US" smtClean="0"/>
              <a:pPr/>
              <a:t>34</a:t>
            </a:fld>
            <a:endParaRPr lang="en-US" dirty="0"/>
          </a:p>
        </p:txBody>
      </p:sp>
    </p:spTree>
    <p:extLst>
      <p:ext uri="{BB962C8B-B14F-4D97-AF65-F5344CB8AC3E}">
        <p14:creationId xmlns:p14="http://schemas.microsoft.com/office/powerpoint/2010/main" val="719428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implementations of synaptic level NMPH. Like </a:t>
            </a:r>
            <a:r>
              <a:rPr lang="en-US" altLang="zh-CN" sz="1200" kern="1200" dirty="0">
                <a:solidFill>
                  <a:schemeClr val="tx1"/>
                </a:solidFill>
                <a:effectLst/>
                <a:ea typeface="+mn-ea"/>
                <a:cs typeface="+mn-cs"/>
              </a:rPr>
              <a:t>⭐️</a:t>
            </a:r>
            <a:r>
              <a:rPr lang="en-US" dirty="0"/>
              <a:t>Oja’s rule, </a:t>
            </a:r>
            <a:r>
              <a:rPr lang="en-US" altLang="zh-CN" sz="1200" kern="1200" dirty="0">
                <a:solidFill>
                  <a:schemeClr val="tx1"/>
                </a:solidFill>
                <a:effectLst/>
                <a:ea typeface="+mn-ea"/>
                <a:cs typeface="+mn-cs"/>
              </a:rPr>
              <a:t>⭐️</a:t>
            </a:r>
            <a:r>
              <a:rPr lang="en-US" dirty="0"/>
              <a:t>SoftHebb network, </a:t>
            </a:r>
            <a:r>
              <a:rPr lang="en-US" altLang="zh-CN" sz="1200" kern="1200" dirty="0">
                <a:solidFill>
                  <a:schemeClr val="tx1"/>
                </a:solidFill>
                <a:effectLst/>
                <a:ea typeface="+mn-ea"/>
                <a:cs typeface="+mn-cs"/>
              </a:rPr>
              <a:t>⭐️</a:t>
            </a:r>
            <a:r>
              <a:rPr lang="en-US" dirty="0"/>
              <a:t>Krotov network, </a:t>
            </a:r>
            <a:r>
              <a:rPr lang="en-US" altLang="zh-CN" sz="1200" kern="1200" dirty="0">
                <a:solidFill>
                  <a:schemeClr val="tx1"/>
                </a:solidFill>
                <a:effectLst/>
                <a:ea typeface="+mn-ea"/>
                <a:cs typeface="+mn-cs"/>
              </a:rPr>
              <a:t>⭐️</a:t>
            </a:r>
            <a:r>
              <a:rPr lang="en-US" dirty="0"/>
              <a:t>emergent XCAL. They tried to use local synaptic level NMPH to learn a mature representation. </a:t>
            </a:r>
          </a:p>
          <a:p>
            <a:endParaRPr lang="en-US" dirty="0"/>
          </a:p>
          <a:p>
            <a:r>
              <a:rPr lang="en-US" altLang="zh-CN" sz="1200" kern="1200" dirty="0">
                <a:solidFill>
                  <a:schemeClr val="tx1"/>
                </a:solidFill>
                <a:effectLst/>
                <a:ea typeface="+mn-ea"/>
                <a:cs typeface="+mn-cs"/>
              </a:rPr>
              <a:t>⭐️</a:t>
            </a:r>
            <a:r>
              <a:rPr lang="en-US" dirty="0"/>
              <a:t>There is also a vast field called contrastive learning in machine learning, which is equivalent to representational NMPH. They tried to use a representational level NMPH equivalent algorithm to learn mature representation. </a:t>
            </a:r>
          </a:p>
          <a:p>
            <a:r>
              <a:rPr lang="en-US" altLang="zh-CN" sz="1200" kern="1200" dirty="0">
                <a:solidFill>
                  <a:schemeClr val="tx1"/>
                </a:solidFill>
                <a:effectLst/>
                <a:ea typeface="+mn-ea"/>
                <a:cs typeface="+mn-cs"/>
              </a:rPr>
              <a:t>⭐️</a:t>
            </a:r>
            <a:r>
              <a:rPr lang="en-US" dirty="0"/>
              <a:t>One example is called local aggregation, </a:t>
            </a:r>
            <a:r>
              <a:rPr lang="en-US" altLang="zh-CN" sz="1200" kern="1200" dirty="0">
                <a:solidFill>
                  <a:schemeClr val="tx1"/>
                </a:solidFill>
                <a:effectLst/>
                <a:ea typeface="+mn-ea"/>
                <a:cs typeface="+mn-cs"/>
              </a:rPr>
              <a:t>⭐️it first converts each image into a dot in the embedding space, ⭐️ then </a:t>
            </a:r>
            <a:r>
              <a:rPr lang="en-US" dirty="0"/>
              <a:t>for each red dot in the embedding space, it has some blue close neighbors and black background neighbors. Local aggregation algorithm pulls blue dots closer to the red dot, </a:t>
            </a:r>
            <a:r>
              <a:rPr lang="en-US" altLang="zh-CN" sz="1200" kern="1200" dirty="0">
                <a:solidFill>
                  <a:schemeClr val="tx1"/>
                </a:solidFill>
                <a:effectLst/>
                <a:ea typeface="+mn-ea"/>
                <a:cs typeface="+mn-cs"/>
              </a:rPr>
              <a:t>⭐️</a:t>
            </a:r>
            <a:r>
              <a:rPr lang="en-US" dirty="0"/>
              <a:t>exactly like the integration part of the NMPH curve, push away the black dots from the red dot, </a:t>
            </a:r>
            <a:r>
              <a:rPr lang="en-US" altLang="zh-CN" sz="1200" kern="1200" dirty="0">
                <a:solidFill>
                  <a:schemeClr val="tx1"/>
                </a:solidFill>
                <a:effectLst/>
                <a:ea typeface="+mn-ea"/>
                <a:cs typeface="+mn-cs"/>
              </a:rPr>
              <a:t>⭐️</a:t>
            </a:r>
            <a:r>
              <a:rPr lang="en-US" dirty="0"/>
              <a:t>exactly like the differentiation part of the NMPH curve. For these grey dots, they are not moved, </a:t>
            </a:r>
            <a:r>
              <a:rPr lang="en-US" altLang="zh-CN" sz="1200" kern="1200" dirty="0">
                <a:solidFill>
                  <a:schemeClr val="tx1"/>
                </a:solidFill>
                <a:effectLst/>
                <a:ea typeface="+mn-ea"/>
                <a:cs typeface="+mn-cs"/>
              </a:rPr>
              <a:t>⭐️</a:t>
            </a:r>
            <a:r>
              <a:rPr lang="en-US" dirty="0"/>
              <a:t>exactly like this part of the NMPH curve, where learning does not happen at all.</a:t>
            </a:r>
          </a:p>
          <a:p>
            <a:endParaRPr lang="en-US" dirty="0"/>
          </a:p>
          <a:p>
            <a:endParaRPr lang="en-US" dirty="0"/>
          </a:p>
          <a:p>
            <a:r>
              <a:rPr lang="en-US" dirty="0"/>
              <a:t>However, we still don’t have a simulation framework that can accomplish both of these two levels of NMPH, just like the human brain did. This is important because it is the parallel local synaptic NMPH that makes the human brain efficient in learning. It is the representational level NMPH that makes the brain able to minimize complex dynamic behaviors, reach a stable state more efficiently, and update the relative position of existing memories in the representational space as we experience the world in real time.</a:t>
            </a:r>
          </a:p>
          <a:p>
            <a:endParaRPr lang="en-US" dirty="0"/>
          </a:p>
          <a:p>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35</a:t>
            </a:fld>
            <a:endParaRPr lang="en-US"/>
          </a:p>
        </p:txBody>
      </p:sp>
    </p:spTree>
    <p:extLst>
      <p:ext uri="{BB962C8B-B14F-4D97-AF65-F5344CB8AC3E}">
        <p14:creationId xmlns:p14="http://schemas.microsoft.com/office/powerpoint/2010/main" val="4062390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However, we still don’t have a simulation framework that can accomplish both of these two levels of NMPH, just like the human brain did. </a:t>
            </a:r>
          </a:p>
          <a:p>
            <a:r>
              <a:rPr lang="en-US" dirty="0"/>
              <a:t>Simultaneously achieving these two levels is very important because </a:t>
            </a:r>
          </a:p>
          <a:p>
            <a:r>
              <a:rPr lang="en-US" altLang="zh-CN" sz="1200" kern="1200" dirty="0">
                <a:solidFill>
                  <a:schemeClr val="tx1"/>
                </a:solidFill>
                <a:effectLst/>
                <a:ea typeface="+mn-ea"/>
                <a:cs typeface="+mn-cs"/>
              </a:rPr>
              <a:t>⭐️</a:t>
            </a:r>
            <a:r>
              <a:rPr lang="en-US" dirty="0"/>
              <a:t>it is the parallel local synaptic NMPH that makes the human brain efficient in learning. </a:t>
            </a:r>
          </a:p>
          <a:p>
            <a:r>
              <a:rPr lang="en-US" altLang="zh-CN" sz="1200" kern="1200" dirty="0">
                <a:solidFill>
                  <a:schemeClr val="tx1"/>
                </a:solidFill>
                <a:effectLst/>
                <a:ea typeface="+mn-ea"/>
                <a:cs typeface="+mn-cs"/>
              </a:rPr>
              <a:t>⭐️</a:t>
            </a:r>
            <a:r>
              <a:rPr lang="en-US" dirty="0"/>
              <a:t>It is the representational level NMPH that </a:t>
            </a:r>
            <a:r>
              <a:rPr lang="en-US" altLang="zh-CN" sz="1200" kern="1200" dirty="0">
                <a:solidFill>
                  <a:schemeClr val="tx1"/>
                </a:solidFill>
                <a:effectLst/>
                <a:ea typeface="+mn-ea"/>
                <a:cs typeface="+mn-cs"/>
              </a:rPr>
              <a:t>⭐️ improves the efficiency and accuracy of memory retrieval because appropriate differentiation or integration facilitates memory storage and recall by reducing unnecessary interference.</a:t>
            </a:r>
          </a:p>
          <a:p>
            <a:endParaRPr lang="en-US" altLang="zh-CN" sz="12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36</a:t>
            </a:fld>
            <a:endParaRPr lang="en-US"/>
          </a:p>
        </p:txBody>
      </p:sp>
    </p:spTree>
    <p:extLst>
      <p:ext uri="{BB962C8B-B14F-4D97-AF65-F5344CB8AC3E}">
        <p14:creationId xmlns:p14="http://schemas.microsoft.com/office/powerpoint/2010/main" val="2562065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 </a:t>
            </a:r>
            <a:r>
              <a:rPr lang="en-US" dirty="0"/>
              <a:t>first look at the existing frameworks to see if they are able to do this. </a:t>
            </a:r>
          </a:p>
          <a:p>
            <a:r>
              <a:rPr lang="en-US" altLang="zh-CN" sz="1200" kern="1200" dirty="0">
                <a:solidFill>
                  <a:schemeClr val="tx1"/>
                </a:solidFill>
                <a:effectLst/>
                <a:ea typeface="+mn-ea"/>
                <a:cs typeface="+mn-cs"/>
              </a:rPr>
              <a:t>⭐️</a:t>
            </a:r>
            <a:r>
              <a:rPr lang="en-US" dirty="0"/>
              <a:t>I looked into the local aggregation model, which uses representational NMPH to learn the weights. </a:t>
            </a:r>
          </a:p>
          <a:p>
            <a:r>
              <a:rPr lang="en-US" altLang="zh-CN" sz="1200" kern="1200" dirty="0">
                <a:solidFill>
                  <a:schemeClr val="tx1"/>
                </a:solidFill>
                <a:effectLst/>
                <a:ea typeface="+mn-ea"/>
                <a:cs typeface="+mn-cs"/>
              </a:rPr>
              <a:t>⭐️</a:t>
            </a:r>
            <a:r>
              <a:rPr lang="en-US" dirty="0"/>
              <a:t>We extracted its synaptic activation and synaptic change, then plotted a synaptic level NMPH and found that there is no obvious NMPH U-shaped pattern here.</a:t>
            </a:r>
          </a:p>
        </p:txBody>
      </p:sp>
      <p:sp>
        <p:nvSpPr>
          <p:cNvPr id="4" name="Slide Number Placeholder 3"/>
          <p:cNvSpPr>
            <a:spLocks noGrp="1"/>
          </p:cNvSpPr>
          <p:nvPr>
            <p:ph type="sldNum" sz="quarter" idx="5"/>
          </p:nvPr>
        </p:nvSpPr>
        <p:spPr/>
        <p:txBody>
          <a:bodyPr/>
          <a:lstStyle/>
          <a:p>
            <a:fld id="{7D5618CC-F445-41D1-9C1C-54DBAA8BD46C}" type="slidenum">
              <a:rPr lang="en-US" smtClean="0"/>
              <a:t>37</a:t>
            </a:fld>
            <a:endParaRPr lang="en-US"/>
          </a:p>
        </p:txBody>
      </p:sp>
    </p:spTree>
    <p:extLst>
      <p:ext uri="{BB962C8B-B14F-4D97-AF65-F5344CB8AC3E}">
        <p14:creationId xmlns:p14="http://schemas.microsoft.com/office/powerpoint/2010/main" val="2356891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ea typeface="+mn-ea"/>
                <a:cs typeface="+mn-cs"/>
              </a:rPr>
              <a:t>⭐️</a:t>
            </a:r>
            <a:r>
              <a:rPr lang="en-US" dirty="0"/>
              <a:t>I also looked into different implementations of synaptic level NMPH. </a:t>
            </a:r>
          </a:p>
          <a:p>
            <a:r>
              <a:rPr lang="en-US" altLang="zh-CN" sz="1200" kern="1200" dirty="0">
                <a:solidFill>
                  <a:schemeClr val="tx1"/>
                </a:solidFill>
                <a:effectLst/>
                <a:ea typeface="+mn-ea"/>
                <a:cs typeface="+mn-cs"/>
              </a:rPr>
              <a:t>⭐️I first looked at the </a:t>
            </a:r>
            <a:r>
              <a:rPr lang="en-US" dirty="0"/>
              <a:t>SoftHebb network, which adjusts the synaptic weight based on a function of presynaptic neuron activity and post-synaptic neuron activity. It is a form of synaptic NMPH rule.</a:t>
            </a:r>
          </a:p>
          <a:p>
            <a:r>
              <a:rPr lang="en-US" dirty="0"/>
              <a:t>From this implementation of learning from the synaptic level, I designed a way to look at whether the representational level change obeys the NMPH rule.</a:t>
            </a:r>
          </a:p>
          <a:p>
            <a:endParaRPr lang="en-US" dirty="0"/>
          </a:p>
          <a:p>
            <a:r>
              <a:rPr lang="en-US" dirty="0"/>
              <a:t>I record the same set of testing probes </a:t>
            </a:r>
            <a:r>
              <a:rPr lang="en-US" altLang="zh-CN" sz="1200" kern="1200" dirty="0">
                <a:solidFill>
                  <a:schemeClr val="tx1"/>
                </a:solidFill>
                <a:effectLst/>
                <a:ea typeface="+mn-ea"/>
                <a:cs typeface="+mn-cs"/>
              </a:rPr>
              <a:t>⭐️</a:t>
            </a:r>
            <a:r>
              <a:rPr lang="en-US" dirty="0"/>
              <a:t>before and </a:t>
            </a:r>
            <a:r>
              <a:rPr lang="en-US" altLang="zh-CN" sz="1200" kern="1200" dirty="0">
                <a:solidFill>
                  <a:schemeClr val="tx1"/>
                </a:solidFill>
                <a:effectLst/>
                <a:ea typeface="+mn-ea"/>
                <a:cs typeface="+mn-cs"/>
              </a:rPr>
              <a:t>⭐️</a:t>
            </a:r>
            <a:r>
              <a:rPr lang="en-US" dirty="0"/>
              <a:t>after training the model with synaptic NMPH, Then I calculate the pairwise correlation similarity between each possible pair of testing probes. I use the </a:t>
            </a:r>
            <a:r>
              <a:rPr lang="en-US" altLang="zh-CN" sz="1200" kern="1200" dirty="0">
                <a:solidFill>
                  <a:schemeClr val="tx1"/>
                </a:solidFill>
                <a:effectLst/>
                <a:ea typeface="+mn-ea"/>
                <a:cs typeface="+mn-cs"/>
              </a:rPr>
              <a:t>⭐️</a:t>
            </a:r>
            <a:r>
              <a:rPr lang="en-US" dirty="0"/>
              <a:t>between-probe similarity before training as the representational co-activation or the </a:t>
            </a:r>
            <a:r>
              <a:rPr lang="en-US" altLang="zh-CN" sz="1200" kern="1200" dirty="0">
                <a:solidFill>
                  <a:schemeClr val="tx1"/>
                </a:solidFill>
                <a:effectLst/>
                <a:ea typeface="+mn-ea"/>
                <a:cs typeface="+mn-cs"/>
              </a:rPr>
              <a:t>⭐️</a:t>
            </a:r>
            <a:r>
              <a:rPr lang="en-US" dirty="0"/>
              <a:t> representational level NMPH plot </a:t>
            </a:r>
            <a:r>
              <a:rPr lang="en-US" altLang="zh-CN" sz="1200" kern="1200" dirty="0">
                <a:solidFill>
                  <a:schemeClr val="tx1"/>
                </a:solidFill>
                <a:effectLst/>
                <a:ea typeface="+mn-ea"/>
                <a:cs typeface="+mn-cs"/>
              </a:rPr>
              <a:t>⭐️ </a:t>
            </a:r>
            <a:r>
              <a:rPr lang="en-US" dirty="0"/>
              <a:t>x-axis. The </a:t>
            </a:r>
            <a:r>
              <a:rPr lang="en-US" altLang="zh-CN" sz="1200" kern="1200" dirty="0">
                <a:solidFill>
                  <a:schemeClr val="tx1"/>
                </a:solidFill>
                <a:effectLst/>
                <a:ea typeface="+mn-ea"/>
                <a:cs typeface="+mn-cs"/>
              </a:rPr>
              <a:t>⭐️</a:t>
            </a:r>
            <a:r>
              <a:rPr lang="en-US" dirty="0"/>
              <a:t>between-probe similarity after training is calculated and the </a:t>
            </a:r>
            <a:r>
              <a:rPr lang="en-US" altLang="zh-CN" sz="1200" kern="1200" dirty="0">
                <a:solidFill>
                  <a:schemeClr val="tx1"/>
                </a:solidFill>
                <a:effectLst/>
                <a:ea typeface="+mn-ea"/>
                <a:cs typeface="+mn-cs"/>
              </a:rPr>
              <a:t>⭐️ </a:t>
            </a:r>
            <a:r>
              <a:rPr lang="en-US" dirty="0"/>
              <a:t>change in similarity before and after training is used as the representational change or the </a:t>
            </a:r>
            <a:r>
              <a:rPr lang="en-US" altLang="zh-CN" sz="1200" kern="1200" dirty="0">
                <a:solidFill>
                  <a:schemeClr val="tx1"/>
                </a:solidFill>
                <a:effectLst/>
                <a:ea typeface="+mn-ea"/>
                <a:cs typeface="+mn-cs"/>
              </a:rPr>
              <a:t>⭐️ </a:t>
            </a:r>
            <a:r>
              <a:rPr lang="en-US" dirty="0"/>
              <a:t>y-axis of the plot. If there is indeed a representational level NMPH, there should be a U-shaped curve in the representational level NMPH plot.</a:t>
            </a:r>
          </a:p>
          <a:p>
            <a:endParaRPr lang="en-US" dirty="0"/>
          </a:p>
          <a:p>
            <a:r>
              <a:rPr lang="en-US" altLang="zh-CN" sz="1200" kern="1200" dirty="0">
                <a:solidFill>
                  <a:schemeClr val="tx1"/>
                </a:solidFill>
                <a:effectLst/>
                <a:ea typeface="+mn-ea"/>
                <a:cs typeface="+mn-cs"/>
              </a:rPr>
              <a:t>⭐️The result is that SoftHebb network is not showing representational level NMPH.</a:t>
            </a:r>
          </a:p>
          <a:p>
            <a:endParaRPr lang="en-US" sz="1200" kern="1200" dirty="0">
              <a:solidFill>
                <a:schemeClr val="tx1"/>
              </a:solidFill>
              <a:effectLst/>
              <a:ea typeface="+mn-ea"/>
              <a:cs typeface="+mn-cs"/>
            </a:endParaRPr>
          </a:p>
          <a:p>
            <a:r>
              <a:rPr lang="en-US" altLang="zh-CN" sz="1200" kern="1200" dirty="0">
                <a:solidFill>
                  <a:schemeClr val="tx1"/>
                </a:solidFill>
                <a:effectLst/>
                <a:ea typeface="+mn-ea"/>
                <a:cs typeface="+mn-cs"/>
              </a:rPr>
              <a:t>⭐️</a:t>
            </a:r>
            <a:r>
              <a:rPr lang="en-US" dirty="0"/>
              <a:t>We also looked at Krotov Hopfield network, which use another linear wise NMPH form to train the network at the synaptic level, they also did not show representational level NMPH.</a:t>
            </a:r>
          </a:p>
          <a:p>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38</a:t>
            </a:fld>
            <a:endParaRPr lang="en-US"/>
          </a:p>
        </p:txBody>
      </p:sp>
    </p:spTree>
    <p:extLst>
      <p:ext uri="{BB962C8B-B14F-4D97-AF65-F5344CB8AC3E}">
        <p14:creationId xmlns:p14="http://schemas.microsoft.com/office/powerpoint/2010/main" val="656214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looked into the emergent XCAL implementation. XCAL stands for “eXtended Contrastive Attractor Learning”.</a:t>
            </a:r>
          </a:p>
          <a:p>
            <a:r>
              <a:rPr lang="en-US" dirty="0"/>
              <a:t>XCAL has a supervised component and an unsupervised component. Here we focus on its unsupervised part since this is what is equivalent to NMPH.</a:t>
            </a:r>
          </a:p>
          <a:p>
            <a:endParaRPr lang="en-US" dirty="0"/>
          </a:p>
          <a:p>
            <a:r>
              <a:rPr lang="en-US" altLang="zh-CN" sz="1200" kern="1200" dirty="0">
                <a:solidFill>
                  <a:schemeClr val="tx1"/>
                </a:solidFill>
                <a:effectLst/>
                <a:ea typeface="+mn-ea"/>
                <a:cs typeface="+mn-cs"/>
              </a:rPr>
              <a:t>⭐️</a:t>
            </a:r>
            <a:r>
              <a:rPr lang="en-US" dirty="0"/>
              <a:t>BCM function is a form of NMPH curve with a floating threshold determined by </a:t>
            </a:r>
          </a:p>
          <a:p>
            <a:r>
              <a:rPr lang="en-US" altLang="zh-CN" sz="1200" kern="1200" dirty="0">
                <a:solidFill>
                  <a:schemeClr val="tx1"/>
                </a:solidFill>
                <a:effectLst/>
                <a:ea typeface="+mn-ea"/>
                <a:cs typeface="+mn-cs"/>
              </a:rPr>
              <a:t>⭐️</a:t>
            </a:r>
            <a:r>
              <a:rPr lang="en-US" dirty="0"/>
              <a:t>XCAL is a linearized BCM (Elie Bienenstock, Leon Cooper, Paul Munro) function with a floating threshold which is determined by average activity levels of the synapse over a long time frame.</a:t>
            </a:r>
          </a:p>
          <a:p>
            <a:endParaRPr lang="en-US" dirty="0"/>
          </a:p>
          <a:p>
            <a:r>
              <a:rPr lang="en-US" altLang="zh-CN" sz="1200" kern="1200" dirty="0">
                <a:solidFill>
                  <a:schemeClr val="tx1"/>
                </a:solidFill>
                <a:effectLst/>
                <a:ea typeface="+mn-ea"/>
                <a:cs typeface="+mn-cs"/>
              </a:rPr>
              <a:t>⭐️</a:t>
            </a:r>
            <a:r>
              <a:rPr lang="en-US" dirty="0"/>
              <a:t>We examined an XCAL model that implements a one-hidden-layer neural network called v1rf. It has two input layers LGNon and LGNoff, feedforward projecting to the hidden V1 layer. The V1 layer has some circular excitatory and inhibitory connections.</a:t>
            </a:r>
          </a:p>
          <a:p>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39</a:t>
            </a:fld>
            <a:endParaRPr lang="en-US"/>
          </a:p>
        </p:txBody>
      </p:sp>
    </p:spTree>
    <p:extLst>
      <p:ext uri="{BB962C8B-B14F-4D97-AF65-F5344CB8AC3E}">
        <p14:creationId xmlns:p14="http://schemas.microsoft.com/office/powerpoint/2010/main" val="282309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lvl1pPr>
              <a:lnSpc>
                <a:spcPct val="117999"/>
              </a:lnSpc>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Normally, RSA would use natural or abstract images to map between different systems,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a:t>
            </a:r>
            <a:r>
              <a:rPr lang="en-US" dirty="0"/>
              <a:t>This would result in a less clear mapping between the two systems. As you can see here, none of them shows a crystal clear mapping like this </a:t>
            </a:r>
            <a:r>
              <a:rPr lang="en-US" altLang="zh-CN" sz="1200" kern="1200" dirty="0">
                <a:solidFill>
                  <a:schemeClr val="tx1"/>
                </a:solidFill>
                <a:effectLst/>
                <a:ea typeface="+mn-ea"/>
                <a:cs typeface="+mn-cs"/>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because closer layers would elicit more similar RSM fingerprints, thus creating more overlapping mapping between the two systems.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current goal of this project is to make the mapping statistically less overlapping and more clean.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42452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Topographic organization of oriented edge detectors in the simulation of V1 neurons exposed to small windows of natural images (mountains trees </a:t>
            </a:r>
            <a:r>
              <a:rPr lang="en-US" dirty="0" err="1"/>
              <a:t>etc</a:t>
            </a:r>
            <a:r>
              <a:rPr lang="en-US" dirty="0"/>
              <a:t>). The neighborhood connectivity of neurons causes a topographic organization to develop.</a:t>
            </a:r>
          </a:p>
          <a:p>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41</a:t>
            </a:fld>
            <a:endParaRPr lang="en-US"/>
          </a:p>
        </p:txBody>
      </p:sp>
    </p:spTree>
    <p:extLst>
      <p:ext uri="{BB962C8B-B14F-4D97-AF65-F5344CB8AC3E}">
        <p14:creationId xmlns:p14="http://schemas.microsoft.com/office/powerpoint/2010/main" val="31516635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891C1-FB04-5646-5709-B46DEF059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E0261-DADE-CA69-E1A4-10DF0ACB9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16E7A-CBA9-B2D7-4D96-2145BDF6E52D}"/>
              </a:ext>
            </a:extLst>
          </p:cNvPr>
          <p:cNvSpPr>
            <a:spLocks noGrp="1"/>
          </p:cNvSpPr>
          <p:nvPr>
            <p:ph type="body" idx="1"/>
          </p:nvPr>
        </p:nvSpPr>
        <p:spPr/>
        <p:txBody>
          <a:bodyPr/>
          <a:lstStyle/>
          <a:p>
            <a:r>
              <a:rPr lang="en-US" dirty="0"/>
              <a:t>Here are the testing stimuli, the right panel is the original testing stimuli. The left panel is the one I created.</a:t>
            </a:r>
          </a:p>
          <a:p>
            <a:endParaRPr lang="en-US" dirty="0"/>
          </a:p>
        </p:txBody>
      </p:sp>
      <p:sp>
        <p:nvSpPr>
          <p:cNvPr id="4" name="Slide Number Placeholder 3">
            <a:extLst>
              <a:ext uri="{FF2B5EF4-FFF2-40B4-BE49-F238E27FC236}">
                <a16:creationId xmlns:a16="http://schemas.microsoft.com/office/drawing/2014/main" id="{0B00C89B-2296-5FC5-9152-0FACEF081C22}"/>
              </a:ext>
            </a:extLst>
          </p:cNvPr>
          <p:cNvSpPr>
            <a:spLocks noGrp="1"/>
          </p:cNvSpPr>
          <p:nvPr>
            <p:ph type="sldNum" sz="quarter" idx="5"/>
          </p:nvPr>
        </p:nvSpPr>
        <p:spPr/>
        <p:txBody>
          <a:bodyPr/>
          <a:lstStyle/>
          <a:p>
            <a:fld id="{7D5618CC-F445-41D1-9C1C-54DBAA8BD46C}" type="slidenum">
              <a:rPr lang="en-US" smtClean="0"/>
              <a:t>42</a:t>
            </a:fld>
            <a:endParaRPr lang="en-US"/>
          </a:p>
        </p:txBody>
      </p:sp>
    </p:spTree>
    <p:extLst>
      <p:ext uri="{BB962C8B-B14F-4D97-AF65-F5344CB8AC3E}">
        <p14:creationId xmlns:p14="http://schemas.microsoft.com/office/powerpoint/2010/main" val="1000120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CABA1-0D82-6C59-1370-09C0E9C89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2D966-03D0-8624-DB02-4B2666BDE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F4383A-E0CB-5640-4875-39233BB0CF57}"/>
              </a:ext>
            </a:extLst>
          </p:cNvPr>
          <p:cNvSpPr>
            <a:spLocks noGrp="1"/>
          </p:cNvSpPr>
          <p:nvPr>
            <p:ph type="body" idx="1"/>
          </p:nvPr>
        </p:nvSpPr>
        <p:spPr/>
        <p:txBody>
          <a:bodyPr/>
          <a:lstStyle/>
          <a:p>
            <a:r>
              <a:rPr lang="en-US" altLang="zh-CN" sz="1200" kern="1200" dirty="0">
                <a:solidFill>
                  <a:schemeClr val="tx1"/>
                </a:solidFill>
                <a:effectLst/>
                <a:ea typeface="+mn-ea"/>
                <a:cs typeface="+mn-cs"/>
              </a:rPr>
              <a:t>⭐️</a:t>
            </a:r>
            <a:r>
              <a:rPr lang="en-US" altLang="zh-CN" dirty="0"/>
              <a:t>I did the representational level NMPH analysis on this network and found that it indeed obeys the NMPH rule both at the synaptic level as well as the representational level.</a:t>
            </a:r>
            <a:endParaRPr lang="en-US" dirty="0"/>
          </a:p>
          <a:p>
            <a:r>
              <a:rPr lang="en-US" altLang="zh-CN" sz="1200" kern="1200" dirty="0">
                <a:solidFill>
                  <a:schemeClr val="tx1"/>
                </a:solidFill>
                <a:effectLst/>
                <a:ea typeface="+mn-ea"/>
                <a:cs typeface="+mn-cs"/>
              </a:rPr>
              <a:t>⭐️</a:t>
            </a:r>
            <a:r>
              <a:rPr lang="en-US" dirty="0"/>
              <a:t>I also did a 5-fold cross-validation and trained a cubic fit on the training set and predicted the testing set, and correlated the predicted data and real data. The correlation is significantly above zero, meaning that the data can be successfully fitted by a cubic fit.</a:t>
            </a:r>
          </a:p>
          <a:p>
            <a:r>
              <a:rPr lang="en-US" altLang="zh-CN" sz="1200" kern="1200" dirty="0">
                <a:solidFill>
                  <a:schemeClr val="tx1"/>
                </a:solidFill>
                <a:effectLst/>
                <a:ea typeface="+mn-ea"/>
                <a:cs typeface="+mn-cs"/>
              </a:rPr>
              <a:t>⭐️I also did a sliding bin analysis and for the dots within each bin, I calculated the 5 to 95 percentile of the resampled mean distribution and plotted them here. This plot also tells us that the XCAL implementation satisfies both synaptic and representational level NMPH.</a:t>
            </a:r>
            <a:endParaRPr lang="en-US" dirty="0"/>
          </a:p>
          <a:p>
            <a:endParaRPr lang="en-US" dirty="0"/>
          </a:p>
          <a:p>
            <a:endParaRPr lang="en-US" dirty="0"/>
          </a:p>
          <a:p>
            <a:endParaRPr lang="en-US" dirty="0"/>
          </a:p>
          <a:p>
            <a:endParaRPr lang="en-US" dirty="0"/>
          </a:p>
          <a:p>
            <a:endParaRPr lang="en-US" dirty="0"/>
          </a:p>
          <a:p>
            <a:pPr rtl="0">
              <a:spcBef>
                <a:spcPts val="0"/>
              </a:spcBef>
              <a:spcAft>
                <a:spcPts val="0"/>
              </a:spcAft>
            </a:pPr>
            <a:r>
              <a:rPr lang="en-US" sz="1800" b="0" i="0" u="none" strike="noStrike" dirty="0">
                <a:solidFill>
                  <a:srgbClr val="000000"/>
                </a:solidFill>
                <a:effectLst/>
                <a:latin typeface="Arial" panose="020B0604020202020204" pitchFamily="34" charset="0"/>
              </a:rPr>
              <a:t>C:\GoGi\sims\ch6\v1rf\data\dataAnalysis.py   (ch6/v1rf/</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data/dataAnalysis.py)</a:t>
            </a:r>
            <a:endParaRPr lang="en-US" b="0" dirty="0">
              <a:effectLst/>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path_name</a:t>
            </a:r>
            <a:r>
              <a:rPr lang="en-US" sz="1800" b="0" i="0" u="none" strike="noStrike" dirty="0">
                <a:solidFill>
                  <a:srgbClr val="000000"/>
                </a:solidFill>
                <a:effectLst/>
                <a:latin typeface="Arial" panose="020B0604020202020204" pitchFamily="34" charset="0"/>
              </a:rPr>
              <a:t> = "/</a:t>
            </a:r>
            <a:r>
              <a:rPr lang="en-US" sz="1800" b="0" i="0" u="none" strike="noStrike" dirty="0" err="1">
                <a:solidFill>
                  <a:srgbClr val="000000"/>
                </a:solidFill>
                <a:effectLst/>
                <a:latin typeface="Arial" panose="020B0604020202020204" pitchFamily="34" charset="0"/>
              </a:rPr>
              <a:t>gpfs</a:t>
            </a:r>
            <a:r>
              <a:rPr lang="en-US" sz="1800" b="0" i="0" u="none" strike="noStrike" dirty="0">
                <a:solidFill>
                  <a:srgbClr val="000000"/>
                </a:solidFill>
                <a:effectLst/>
                <a:latin typeface="Arial" panose="020B0604020202020204" pitchFamily="34" charset="0"/>
              </a:rPr>
              <a:t>/</a:t>
            </a:r>
            <a:r>
              <a:rPr lang="en-US" sz="1800" b="0" i="0" u="none" strike="noStrike" dirty="0" err="1">
                <a:solidFill>
                  <a:srgbClr val="000000"/>
                </a:solidFill>
                <a:effectLst/>
                <a:latin typeface="Arial" panose="020B0604020202020204" pitchFamily="34" charset="0"/>
              </a:rPr>
              <a:t>milgram</a:t>
            </a:r>
            <a:r>
              <a:rPr lang="en-US" sz="1800" b="0" i="0" u="none" strike="noStrike" dirty="0">
                <a:solidFill>
                  <a:srgbClr val="000000"/>
                </a:solidFill>
                <a:effectLst/>
                <a:latin typeface="Arial" panose="020B0604020202020204" pitchFamily="34" charset="0"/>
              </a:rPr>
              <a:t>/scratch60/</a:t>
            </a:r>
            <a:r>
              <a:rPr lang="en-US" sz="1800" b="0" i="0" u="none" strike="noStrike" dirty="0" err="1">
                <a:solidFill>
                  <a:srgbClr val="000000"/>
                </a:solidFill>
                <a:effectLst/>
                <a:latin typeface="Arial" panose="020B0604020202020204" pitchFamily="34" charset="0"/>
              </a:rPr>
              <a:t>turk-browne</a:t>
            </a:r>
            <a:r>
              <a:rPr lang="en-US" sz="1800" b="0" i="0" u="none" strike="noStrike" dirty="0">
                <a:solidFill>
                  <a:srgbClr val="000000"/>
                </a:solidFill>
                <a:effectLst/>
                <a:latin typeface="Arial" panose="020B0604020202020204" pitchFamily="34" charset="0"/>
              </a:rPr>
              <a:t>/kp578/</a:t>
            </a:r>
            <a:r>
              <a:rPr lang="en-US" sz="1800" b="0" i="0" u="none" strike="noStrike" dirty="0" err="1">
                <a:solidFill>
                  <a:srgbClr val="000000"/>
                </a:solidFill>
                <a:effectLst/>
                <a:latin typeface="Arial" panose="020B0604020202020204" pitchFamily="34" charset="0"/>
              </a:rPr>
              <a:t>chanales</a:t>
            </a:r>
            <a:r>
              <a:rPr lang="en-US" sz="1800" b="0" i="0" u="none" strike="noStrike" dirty="0">
                <a:solidFill>
                  <a:srgbClr val="000000"/>
                </a:solidFill>
                <a:effectLst/>
                <a:latin typeface="Arial" panose="020B0604020202020204" pitchFamily="34" charset="0"/>
              </a:rPr>
              <a:t>/v1rf/record0305_probes14_100epoch.csv"</a:t>
            </a:r>
            <a:endParaRPr lang="en-US" b="0" dirty="0">
              <a:effectLst/>
            </a:endParaRPr>
          </a:p>
          <a:p>
            <a:br>
              <a:rPr lang="en-US" dirty="0"/>
            </a:br>
            <a:r>
              <a:rPr lang="en-US" dirty="0"/>
              <a:t>I inserted 9 full testing probe into the training process.</a:t>
            </a:r>
          </a:p>
          <a:p>
            <a:r>
              <a:rPr lang="en-US" dirty="0"/>
              <a:t>Here I am comparing the first time point and the 8th </a:t>
            </a:r>
            <a:r>
              <a:rPr lang="en-US" dirty="0" err="1"/>
              <a:t>timepoining</a:t>
            </a:r>
            <a:r>
              <a:rPr lang="en-US" dirty="0"/>
              <a:t>, meaning the full testing probe before the network is trained at all and the full testing probe after the network is fully trained.</a:t>
            </a:r>
          </a:p>
          <a:p>
            <a:endParaRPr lang="en-US" dirty="0"/>
          </a:p>
        </p:txBody>
      </p:sp>
      <p:sp>
        <p:nvSpPr>
          <p:cNvPr id="4" name="Slide Number Placeholder 3">
            <a:extLst>
              <a:ext uri="{FF2B5EF4-FFF2-40B4-BE49-F238E27FC236}">
                <a16:creationId xmlns:a16="http://schemas.microsoft.com/office/drawing/2014/main" id="{012C52E3-2E2D-0097-BEDC-1F3A0749EDAF}"/>
              </a:ext>
            </a:extLst>
          </p:cNvPr>
          <p:cNvSpPr>
            <a:spLocks noGrp="1"/>
          </p:cNvSpPr>
          <p:nvPr>
            <p:ph type="sldNum" sz="quarter" idx="5"/>
          </p:nvPr>
        </p:nvSpPr>
        <p:spPr/>
        <p:txBody>
          <a:bodyPr/>
          <a:lstStyle/>
          <a:p>
            <a:fld id="{7D5618CC-F445-41D1-9C1C-54DBAA8BD46C}" type="slidenum">
              <a:rPr lang="en-US" smtClean="0"/>
              <a:t>43</a:t>
            </a:fld>
            <a:endParaRPr lang="en-US"/>
          </a:p>
        </p:txBody>
      </p:sp>
    </p:spTree>
    <p:extLst>
      <p:ext uri="{BB962C8B-B14F-4D97-AF65-F5344CB8AC3E}">
        <p14:creationId xmlns:p14="http://schemas.microsoft.com/office/powerpoint/2010/main" val="3685195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E82AE-E1E2-C83F-DCAC-164320431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0B626B-382B-74D6-A942-DF5B1729C2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3E61C9-F3E4-83A2-F336-10E7BB734A7A}"/>
              </a:ext>
            </a:extLst>
          </p:cNvPr>
          <p:cNvSpPr>
            <a:spLocks noGrp="1"/>
          </p:cNvSpPr>
          <p:nvPr>
            <p:ph type="body" idx="1"/>
          </p:nvPr>
        </p:nvSpPr>
        <p:spPr/>
        <p:txBody>
          <a:bodyPr/>
          <a:lstStyle/>
          <a:p>
            <a:r>
              <a:rPr lang="en-US" dirty="0"/>
              <a:t>This is an ongoing study, so the future directions for this study include </a:t>
            </a:r>
            <a:r>
              <a:rPr lang="en-US" altLang="zh-CN" sz="1200" kern="1200" dirty="0">
                <a:solidFill>
                  <a:schemeClr val="tx1"/>
                </a:solidFill>
                <a:effectLst/>
                <a:ea typeface="+mn-ea"/>
                <a:cs typeface="+mn-cs"/>
              </a:rPr>
              <a:t>⭐️s</a:t>
            </a:r>
            <a:r>
              <a:rPr lang="en-US" dirty="0"/>
              <a:t>ome ablation tests asking what is the key component for the representational NMPH. Hebbian/WTA/FFFB/within-layer-recurrence/between-layer-recurrence/sliding threshold?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ea typeface="+mn-ea"/>
                <a:cs typeface="+mn-cs"/>
              </a:rPr>
              <a:t>⭐️</a:t>
            </a:r>
            <a:r>
              <a:rPr lang="en-US" altLang="zh-CN" dirty="0"/>
              <a:t>Does XCAL show representational NMPH in multiple-layer networks?</a:t>
            </a:r>
            <a:endParaRPr lang="en-US" dirty="0"/>
          </a:p>
          <a:p>
            <a:r>
              <a:rPr lang="en-US" altLang="zh-CN" sz="1200" kern="1200" dirty="0">
                <a:solidFill>
                  <a:schemeClr val="tx1"/>
                </a:solidFill>
                <a:effectLst/>
                <a:ea typeface="+mn-ea"/>
                <a:cs typeface="+mn-cs"/>
              </a:rPr>
              <a:t>⭐️</a:t>
            </a:r>
            <a:r>
              <a:rPr lang="en-US" dirty="0"/>
              <a:t>Can we develop this representational NMPH as a constraint for better network training?</a:t>
            </a:r>
          </a:p>
          <a:p>
            <a:endParaRPr lang="en-US" dirty="0"/>
          </a:p>
        </p:txBody>
      </p:sp>
      <p:sp>
        <p:nvSpPr>
          <p:cNvPr id="4" name="Slide Number Placeholder 3">
            <a:extLst>
              <a:ext uri="{FF2B5EF4-FFF2-40B4-BE49-F238E27FC236}">
                <a16:creationId xmlns:a16="http://schemas.microsoft.com/office/drawing/2014/main" id="{CCD8C342-A883-4FE9-C1CD-FFD013A62EAF}"/>
              </a:ext>
            </a:extLst>
          </p:cNvPr>
          <p:cNvSpPr>
            <a:spLocks noGrp="1"/>
          </p:cNvSpPr>
          <p:nvPr>
            <p:ph type="sldNum" sz="quarter" idx="5"/>
          </p:nvPr>
        </p:nvSpPr>
        <p:spPr/>
        <p:txBody>
          <a:bodyPr/>
          <a:lstStyle/>
          <a:p>
            <a:fld id="{7D5618CC-F445-41D1-9C1C-54DBAA8BD46C}" type="slidenum">
              <a:rPr lang="en-US" smtClean="0"/>
              <a:t>44</a:t>
            </a:fld>
            <a:endParaRPr lang="en-US"/>
          </a:p>
        </p:txBody>
      </p:sp>
    </p:spTree>
    <p:extLst>
      <p:ext uri="{BB962C8B-B14F-4D97-AF65-F5344CB8AC3E}">
        <p14:creationId xmlns:p14="http://schemas.microsoft.com/office/powerpoint/2010/main" val="98246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synthesis framework is like this</a:t>
            </a:r>
            <a:r>
              <a:rPr lang="en-US" altLang="zh-CN" dirty="0"/>
              <a:t>,</a:t>
            </a:r>
          </a:p>
          <a:p>
            <a:r>
              <a:rPr lang="en-US" altLang="zh-CN" sz="1200" kern="1200" dirty="0">
                <a:solidFill>
                  <a:schemeClr val="tx1"/>
                </a:solidFill>
                <a:effectLst/>
                <a:ea typeface="+mn-ea"/>
                <a:cs typeface="+mn-cs"/>
              </a:rPr>
              <a:t>⭐️</a:t>
            </a:r>
            <a:r>
              <a:rPr lang="en-US" altLang="zh-CN" dirty="0"/>
              <a:t>We first feed in a set of 16 randomly initiated images into the </a:t>
            </a:r>
            <a:r>
              <a:rPr lang="en-US" altLang="zh-CN" sz="1200" kern="1200" dirty="0">
                <a:solidFill>
                  <a:schemeClr val="tx1"/>
                </a:solidFill>
                <a:effectLst/>
                <a:ea typeface="+mn-ea"/>
                <a:cs typeface="+mn-cs"/>
              </a:rPr>
              <a:t>⭐️</a:t>
            </a:r>
            <a:r>
              <a:rPr lang="en-US" altLang="zh-CN" dirty="0"/>
              <a:t> Inception CNN model, then </a:t>
            </a:r>
            <a:r>
              <a:rPr lang="en-US" altLang="zh-CN" sz="1200" kern="1200" dirty="0">
                <a:solidFill>
                  <a:schemeClr val="tx1"/>
                </a:solidFill>
                <a:effectLst/>
                <a:ea typeface="+mn-ea"/>
                <a:cs typeface="+mn-cs"/>
              </a:rPr>
              <a:t>⭐️ </a:t>
            </a:r>
            <a:r>
              <a:rPr lang="en-US" altLang="zh-CN" dirty="0"/>
              <a:t>for example for layer 10, we correlate the activation patterns of these 16 images and obtain this 16 by 16 representational correlation matrix or fingerprint. </a:t>
            </a:r>
            <a:r>
              <a:rPr lang="en-US" altLang="zh-CN" sz="1200" kern="1200" dirty="0">
                <a:solidFill>
                  <a:schemeClr val="tx1"/>
                </a:solidFill>
                <a:effectLst/>
                <a:ea typeface="+mn-ea"/>
                <a:cs typeface="+mn-cs"/>
              </a:rPr>
              <a:t>⭐️ </a:t>
            </a:r>
            <a:r>
              <a:rPr lang="en-US" altLang="zh-CN" dirty="0"/>
              <a:t>We do the same thing for all other 11 layers and obtain 12 fingerprints for 12 model layers. Since our image synthesis goal is to minimize the similarity between these fingerprints of model layers, we can correlate these model layer fingerprints with each other and minimize the sum of their correlation. For example, </a:t>
            </a:r>
            <a:r>
              <a:rPr lang="en-US" altLang="zh-CN" sz="1200" kern="1200" dirty="0">
                <a:solidFill>
                  <a:schemeClr val="tx1"/>
                </a:solidFill>
                <a:effectLst/>
                <a:ea typeface="+mn-ea"/>
                <a:cs typeface="+mn-cs"/>
              </a:rPr>
              <a:t>⭐️</a:t>
            </a:r>
            <a:r>
              <a:rPr lang="en-US" altLang="zh-CN" dirty="0"/>
              <a:t>if we correlate layer 1 and layer 2 fingerprints, we obtain one value of this matrix. Now if we square and sum this second-order correlation matrix, we would be able to minimize the similarity between different model layer fingerprints.</a:t>
            </a:r>
          </a:p>
          <a:p>
            <a:r>
              <a:rPr lang="en-US" altLang="zh-CN" sz="1200" kern="1200" dirty="0">
                <a:solidFill>
                  <a:schemeClr val="tx1"/>
                </a:solidFill>
                <a:effectLst/>
                <a:ea typeface="+mn-ea"/>
                <a:cs typeface="+mn-cs"/>
              </a:rPr>
              <a:t>⭐️ </a:t>
            </a:r>
            <a:r>
              <a:rPr lang="en-US" altLang="zh-CN" dirty="0"/>
              <a:t>Based on this goal, we update the initial random images, and </a:t>
            </a:r>
            <a:r>
              <a:rPr lang="en-US" altLang="zh-CN" sz="1200" kern="1200" dirty="0">
                <a:solidFill>
                  <a:schemeClr val="tx1"/>
                </a:solidFill>
                <a:effectLst/>
                <a:ea typeface="+mn-ea"/>
                <a:cs typeface="+mn-cs"/>
              </a:rPr>
              <a:t>⭐️</a:t>
            </a:r>
            <a:r>
              <a:rPr lang="en-US" altLang="zh-CN" dirty="0"/>
              <a:t>finally obtain this set of 16 images.</a:t>
            </a:r>
          </a:p>
          <a:p>
            <a:endParaRPr lang="en-US" altLang="zh-CN" dirty="0"/>
          </a:p>
          <a:p>
            <a:r>
              <a:rPr lang="en-US" altLang="zh-CN" sz="1200" kern="1200" dirty="0">
                <a:solidFill>
                  <a:schemeClr val="tx1"/>
                </a:solidFill>
                <a:effectLst/>
                <a:ea typeface="+mn-ea"/>
                <a:cs typeface="+mn-cs"/>
              </a:rPr>
              <a:t>⭐️</a:t>
            </a:r>
            <a:r>
              <a:rPr lang="en-US" altLang="zh-CN" dirty="0"/>
              <a:t>As a control, we obtain 5000 sets of 16 images from the Natural scene dataset (NSD) (NSD is a public fMRI dataset recording participants’ brain activity while they view 5000 natural scene images) and </a:t>
            </a:r>
            <a:r>
              <a:rPr lang="en-US" altLang="zh-CN" sz="1200" kern="1200" dirty="0">
                <a:solidFill>
                  <a:schemeClr val="tx1"/>
                </a:solidFill>
                <a:effectLst/>
                <a:ea typeface="+mn-ea"/>
                <a:cs typeface="+mn-cs"/>
              </a:rPr>
              <a:t>⭐️ </a:t>
            </a:r>
            <a:r>
              <a:rPr lang="en-US" altLang="zh-CN" dirty="0"/>
              <a:t>calculate the baseline similarity between model layer fingerprints, here as you can see the mean second-order matrix of these 5000 sets of NSD images and they are pretty high, meaning that the baseline similarity between layer fingerprints is high. </a:t>
            </a:r>
          </a:p>
          <a:p>
            <a:r>
              <a:rPr lang="en-US" altLang="zh-CN" sz="1200" kern="1200" dirty="0">
                <a:solidFill>
                  <a:schemeClr val="tx1"/>
                </a:solidFill>
                <a:effectLst/>
                <a:ea typeface="+mn-ea"/>
                <a:cs typeface="+mn-cs"/>
              </a:rPr>
              <a:t>⭐️</a:t>
            </a:r>
            <a:r>
              <a:rPr lang="en-US" altLang="zh-CN" dirty="0"/>
              <a:t>For the 5000 sets of NSD images, we also did some statistical analysis of the second-order matrix. We resampled these 5000 second order correlation matrix means to obtain this grey distribution, and found that the synthesized images are much smaller than the grey null distribution, indicating that the synthesized images are doing a better job reducing the similarity between fingerprints of different model layers.</a:t>
            </a:r>
          </a:p>
          <a:p>
            <a:endParaRPr lang="en-US" dirty="0"/>
          </a:p>
        </p:txBody>
      </p:sp>
      <p:sp>
        <p:nvSpPr>
          <p:cNvPr id="4" name="Slide Number Placeholder 3"/>
          <p:cNvSpPr>
            <a:spLocks noGrp="1"/>
          </p:cNvSpPr>
          <p:nvPr>
            <p:ph type="sldNum" sz="quarter" idx="5"/>
          </p:nvPr>
        </p:nvSpPr>
        <p:spPr/>
        <p:txBody>
          <a:bodyPr/>
          <a:lstStyle/>
          <a:p>
            <a:fld id="{7D5618CC-F445-41D1-9C1C-54DBAA8BD46C}" type="slidenum">
              <a:rPr lang="en-US" smtClean="0"/>
              <a:t>5</a:t>
            </a:fld>
            <a:endParaRPr lang="en-US"/>
          </a:p>
        </p:txBody>
      </p:sp>
    </p:spTree>
    <p:extLst>
      <p:ext uri="{BB962C8B-B14F-4D97-AF65-F5344CB8AC3E}">
        <p14:creationId xmlns:p14="http://schemas.microsoft.com/office/powerpoint/2010/main" val="3676910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synthesizing these images, we next collected data from participants viewing synthesized images.</a:t>
            </a:r>
          </a:p>
          <a:p>
            <a:r>
              <a:rPr lang="en-US" altLang="zh-CN" sz="1200" kern="1200" dirty="0">
                <a:solidFill>
                  <a:schemeClr val="tx1"/>
                </a:solidFill>
                <a:effectLst/>
                <a:ea typeface="+mn-ea"/>
                <a:cs typeface="+mn-cs"/>
              </a:rPr>
              <a:t>⭐️</a:t>
            </a:r>
            <a:r>
              <a:rPr lang="en-US" altLang="zh-CN" dirty="0"/>
              <a:t>Up to 8 runs of fMRI data collected from 30 participants</a:t>
            </a:r>
          </a:p>
          <a:p>
            <a:endParaRPr lang="en-US" altLang="zh-CN" dirty="0"/>
          </a:p>
          <a:p>
            <a:r>
              <a:rPr lang="en-US" altLang="zh-CN" sz="1200" kern="1200" dirty="0">
                <a:solidFill>
                  <a:schemeClr val="tx1"/>
                </a:solidFill>
                <a:effectLst/>
                <a:ea typeface="+mn-ea"/>
                <a:cs typeface="+mn-cs"/>
              </a:rPr>
              <a:t>⭐️</a:t>
            </a:r>
            <a:r>
              <a:rPr lang="en-US" altLang="zh-CN" dirty="0"/>
              <a:t>In each run, 16 images were shown 5 times each in random order designed to deconvolve image-specific BOLD responses</a:t>
            </a:r>
          </a:p>
          <a:p>
            <a:endParaRPr lang="en-US" altLang="zh-CN" dirty="0"/>
          </a:p>
          <a:p>
            <a:r>
              <a:rPr lang="en-US" altLang="zh-CN" sz="1200" kern="1200" dirty="0">
                <a:solidFill>
                  <a:schemeClr val="tx1"/>
                </a:solidFill>
                <a:effectLst/>
                <a:ea typeface="+mn-ea"/>
                <a:cs typeface="+mn-cs"/>
              </a:rPr>
              <a:t>⭐️</a:t>
            </a:r>
            <a:r>
              <a:rPr lang="en-US" altLang="zh-CN" dirty="0"/>
              <a:t> The behavioral task was to fixate on the center of the screen and report the detection of a gray square that appeared occasionally on the image using a button box.</a:t>
            </a:r>
            <a:endParaRPr lang="en-US" dirty="0"/>
          </a:p>
          <a:p>
            <a:endParaRPr lang="en-US" dirty="0"/>
          </a:p>
          <a:p>
            <a:r>
              <a:rPr lang="en-US" dirty="0"/>
              <a:t>The collected data was then fitted with GLM to extract the </a:t>
            </a:r>
            <a:r>
              <a:rPr lang="en-US" b="1" u="sng" dirty="0"/>
              <a:t>activation patterns of each image</a:t>
            </a:r>
            <a:r>
              <a:rPr lang="en-US" b="0" u="none" dirty="0"/>
              <a:t> </a:t>
            </a:r>
            <a:r>
              <a:rPr lang="en-US" dirty="0"/>
              <a:t>separately for each subject.</a:t>
            </a:r>
          </a:p>
          <a:p>
            <a:endParaRPr lang="en-US" dirty="0"/>
          </a:p>
          <a:p>
            <a:endParaRPr lang="en-US" dirty="0"/>
          </a:p>
        </p:txBody>
      </p:sp>
    </p:spTree>
    <p:extLst>
      <p:ext uri="{BB962C8B-B14F-4D97-AF65-F5344CB8AC3E}">
        <p14:creationId xmlns:p14="http://schemas.microsoft.com/office/powerpoint/2010/main" val="1504212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order to build the mapping between the brain and model, we ran a searchlight across the brain to localize different model layers in the brain.</a:t>
            </a:r>
            <a:endParaRPr lang="en-US" dirty="0"/>
          </a:p>
          <a:p>
            <a:r>
              <a:rPr lang="en-US" dirty="0"/>
              <a:t>We used leave one subject out manner to train a linear model and check whether the model is significant across subjects to localize model layers in the brain.</a:t>
            </a:r>
          </a:p>
          <a:p>
            <a:endParaRPr lang="en-US" dirty="0"/>
          </a:p>
          <a:p>
            <a:endParaRPr lang="en-US" dirty="0"/>
          </a:p>
          <a:p>
            <a:endParaRPr lang="en-US" dirty="0"/>
          </a:p>
          <a:p>
            <a:r>
              <a:rPr lang="en-US" dirty="0"/>
              <a:t>Fig 2. RSA and linear regression to map between brain and model.</a:t>
            </a:r>
          </a:p>
          <a:p>
            <a:r>
              <a:rPr lang="en-US" dirty="0"/>
              <a:t>Leave one subject out linear regression between RSMs of model layer and brain area is used to map between brain and model.</a:t>
            </a:r>
          </a:p>
        </p:txBody>
      </p:sp>
      <p:sp>
        <p:nvSpPr>
          <p:cNvPr id="4" name="Slide Number Placeholder 3"/>
          <p:cNvSpPr>
            <a:spLocks noGrp="1"/>
          </p:cNvSpPr>
          <p:nvPr>
            <p:ph type="sldNum" sz="quarter" idx="5"/>
          </p:nvPr>
        </p:nvSpPr>
        <p:spPr/>
        <p:txBody>
          <a:bodyPr/>
          <a:lstStyle/>
          <a:p>
            <a:fld id="{7D5618CC-F445-41D1-9C1C-54DBAA8BD46C}" type="slidenum">
              <a:rPr lang="en-US" smtClean="0"/>
              <a:t>7</a:t>
            </a:fld>
            <a:endParaRPr lang="en-US"/>
          </a:p>
        </p:txBody>
      </p:sp>
    </p:spTree>
    <p:extLst>
      <p:ext uri="{BB962C8B-B14F-4D97-AF65-F5344CB8AC3E}">
        <p14:creationId xmlns:p14="http://schemas.microsoft.com/office/powerpoint/2010/main" val="1783624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we obtained the activation patterns of synthesized images, we then fitted a leave-one-subject-out linear regression in a searchlight manner, where the searchlight carved up the brain into a lot of voxel cubes and ran the pattern analysis in all of them.</a:t>
            </a:r>
          </a:p>
          <a:p>
            <a:endParaRPr lang="en-US" altLang="zh-CN" sz="1200" kern="1200" dirty="0">
              <a:solidFill>
                <a:schemeClr val="tx1"/>
              </a:solidFill>
              <a:effectLst/>
              <a:ea typeface="+mn-ea"/>
              <a:cs typeface="+mn-cs"/>
            </a:endParaRPr>
          </a:p>
          <a:p>
            <a:r>
              <a:rPr lang="en-US" altLang="zh-CN" sz="1200" kern="1200" dirty="0">
                <a:solidFill>
                  <a:schemeClr val="tx1"/>
                </a:solidFill>
                <a:effectLst/>
                <a:ea typeface="+mn-ea"/>
                <a:cs typeface="+mn-cs"/>
              </a:rPr>
              <a:t>⭐️</a:t>
            </a:r>
            <a:r>
              <a:rPr lang="en-US" dirty="0"/>
              <a:t>In this leave one subject out linear regression, each model layer is processed separately. Here for illustration, we are dealing with layer 2.</a:t>
            </a:r>
          </a:p>
          <a:p>
            <a:r>
              <a:rPr lang="en-US" altLang="zh-CN" dirty="0"/>
              <a:t>We fitted a linear model between the fingerprint of model layer 2 and of the brain region. </a:t>
            </a:r>
          </a:p>
          <a:p>
            <a:r>
              <a:rPr lang="en-US" altLang="zh-CN" sz="1200" kern="1200" dirty="0">
                <a:solidFill>
                  <a:schemeClr val="tx1"/>
                </a:solidFill>
                <a:effectLst/>
                <a:ea typeface="+mn-ea"/>
                <a:cs typeface="+mn-cs"/>
              </a:rPr>
              <a:t>⭐️Similar model is fitted for subject 2,</a:t>
            </a:r>
            <a:endParaRPr lang="en-US" altLang="zh-CN" dirty="0"/>
          </a:p>
          <a:p>
            <a:r>
              <a:rPr lang="en-US" altLang="zh-CN" sz="1200" kern="1200" dirty="0">
                <a:solidFill>
                  <a:schemeClr val="tx1"/>
                </a:solidFill>
                <a:effectLst/>
                <a:ea typeface="+mn-ea"/>
                <a:cs typeface="+mn-cs"/>
              </a:rPr>
              <a:t>⭐️</a:t>
            </a:r>
            <a:r>
              <a:rPr lang="en-US" altLang="zh-CN" dirty="0"/>
              <a:t>We then obtain the average of the fitted models and use the mean model to </a:t>
            </a:r>
            <a:r>
              <a:rPr lang="en-US" altLang="zh-CN" sz="1200" kern="1200" dirty="0">
                <a:solidFill>
                  <a:schemeClr val="tx1"/>
                </a:solidFill>
                <a:effectLst/>
                <a:ea typeface="+mn-ea"/>
                <a:cs typeface="+mn-cs"/>
              </a:rPr>
              <a:t>⭐️</a:t>
            </a:r>
            <a:r>
              <a:rPr lang="en-US" altLang="zh-CN" dirty="0"/>
              <a:t>test how much this model can explain the left-out subject’s data, that is R square. </a:t>
            </a:r>
            <a:r>
              <a:rPr lang="en-US" altLang="zh-CN" sz="1200" kern="1200" dirty="0">
                <a:solidFill>
                  <a:schemeClr val="tx1"/>
                </a:solidFill>
                <a:effectLst/>
                <a:ea typeface="+mn-ea"/>
                <a:cs typeface="+mn-cs"/>
              </a:rPr>
              <a:t>⭐️</a:t>
            </a:r>
            <a:r>
              <a:rPr lang="en-US" altLang="zh-CN" dirty="0"/>
              <a:t>This R square is normalized with a shuffled model to obtain a </a:t>
            </a:r>
            <a:r>
              <a:rPr lang="en-US" altLang="zh-CN" sz="1200" kern="1200" dirty="0">
                <a:solidFill>
                  <a:schemeClr val="tx1"/>
                </a:solidFill>
                <a:effectLst/>
                <a:ea typeface="+mn-ea"/>
                <a:cs typeface="+mn-cs"/>
              </a:rPr>
              <a:t>⭐️ </a:t>
            </a:r>
            <a:r>
              <a:rPr lang="en-US" altLang="zh-CN" dirty="0"/>
              <a:t>z-scored R square value between model layer 2 and the current brain region.</a:t>
            </a:r>
          </a:p>
          <a:p>
            <a:endParaRPr lang="en-US" dirty="0"/>
          </a:p>
          <a:p>
            <a:r>
              <a:rPr lang="en-US" altLang="zh-CN" sz="1200" kern="1200" dirty="0">
                <a:solidFill>
                  <a:schemeClr val="tx1"/>
                </a:solidFill>
                <a:effectLst/>
                <a:ea typeface="+mn-ea"/>
                <a:cs typeface="+mn-cs"/>
              </a:rPr>
              <a:t>⭐️</a:t>
            </a:r>
            <a:r>
              <a:rPr lang="en-US" dirty="0"/>
              <a:t>After full leave one subject out rotation and searchlight across the whole brain, the n normalized R square volumes are summarized with randomise TFCE statistics.</a:t>
            </a:r>
          </a:p>
        </p:txBody>
      </p:sp>
    </p:spTree>
    <p:extLst>
      <p:ext uri="{BB962C8B-B14F-4D97-AF65-F5344CB8AC3E}">
        <p14:creationId xmlns:p14="http://schemas.microsoft.com/office/powerpoint/2010/main" val="4253467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visualization result of the previous analysis method for the synthesized images.</a:t>
            </a:r>
          </a:p>
          <a:p>
            <a:r>
              <a:rPr lang="en-US" dirty="0"/>
              <a:t>Our goal is to quantify whether synthesized images reduce the overlap degree of different model layers in the brain compared with baseline, so we designed an overlap metric.</a:t>
            </a:r>
          </a:p>
          <a:p>
            <a:endParaRPr lang="en-US" dirty="0"/>
          </a:p>
          <a:p>
            <a:endParaRPr lang="en-US" dirty="0"/>
          </a:p>
          <a:p>
            <a:endParaRPr lang="en-US" dirty="0"/>
          </a:p>
          <a:p>
            <a:endParaRPr lang="en-US" dirty="0"/>
          </a:p>
          <a:p>
            <a:r>
              <a:rPr lang="en-US" dirty="0"/>
              <a:t>Fig 3. Localization in the brain for the synthesized images using leave-one-out linear regression.</a:t>
            </a:r>
          </a:p>
          <a:p>
            <a:r>
              <a:rPr lang="en-US" dirty="0"/>
              <a:t>The set of 16 synthesized images was presented to both human participants and a CNN model. Spatial patterns of activity corresponding to each of the 16 images were extracted from each searchlight position in the brain, and from each of the selected layers in the model. Next, within each region or layer, we computed the representational similarity matrix (RSM) across all 16 images. Finally, we fit a multiple linear regression model predicting brain RSMs from each model layer RSM, using the data from all but one held out participant. We then tested this model on the held out participant. The results of our leave-one-out regression analysis predicting brain RSMs from model layer RSMs for synthesized images. </a:t>
            </a:r>
          </a:p>
          <a:p>
            <a:r>
              <a:rPr lang="en-US" dirty="0"/>
              <a:t>A posterior view of the whole-brain results for each individual model layer, summarized using TFCE with a significance threshold set at 0.95.</a:t>
            </a:r>
          </a:p>
        </p:txBody>
      </p:sp>
      <p:sp>
        <p:nvSpPr>
          <p:cNvPr id="4" name="Slide Number Placeholder 3"/>
          <p:cNvSpPr>
            <a:spLocks noGrp="1"/>
          </p:cNvSpPr>
          <p:nvPr>
            <p:ph type="sldNum" sz="quarter" idx="5"/>
          </p:nvPr>
        </p:nvSpPr>
        <p:spPr/>
        <p:txBody>
          <a:bodyPr/>
          <a:lstStyle/>
          <a:p>
            <a:fld id="{7D5618CC-F445-41D1-9C1C-54DBAA8BD46C}" type="slidenum">
              <a:rPr lang="en-US" smtClean="0"/>
              <a:t>9</a:t>
            </a:fld>
            <a:endParaRPr lang="en-US"/>
          </a:p>
        </p:txBody>
      </p:sp>
    </p:spTree>
    <p:extLst>
      <p:ext uri="{BB962C8B-B14F-4D97-AF65-F5344CB8AC3E}">
        <p14:creationId xmlns:p14="http://schemas.microsoft.com/office/powerpoint/2010/main" val="2547321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01C5-348D-8DEF-1B7A-320E3DC717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093E98-C6E1-AE86-4786-9FBA4DA426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8EB557-D28E-30ED-AB33-1AE5CC85F2AE}"/>
              </a:ext>
            </a:extLst>
          </p:cNvPr>
          <p:cNvSpPr>
            <a:spLocks noGrp="1"/>
          </p:cNvSpPr>
          <p:nvPr>
            <p:ph type="dt" sz="half" idx="10"/>
          </p:nvPr>
        </p:nvSpPr>
        <p:spPr/>
        <p:txBody>
          <a:bodyPr/>
          <a:lstStyle/>
          <a:p>
            <a:fld id="{2BC45FA3-E437-4382-B482-CBDC3EB69E53}" type="datetimeFigureOut">
              <a:rPr lang="en-US" smtClean="0"/>
              <a:t>4/3/2024</a:t>
            </a:fld>
            <a:endParaRPr lang="en-US"/>
          </a:p>
        </p:txBody>
      </p:sp>
      <p:sp>
        <p:nvSpPr>
          <p:cNvPr id="5" name="Footer Placeholder 4">
            <a:extLst>
              <a:ext uri="{FF2B5EF4-FFF2-40B4-BE49-F238E27FC236}">
                <a16:creationId xmlns:a16="http://schemas.microsoft.com/office/drawing/2014/main" id="{07746C64-8864-B803-88DA-FF7D06E0C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FE0AE-FDE1-F0B1-CEA0-FC00747759C6}"/>
              </a:ext>
            </a:extLst>
          </p:cNvPr>
          <p:cNvSpPr>
            <a:spLocks noGrp="1"/>
          </p:cNvSpPr>
          <p:nvPr>
            <p:ph type="sldNum" sz="quarter" idx="12"/>
          </p:nvPr>
        </p:nvSpPr>
        <p:spPr/>
        <p:txBody>
          <a:bodyPr/>
          <a:lstStyle/>
          <a:p>
            <a:fld id="{E64F2A32-7C84-4EEA-B34A-185299E8E0F9}" type="slidenum">
              <a:rPr lang="en-US" smtClean="0"/>
              <a:t>‹#›</a:t>
            </a:fld>
            <a:endParaRPr lang="en-US"/>
          </a:p>
        </p:txBody>
      </p:sp>
    </p:spTree>
    <p:extLst>
      <p:ext uri="{BB962C8B-B14F-4D97-AF65-F5344CB8AC3E}">
        <p14:creationId xmlns:p14="http://schemas.microsoft.com/office/powerpoint/2010/main" val="2349830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1641D-58FB-20A4-931A-1EEC22E9B3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AB966-574C-2513-7831-FE60453BF9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87B1D-C062-1857-74CE-896A14862480}"/>
              </a:ext>
            </a:extLst>
          </p:cNvPr>
          <p:cNvSpPr>
            <a:spLocks noGrp="1"/>
          </p:cNvSpPr>
          <p:nvPr>
            <p:ph type="dt" sz="half" idx="10"/>
          </p:nvPr>
        </p:nvSpPr>
        <p:spPr/>
        <p:txBody>
          <a:bodyPr/>
          <a:lstStyle/>
          <a:p>
            <a:fld id="{2BC45FA3-E437-4382-B482-CBDC3EB69E53}" type="datetimeFigureOut">
              <a:rPr lang="en-US" smtClean="0"/>
              <a:t>4/3/2024</a:t>
            </a:fld>
            <a:endParaRPr lang="en-US"/>
          </a:p>
        </p:txBody>
      </p:sp>
      <p:sp>
        <p:nvSpPr>
          <p:cNvPr id="5" name="Footer Placeholder 4">
            <a:extLst>
              <a:ext uri="{FF2B5EF4-FFF2-40B4-BE49-F238E27FC236}">
                <a16:creationId xmlns:a16="http://schemas.microsoft.com/office/drawing/2014/main" id="{C5F1F894-ACCA-8952-93B0-E12F74A23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7F196-A5B0-F7C6-5297-78E4B5903B65}"/>
              </a:ext>
            </a:extLst>
          </p:cNvPr>
          <p:cNvSpPr>
            <a:spLocks noGrp="1"/>
          </p:cNvSpPr>
          <p:nvPr>
            <p:ph type="sldNum" sz="quarter" idx="12"/>
          </p:nvPr>
        </p:nvSpPr>
        <p:spPr/>
        <p:txBody>
          <a:bodyPr/>
          <a:lstStyle/>
          <a:p>
            <a:fld id="{E64F2A32-7C84-4EEA-B34A-185299E8E0F9}" type="slidenum">
              <a:rPr lang="en-US" smtClean="0"/>
              <a:t>‹#›</a:t>
            </a:fld>
            <a:endParaRPr lang="en-US"/>
          </a:p>
        </p:txBody>
      </p:sp>
    </p:spTree>
    <p:extLst>
      <p:ext uri="{BB962C8B-B14F-4D97-AF65-F5344CB8AC3E}">
        <p14:creationId xmlns:p14="http://schemas.microsoft.com/office/powerpoint/2010/main" val="64500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B9285F-276D-2471-4DCC-D42F4057AD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747FC1-CF74-8CF7-8627-877EC8F861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3F57E-5BD1-2FE9-44D8-10A970FB9D85}"/>
              </a:ext>
            </a:extLst>
          </p:cNvPr>
          <p:cNvSpPr>
            <a:spLocks noGrp="1"/>
          </p:cNvSpPr>
          <p:nvPr>
            <p:ph type="dt" sz="half" idx="10"/>
          </p:nvPr>
        </p:nvSpPr>
        <p:spPr/>
        <p:txBody>
          <a:bodyPr/>
          <a:lstStyle/>
          <a:p>
            <a:fld id="{2BC45FA3-E437-4382-B482-CBDC3EB69E53}" type="datetimeFigureOut">
              <a:rPr lang="en-US" smtClean="0"/>
              <a:t>4/3/2024</a:t>
            </a:fld>
            <a:endParaRPr lang="en-US"/>
          </a:p>
        </p:txBody>
      </p:sp>
      <p:sp>
        <p:nvSpPr>
          <p:cNvPr id="5" name="Footer Placeholder 4">
            <a:extLst>
              <a:ext uri="{FF2B5EF4-FFF2-40B4-BE49-F238E27FC236}">
                <a16:creationId xmlns:a16="http://schemas.microsoft.com/office/drawing/2014/main" id="{5BF7AD31-C325-EE8B-0AAB-6303DFFD8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A6593-7A57-6C53-146B-69DCF5D0468B}"/>
              </a:ext>
            </a:extLst>
          </p:cNvPr>
          <p:cNvSpPr>
            <a:spLocks noGrp="1"/>
          </p:cNvSpPr>
          <p:nvPr>
            <p:ph type="sldNum" sz="quarter" idx="12"/>
          </p:nvPr>
        </p:nvSpPr>
        <p:spPr/>
        <p:txBody>
          <a:bodyPr/>
          <a:lstStyle/>
          <a:p>
            <a:fld id="{E64F2A32-7C84-4EEA-B34A-185299E8E0F9}" type="slidenum">
              <a:rPr lang="en-US" smtClean="0"/>
              <a:t>‹#›</a:t>
            </a:fld>
            <a:endParaRPr lang="en-US"/>
          </a:p>
        </p:txBody>
      </p:sp>
    </p:spTree>
    <p:extLst>
      <p:ext uri="{BB962C8B-B14F-4D97-AF65-F5344CB8AC3E}">
        <p14:creationId xmlns:p14="http://schemas.microsoft.com/office/powerpoint/2010/main" val="138697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6229682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95786-EE70-F6E4-F24D-7C1B8BB889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E9E100-A8FF-F509-99C8-C9DC0EEC53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7AF4D-6080-1997-6B57-D346233BB397}"/>
              </a:ext>
            </a:extLst>
          </p:cNvPr>
          <p:cNvSpPr>
            <a:spLocks noGrp="1"/>
          </p:cNvSpPr>
          <p:nvPr>
            <p:ph type="dt" sz="half" idx="10"/>
          </p:nvPr>
        </p:nvSpPr>
        <p:spPr/>
        <p:txBody>
          <a:bodyPr/>
          <a:lstStyle/>
          <a:p>
            <a:fld id="{2BC45FA3-E437-4382-B482-CBDC3EB69E53}" type="datetimeFigureOut">
              <a:rPr lang="en-US" smtClean="0"/>
              <a:t>4/3/2024</a:t>
            </a:fld>
            <a:endParaRPr lang="en-US"/>
          </a:p>
        </p:txBody>
      </p:sp>
      <p:sp>
        <p:nvSpPr>
          <p:cNvPr id="5" name="Footer Placeholder 4">
            <a:extLst>
              <a:ext uri="{FF2B5EF4-FFF2-40B4-BE49-F238E27FC236}">
                <a16:creationId xmlns:a16="http://schemas.microsoft.com/office/drawing/2014/main" id="{D494E475-A87A-FBD9-AF05-3361695AC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0CA80-F3BE-9E56-C863-CB40D2844C20}"/>
              </a:ext>
            </a:extLst>
          </p:cNvPr>
          <p:cNvSpPr>
            <a:spLocks noGrp="1"/>
          </p:cNvSpPr>
          <p:nvPr>
            <p:ph type="sldNum" sz="quarter" idx="12"/>
          </p:nvPr>
        </p:nvSpPr>
        <p:spPr/>
        <p:txBody>
          <a:bodyPr/>
          <a:lstStyle/>
          <a:p>
            <a:fld id="{E64F2A32-7C84-4EEA-B34A-185299E8E0F9}" type="slidenum">
              <a:rPr lang="en-US" smtClean="0"/>
              <a:t>‹#›</a:t>
            </a:fld>
            <a:endParaRPr lang="en-US"/>
          </a:p>
        </p:txBody>
      </p:sp>
    </p:spTree>
    <p:extLst>
      <p:ext uri="{BB962C8B-B14F-4D97-AF65-F5344CB8AC3E}">
        <p14:creationId xmlns:p14="http://schemas.microsoft.com/office/powerpoint/2010/main" val="382366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94BA-20A9-9452-1784-53C6E0D55E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66D40C-5850-F3D7-FC79-3AF0FDA8F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71E8E4-7BC8-FF19-1DC2-7ED12C186AF3}"/>
              </a:ext>
            </a:extLst>
          </p:cNvPr>
          <p:cNvSpPr>
            <a:spLocks noGrp="1"/>
          </p:cNvSpPr>
          <p:nvPr>
            <p:ph type="dt" sz="half" idx="10"/>
          </p:nvPr>
        </p:nvSpPr>
        <p:spPr/>
        <p:txBody>
          <a:bodyPr/>
          <a:lstStyle/>
          <a:p>
            <a:fld id="{2BC45FA3-E437-4382-B482-CBDC3EB69E53}" type="datetimeFigureOut">
              <a:rPr lang="en-US" smtClean="0"/>
              <a:t>4/3/2024</a:t>
            </a:fld>
            <a:endParaRPr lang="en-US"/>
          </a:p>
        </p:txBody>
      </p:sp>
      <p:sp>
        <p:nvSpPr>
          <p:cNvPr id="5" name="Footer Placeholder 4">
            <a:extLst>
              <a:ext uri="{FF2B5EF4-FFF2-40B4-BE49-F238E27FC236}">
                <a16:creationId xmlns:a16="http://schemas.microsoft.com/office/drawing/2014/main" id="{DCDE7690-5D43-A6FB-6FB4-0A1E33DE4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3C1B83-1591-64C5-53CE-D2347BE7B54B}"/>
              </a:ext>
            </a:extLst>
          </p:cNvPr>
          <p:cNvSpPr>
            <a:spLocks noGrp="1"/>
          </p:cNvSpPr>
          <p:nvPr>
            <p:ph type="sldNum" sz="quarter" idx="12"/>
          </p:nvPr>
        </p:nvSpPr>
        <p:spPr/>
        <p:txBody>
          <a:bodyPr/>
          <a:lstStyle/>
          <a:p>
            <a:fld id="{E64F2A32-7C84-4EEA-B34A-185299E8E0F9}" type="slidenum">
              <a:rPr lang="en-US" smtClean="0"/>
              <a:t>‹#›</a:t>
            </a:fld>
            <a:endParaRPr lang="en-US"/>
          </a:p>
        </p:txBody>
      </p:sp>
    </p:spTree>
    <p:extLst>
      <p:ext uri="{BB962C8B-B14F-4D97-AF65-F5344CB8AC3E}">
        <p14:creationId xmlns:p14="http://schemas.microsoft.com/office/powerpoint/2010/main" val="885371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5009-F130-7E92-8521-C27C135ACA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F6CAF-A11B-3586-A2D0-B4EBD8DFE0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11419D-C934-FB01-579A-EB1DB24C3F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1B262D-241E-ABD8-882C-F3788D0B7FB3}"/>
              </a:ext>
            </a:extLst>
          </p:cNvPr>
          <p:cNvSpPr>
            <a:spLocks noGrp="1"/>
          </p:cNvSpPr>
          <p:nvPr>
            <p:ph type="dt" sz="half" idx="10"/>
          </p:nvPr>
        </p:nvSpPr>
        <p:spPr/>
        <p:txBody>
          <a:bodyPr/>
          <a:lstStyle/>
          <a:p>
            <a:fld id="{2BC45FA3-E437-4382-B482-CBDC3EB69E53}" type="datetimeFigureOut">
              <a:rPr lang="en-US" smtClean="0"/>
              <a:t>4/3/2024</a:t>
            </a:fld>
            <a:endParaRPr lang="en-US"/>
          </a:p>
        </p:txBody>
      </p:sp>
      <p:sp>
        <p:nvSpPr>
          <p:cNvPr id="6" name="Footer Placeholder 5">
            <a:extLst>
              <a:ext uri="{FF2B5EF4-FFF2-40B4-BE49-F238E27FC236}">
                <a16:creationId xmlns:a16="http://schemas.microsoft.com/office/drawing/2014/main" id="{E62D5E52-6F49-C7E4-D749-ABA567ED27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4AABF-59C1-3A47-F7D9-3081369DF56D}"/>
              </a:ext>
            </a:extLst>
          </p:cNvPr>
          <p:cNvSpPr>
            <a:spLocks noGrp="1"/>
          </p:cNvSpPr>
          <p:nvPr>
            <p:ph type="sldNum" sz="quarter" idx="12"/>
          </p:nvPr>
        </p:nvSpPr>
        <p:spPr/>
        <p:txBody>
          <a:bodyPr/>
          <a:lstStyle/>
          <a:p>
            <a:fld id="{E64F2A32-7C84-4EEA-B34A-185299E8E0F9}" type="slidenum">
              <a:rPr lang="en-US" smtClean="0"/>
              <a:t>‹#›</a:t>
            </a:fld>
            <a:endParaRPr lang="en-US"/>
          </a:p>
        </p:txBody>
      </p:sp>
    </p:spTree>
    <p:extLst>
      <p:ext uri="{BB962C8B-B14F-4D97-AF65-F5344CB8AC3E}">
        <p14:creationId xmlns:p14="http://schemas.microsoft.com/office/powerpoint/2010/main" val="2021767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0E05F-9342-44C0-1D80-9F049121C6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26C771-B14E-50E1-BED2-8AE10FEE57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8597ED-73A2-F132-00E2-EAB049D1A8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B9A66-2684-BBA8-B39A-8E70C70ACF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9681D-0FDC-0F20-E720-1A5F858FE5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9ACEE-F3EF-31ED-58C1-6A0B103AE4CC}"/>
              </a:ext>
            </a:extLst>
          </p:cNvPr>
          <p:cNvSpPr>
            <a:spLocks noGrp="1"/>
          </p:cNvSpPr>
          <p:nvPr>
            <p:ph type="dt" sz="half" idx="10"/>
          </p:nvPr>
        </p:nvSpPr>
        <p:spPr/>
        <p:txBody>
          <a:bodyPr/>
          <a:lstStyle/>
          <a:p>
            <a:fld id="{2BC45FA3-E437-4382-B482-CBDC3EB69E53}" type="datetimeFigureOut">
              <a:rPr lang="en-US" smtClean="0"/>
              <a:t>4/3/2024</a:t>
            </a:fld>
            <a:endParaRPr lang="en-US"/>
          </a:p>
        </p:txBody>
      </p:sp>
      <p:sp>
        <p:nvSpPr>
          <p:cNvPr id="8" name="Footer Placeholder 7">
            <a:extLst>
              <a:ext uri="{FF2B5EF4-FFF2-40B4-BE49-F238E27FC236}">
                <a16:creationId xmlns:a16="http://schemas.microsoft.com/office/drawing/2014/main" id="{06457A02-C3FD-DB7D-C0B5-73858B71AC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195386-BDFF-3056-C2FB-7C0B33C2DCF5}"/>
              </a:ext>
            </a:extLst>
          </p:cNvPr>
          <p:cNvSpPr>
            <a:spLocks noGrp="1"/>
          </p:cNvSpPr>
          <p:nvPr>
            <p:ph type="sldNum" sz="quarter" idx="12"/>
          </p:nvPr>
        </p:nvSpPr>
        <p:spPr/>
        <p:txBody>
          <a:bodyPr/>
          <a:lstStyle/>
          <a:p>
            <a:fld id="{E64F2A32-7C84-4EEA-B34A-185299E8E0F9}" type="slidenum">
              <a:rPr lang="en-US" smtClean="0"/>
              <a:t>‹#›</a:t>
            </a:fld>
            <a:endParaRPr lang="en-US"/>
          </a:p>
        </p:txBody>
      </p:sp>
    </p:spTree>
    <p:extLst>
      <p:ext uri="{BB962C8B-B14F-4D97-AF65-F5344CB8AC3E}">
        <p14:creationId xmlns:p14="http://schemas.microsoft.com/office/powerpoint/2010/main" val="334856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0643-4266-DAFA-2591-4DEE843A13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D116C8-79FB-9326-76FD-5CB9FC41FCED}"/>
              </a:ext>
            </a:extLst>
          </p:cNvPr>
          <p:cNvSpPr>
            <a:spLocks noGrp="1"/>
          </p:cNvSpPr>
          <p:nvPr>
            <p:ph type="dt" sz="half" idx="10"/>
          </p:nvPr>
        </p:nvSpPr>
        <p:spPr/>
        <p:txBody>
          <a:bodyPr/>
          <a:lstStyle/>
          <a:p>
            <a:fld id="{2BC45FA3-E437-4382-B482-CBDC3EB69E53}" type="datetimeFigureOut">
              <a:rPr lang="en-US" smtClean="0"/>
              <a:t>4/3/2024</a:t>
            </a:fld>
            <a:endParaRPr lang="en-US"/>
          </a:p>
        </p:txBody>
      </p:sp>
      <p:sp>
        <p:nvSpPr>
          <p:cNvPr id="4" name="Footer Placeholder 3">
            <a:extLst>
              <a:ext uri="{FF2B5EF4-FFF2-40B4-BE49-F238E27FC236}">
                <a16:creationId xmlns:a16="http://schemas.microsoft.com/office/drawing/2014/main" id="{03E02568-CE1E-CB57-370C-C4A774391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B3E817-2FD6-AE8E-41F4-43CCD6BD6FC8}"/>
              </a:ext>
            </a:extLst>
          </p:cNvPr>
          <p:cNvSpPr>
            <a:spLocks noGrp="1"/>
          </p:cNvSpPr>
          <p:nvPr>
            <p:ph type="sldNum" sz="quarter" idx="12"/>
          </p:nvPr>
        </p:nvSpPr>
        <p:spPr/>
        <p:txBody>
          <a:bodyPr/>
          <a:lstStyle/>
          <a:p>
            <a:fld id="{E64F2A32-7C84-4EEA-B34A-185299E8E0F9}" type="slidenum">
              <a:rPr lang="en-US" smtClean="0"/>
              <a:t>‹#›</a:t>
            </a:fld>
            <a:endParaRPr lang="en-US"/>
          </a:p>
        </p:txBody>
      </p:sp>
    </p:spTree>
    <p:extLst>
      <p:ext uri="{BB962C8B-B14F-4D97-AF65-F5344CB8AC3E}">
        <p14:creationId xmlns:p14="http://schemas.microsoft.com/office/powerpoint/2010/main" val="309594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8EDFC4-2630-D7A9-ED10-21A21FAF6240}"/>
              </a:ext>
            </a:extLst>
          </p:cNvPr>
          <p:cNvSpPr>
            <a:spLocks noGrp="1"/>
          </p:cNvSpPr>
          <p:nvPr>
            <p:ph type="dt" sz="half" idx="10"/>
          </p:nvPr>
        </p:nvSpPr>
        <p:spPr/>
        <p:txBody>
          <a:bodyPr/>
          <a:lstStyle/>
          <a:p>
            <a:fld id="{2BC45FA3-E437-4382-B482-CBDC3EB69E53}" type="datetimeFigureOut">
              <a:rPr lang="en-US" smtClean="0"/>
              <a:t>4/3/2024</a:t>
            </a:fld>
            <a:endParaRPr lang="en-US"/>
          </a:p>
        </p:txBody>
      </p:sp>
      <p:sp>
        <p:nvSpPr>
          <p:cNvPr id="3" name="Footer Placeholder 2">
            <a:extLst>
              <a:ext uri="{FF2B5EF4-FFF2-40B4-BE49-F238E27FC236}">
                <a16:creationId xmlns:a16="http://schemas.microsoft.com/office/drawing/2014/main" id="{34F1A69B-304D-470D-C73F-B6425F7770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A3BA48-6BFB-27FA-2E2C-34FDA8DE9CDC}"/>
              </a:ext>
            </a:extLst>
          </p:cNvPr>
          <p:cNvSpPr>
            <a:spLocks noGrp="1"/>
          </p:cNvSpPr>
          <p:nvPr>
            <p:ph type="sldNum" sz="quarter" idx="12"/>
          </p:nvPr>
        </p:nvSpPr>
        <p:spPr/>
        <p:txBody>
          <a:bodyPr/>
          <a:lstStyle/>
          <a:p>
            <a:fld id="{E64F2A32-7C84-4EEA-B34A-185299E8E0F9}" type="slidenum">
              <a:rPr lang="en-US" smtClean="0"/>
              <a:t>‹#›</a:t>
            </a:fld>
            <a:endParaRPr lang="en-US"/>
          </a:p>
        </p:txBody>
      </p:sp>
    </p:spTree>
    <p:extLst>
      <p:ext uri="{BB962C8B-B14F-4D97-AF65-F5344CB8AC3E}">
        <p14:creationId xmlns:p14="http://schemas.microsoft.com/office/powerpoint/2010/main" val="3026002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4CA2-3244-43BC-2DFA-633058332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8F85F0-3D4A-2EAE-8072-C413862813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20006A-0E1E-0CBE-AE95-069FD08633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9CF18-319E-B3BA-D8A2-634E4311C3FD}"/>
              </a:ext>
            </a:extLst>
          </p:cNvPr>
          <p:cNvSpPr>
            <a:spLocks noGrp="1"/>
          </p:cNvSpPr>
          <p:nvPr>
            <p:ph type="dt" sz="half" idx="10"/>
          </p:nvPr>
        </p:nvSpPr>
        <p:spPr/>
        <p:txBody>
          <a:bodyPr/>
          <a:lstStyle/>
          <a:p>
            <a:fld id="{2BC45FA3-E437-4382-B482-CBDC3EB69E53}" type="datetimeFigureOut">
              <a:rPr lang="en-US" smtClean="0"/>
              <a:t>4/3/2024</a:t>
            </a:fld>
            <a:endParaRPr lang="en-US"/>
          </a:p>
        </p:txBody>
      </p:sp>
      <p:sp>
        <p:nvSpPr>
          <p:cNvPr id="6" name="Footer Placeholder 5">
            <a:extLst>
              <a:ext uri="{FF2B5EF4-FFF2-40B4-BE49-F238E27FC236}">
                <a16:creationId xmlns:a16="http://schemas.microsoft.com/office/drawing/2014/main" id="{8AF3E681-AECD-57C8-31F8-406D4A92AD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2FC82-AE19-45C8-F16E-D222A8780638}"/>
              </a:ext>
            </a:extLst>
          </p:cNvPr>
          <p:cNvSpPr>
            <a:spLocks noGrp="1"/>
          </p:cNvSpPr>
          <p:nvPr>
            <p:ph type="sldNum" sz="quarter" idx="12"/>
          </p:nvPr>
        </p:nvSpPr>
        <p:spPr/>
        <p:txBody>
          <a:bodyPr/>
          <a:lstStyle/>
          <a:p>
            <a:fld id="{E64F2A32-7C84-4EEA-B34A-185299E8E0F9}" type="slidenum">
              <a:rPr lang="en-US" smtClean="0"/>
              <a:t>‹#›</a:t>
            </a:fld>
            <a:endParaRPr lang="en-US"/>
          </a:p>
        </p:txBody>
      </p:sp>
    </p:spTree>
    <p:extLst>
      <p:ext uri="{BB962C8B-B14F-4D97-AF65-F5344CB8AC3E}">
        <p14:creationId xmlns:p14="http://schemas.microsoft.com/office/powerpoint/2010/main" val="1660462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1664-8899-E790-0842-1CF8F33109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D87138-6429-AFB4-D361-700CD5686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E95FE4-98B1-C6CD-9AB9-601D416764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8A34B5-C0E4-7834-BAE5-F3AF896952CB}"/>
              </a:ext>
            </a:extLst>
          </p:cNvPr>
          <p:cNvSpPr>
            <a:spLocks noGrp="1"/>
          </p:cNvSpPr>
          <p:nvPr>
            <p:ph type="dt" sz="half" idx="10"/>
          </p:nvPr>
        </p:nvSpPr>
        <p:spPr/>
        <p:txBody>
          <a:bodyPr/>
          <a:lstStyle/>
          <a:p>
            <a:fld id="{2BC45FA3-E437-4382-B482-CBDC3EB69E53}" type="datetimeFigureOut">
              <a:rPr lang="en-US" smtClean="0"/>
              <a:t>4/3/2024</a:t>
            </a:fld>
            <a:endParaRPr lang="en-US"/>
          </a:p>
        </p:txBody>
      </p:sp>
      <p:sp>
        <p:nvSpPr>
          <p:cNvPr id="6" name="Footer Placeholder 5">
            <a:extLst>
              <a:ext uri="{FF2B5EF4-FFF2-40B4-BE49-F238E27FC236}">
                <a16:creationId xmlns:a16="http://schemas.microsoft.com/office/drawing/2014/main" id="{0FF26893-7549-392D-37D6-29FFB7C288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1249A7-AA02-B51E-7EAD-741E9AA8B170}"/>
              </a:ext>
            </a:extLst>
          </p:cNvPr>
          <p:cNvSpPr>
            <a:spLocks noGrp="1"/>
          </p:cNvSpPr>
          <p:nvPr>
            <p:ph type="sldNum" sz="quarter" idx="12"/>
          </p:nvPr>
        </p:nvSpPr>
        <p:spPr/>
        <p:txBody>
          <a:bodyPr/>
          <a:lstStyle/>
          <a:p>
            <a:fld id="{E64F2A32-7C84-4EEA-B34A-185299E8E0F9}" type="slidenum">
              <a:rPr lang="en-US" smtClean="0"/>
              <a:t>‹#›</a:t>
            </a:fld>
            <a:endParaRPr lang="en-US"/>
          </a:p>
        </p:txBody>
      </p:sp>
    </p:spTree>
    <p:extLst>
      <p:ext uri="{BB962C8B-B14F-4D97-AF65-F5344CB8AC3E}">
        <p14:creationId xmlns:p14="http://schemas.microsoft.com/office/powerpoint/2010/main" val="2271097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EAA5DE-A066-9323-A8B8-6976F788F1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AC0F3-C026-AB01-2CDD-8C727A6B24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2760-2BA0-4713-D14E-1B46018DB6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45FA3-E437-4382-B482-CBDC3EB69E53}" type="datetimeFigureOut">
              <a:rPr lang="en-US" smtClean="0"/>
              <a:t>4/3/2024</a:t>
            </a:fld>
            <a:endParaRPr lang="en-US"/>
          </a:p>
        </p:txBody>
      </p:sp>
      <p:sp>
        <p:nvSpPr>
          <p:cNvPr id="5" name="Footer Placeholder 4">
            <a:extLst>
              <a:ext uri="{FF2B5EF4-FFF2-40B4-BE49-F238E27FC236}">
                <a16:creationId xmlns:a16="http://schemas.microsoft.com/office/drawing/2014/main" id="{EC899BC7-E80A-11A3-A50C-71D028EF04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1A274C-BE05-EB96-13FF-BD0F49E683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4F2A32-7C84-4EEA-B34A-185299E8E0F9}" type="slidenum">
              <a:rPr lang="en-US" smtClean="0"/>
              <a:t>‹#›</a:t>
            </a:fld>
            <a:endParaRPr lang="en-US"/>
          </a:p>
        </p:txBody>
      </p:sp>
    </p:spTree>
    <p:extLst>
      <p:ext uri="{BB962C8B-B14F-4D97-AF65-F5344CB8AC3E}">
        <p14:creationId xmlns:p14="http://schemas.microsoft.com/office/powerpoint/2010/main" val="3526298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56.png"/><Relationship Id="rId7" Type="http://schemas.openxmlformats.org/officeDocument/2006/relationships/image" Target="../media/image125.png"/><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24.png"/><Relationship Id="rId11" Type="http://schemas.openxmlformats.org/officeDocument/2006/relationships/image" Target="../media/image58.tif"/><Relationship Id="rId5" Type="http://schemas.openxmlformats.org/officeDocument/2006/relationships/image" Target="../media/image57.png"/><Relationship Id="rId10" Type="http://schemas.openxmlformats.org/officeDocument/2006/relationships/image" Target="../media/image280.png"/><Relationship Id="rId4" Type="http://schemas.openxmlformats.org/officeDocument/2006/relationships/image" Target="../media/image123.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Layout" Target="../slideLayouts/slideLayout2.xml"/><Relationship Id="rId7" Type="http://schemas.openxmlformats.org/officeDocument/2006/relationships/image" Target="../media/image83.jpe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notesSlide" Target="../notesSlides/notesSlide24.xml"/><Relationship Id="rId9"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13" Type="http://schemas.openxmlformats.org/officeDocument/2006/relationships/image" Target="../media/image101.png"/><Relationship Id="rId18" Type="http://schemas.openxmlformats.org/officeDocument/2006/relationships/image" Target="../media/image107.png"/><Relationship Id="rId26" Type="http://schemas.openxmlformats.org/officeDocument/2006/relationships/image" Target="../media/image115.png"/><Relationship Id="rId39" Type="http://schemas.openxmlformats.org/officeDocument/2006/relationships/image" Target="../media/image132.png"/><Relationship Id="rId21" Type="http://schemas.openxmlformats.org/officeDocument/2006/relationships/image" Target="../media/image110.png"/><Relationship Id="rId34" Type="http://schemas.openxmlformats.org/officeDocument/2006/relationships/image" Target="../media/image127.png"/><Relationship Id="rId42" Type="http://schemas.openxmlformats.org/officeDocument/2006/relationships/image" Target="../media/image135.png"/><Relationship Id="rId47" Type="http://schemas.openxmlformats.org/officeDocument/2006/relationships/image" Target="../media/image140.png"/><Relationship Id="rId7" Type="http://schemas.openxmlformats.org/officeDocument/2006/relationships/image" Target="../media/image95.png"/><Relationship Id="rId2" Type="http://schemas.openxmlformats.org/officeDocument/2006/relationships/notesSlide" Target="../notesSlides/notesSlide27.xml"/><Relationship Id="rId16" Type="http://schemas.openxmlformats.org/officeDocument/2006/relationships/image" Target="../media/image104.png"/><Relationship Id="rId29"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3.png"/><Relationship Id="rId32" Type="http://schemas.openxmlformats.org/officeDocument/2006/relationships/image" Target="../media/image121.png"/><Relationship Id="rId37" Type="http://schemas.openxmlformats.org/officeDocument/2006/relationships/image" Target="../media/image130.png"/><Relationship Id="rId40" Type="http://schemas.openxmlformats.org/officeDocument/2006/relationships/image" Target="../media/image133.png"/><Relationship Id="rId45" Type="http://schemas.openxmlformats.org/officeDocument/2006/relationships/image" Target="../media/image138.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2.png"/><Relationship Id="rId28" Type="http://schemas.openxmlformats.org/officeDocument/2006/relationships/image" Target="../media/image117.png"/><Relationship Id="rId36" Type="http://schemas.openxmlformats.org/officeDocument/2006/relationships/image" Target="../media/image129.png"/><Relationship Id="rId10" Type="http://schemas.openxmlformats.org/officeDocument/2006/relationships/image" Target="../media/image98.png"/><Relationship Id="rId19" Type="http://schemas.openxmlformats.org/officeDocument/2006/relationships/image" Target="../media/image108.png"/><Relationship Id="rId31" Type="http://schemas.openxmlformats.org/officeDocument/2006/relationships/image" Target="../media/image120.png"/><Relationship Id="rId44" Type="http://schemas.openxmlformats.org/officeDocument/2006/relationships/image" Target="../media/image13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28.png"/><Relationship Id="rId43" Type="http://schemas.openxmlformats.org/officeDocument/2006/relationships/image" Target="../media/image136.png"/><Relationship Id="rId8" Type="http://schemas.openxmlformats.org/officeDocument/2006/relationships/image" Target="../media/image96.png"/><Relationship Id="rId3" Type="http://schemas.openxmlformats.org/officeDocument/2006/relationships/image" Target="../media/image91.png"/><Relationship Id="rId12" Type="http://schemas.openxmlformats.org/officeDocument/2006/relationships/image" Target="../media/image100.png"/><Relationship Id="rId17" Type="http://schemas.openxmlformats.org/officeDocument/2006/relationships/image" Target="../media/image106.png"/><Relationship Id="rId25" Type="http://schemas.openxmlformats.org/officeDocument/2006/relationships/image" Target="../media/image114.png"/><Relationship Id="rId33" Type="http://schemas.openxmlformats.org/officeDocument/2006/relationships/image" Target="../media/image122.png"/><Relationship Id="rId38" Type="http://schemas.openxmlformats.org/officeDocument/2006/relationships/image" Target="../media/image131.png"/><Relationship Id="rId46" Type="http://schemas.openxmlformats.org/officeDocument/2006/relationships/image" Target="../media/image139.png"/><Relationship Id="rId20" Type="http://schemas.openxmlformats.org/officeDocument/2006/relationships/image" Target="../media/image109.png"/><Relationship Id="rId41" Type="http://schemas.openxmlformats.org/officeDocument/2006/relationships/image" Target="../media/image134.png"/></Relationships>
</file>

<file path=ppt/slides/_rels/slide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43.tiff"/><Relationship Id="rId4" Type="http://schemas.openxmlformats.org/officeDocument/2006/relationships/image" Target="../media/image142.png"/></Relationships>
</file>

<file path=ppt/slides/_rels/slide2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jpe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3.png"/></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file:////var/folders/4v/rml1wwps07b7b2qgflm7z0h00000gn/T/com.microsoft.Word/WebArchiveCopyPasteTempFiles/cid73590B66-D578-A547-91DF-744815BFAAF0.p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37.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3.png"/><Relationship Id="rId5" Type="http://schemas.openxmlformats.org/officeDocument/2006/relationships/hyperlink" Target="representation_NMPH/rep_NMPH.py" TargetMode="External"/><Relationship Id="rId10" Type="http://schemas.openxmlformats.org/officeDocument/2006/relationships/image" Target="../media/image162.png"/><Relationship Id="rId4" Type="http://schemas.openxmlformats.org/officeDocument/2006/relationships/image" Target="file:////var/folders/4v/rml1wwps07b7b2qgflm7z0h00000gn/T/com.microsoft.Word/WebArchiveCopyPasteTempFiles/cid73590B66-D578-A547-91DF-744815BFAAF0.png" TargetMode="External"/><Relationship Id="rId9" Type="http://schemas.openxmlformats.org/officeDocument/2006/relationships/image" Target="../media/image161.png"/></Relationships>
</file>

<file path=ppt/slides/_rels/slide3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53.png"/><Relationship Id="rId4" Type="http://schemas.openxmlformats.org/officeDocument/2006/relationships/image" Target="../media/image165.png"/><Relationship Id="rId9" Type="http://schemas.openxmlformats.org/officeDocument/2006/relationships/image" Target="../media/image152.png"/></Relationships>
</file>

<file path=ppt/slides/_rels/slide39.xml.rels><?xml version="1.0" encoding="UTF-8" standalone="yes"?>
<Relationships xmlns="http://schemas.openxmlformats.org/package/2006/relationships"><Relationship Id="rId8" Type="http://schemas.openxmlformats.org/officeDocument/2006/relationships/image" Target="../media/image174.emf"/><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72.png"/><Relationship Id="rId4" Type="http://schemas.openxmlformats.org/officeDocument/2006/relationships/image" Target="../media/image17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43.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7.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56.png"/><Relationship Id="rId7" Type="http://schemas.openxmlformats.org/officeDocument/2006/relationships/image" Target="../media/image104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30.png"/><Relationship Id="rId11" Type="http://schemas.openxmlformats.org/officeDocument/2006/relationships/image" Target="../media/image59.png"/><Relationship Id="rId5" Type="http://schemas.openxmlformats.org/officeDocument/2006/relationships/image" Target="../media/image57.png"/><Relationship Id="rId10" Type="http://schemas.openxmlformats.org/officeDocument/2006/relationships/image" Target="../media/image58.tif"/><Relationship Id="rId4" Type="http://schemas.openxmlformats.org/officeDocument/2006/relationships/image" Target="../media/image1010.png"/><Relationship Id="rId9" Type="http://schemas.openxmlformats.org/officeDocument/2006/relationships/image" Target="../media/image160.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98017-9B6F-1B51-DD4A-5DE879FA7366}"/>
              </a:ext>
            </a:extLst>
          </p:cNvPr>
          <p:cNvPicPr>
            <a:picLocks noChangeAspect="1"/>
          </p:cNvPicPr>
          <p:nvPr/>
        </p:nvPicPr>
        <p:blipFill>
          <a:blip r:embed="rId3">
            <a:alphaModFix amt="37000"/>
          </a:blip>
          <a:stretch>
            <a:fillRect/>
          </a:stretch>
        </p:blipFill>
        <p:spPr>
          <a:xfrm>
            <a:off x="0" y="0"/>
            <a:ext cx="12172052" cy="6858000"/>
          </a:xfrm>
          <a:prstGeom prst="rect">
            <a:avLst/>
          </a:prstGeom>
        </p:spPr>
      </p:pic>
      <p:sp>
        <p:nvSpPr>
          <p:cNvPr id="2" name="Title 1">
            <a:extLst>
              <a:ext uri="{FF2B5EF4-FFF2-40B4-BE49-F238E27FC236}">
                <a16:creationId xmlns:a16="http://schemas.microsoft.com/office/drawing/2014/main" id="{CC459768-530B-82CA-B67B-F65CA5D23E13}"/>
              </a:ext>
            </a:extLst>
          </p:cNvPr>
          <p:cNvSpPr>
            <a:spLocks noGrp="1"/>
          </p:cNvSpPr>
          <p:nvPr>
            <p:ph type="ctrTitle"/>
          </p:nvPr>
        </p:nvSpPr>
        <p:spPr/>
        <p:txBody>
          <a:bodyPr>
            <a:normAutofit fontScale="90000"/>
          </a:bodyPr>
          <a:lstStyle/>
          <a:p>
            <a:r>
              <a:rPr lang="en-US" dirty="0"/>
              <a:t>Using real-time fMRI and image synthesis and to understand the learning and learned brain</a:t>
            </a:r>
          </a:p>
        </p:txBody>
      </p:sp>
      <p:sp>
        <p:nvSpPr>
          <p:cNvPr id="3" name="Subtitle 2">
            <a:extLst>
              <a:ext uri="{FF2B5EF4-FFF2-40B4-BE49-F238E27FC236}">
                <a16:creationId xmlns:a16="http://schemas.microsoft.com/office/drawing/2014/main" id="{C385FD07-1A98-9BAF-9D47-B98C643C795A}"/>
              </a:ext>
            </a:extLst>
          </p:cNvPr>
          <p:cNvSpPr>
            <a:spLocks noGrp="1"/>
          </p:cNvSpPr>
          <p:nvPr>
            <p:ph type="subTitle" idx="1"/>
          </p:nvPr>
        </p:nvSpPr>
        <p:spPr/>
        <p:txBody>
          <a:bodyPr/>
          <a:lstStyle/>
          <a:p>
            <a:r>
              <a:rPr lang="en-US" dirty="0"/>
              <a:t>Jan 19</a:t>
            </a:r>
            <a:r>
              <a:rPr lang="en-US" baseline="30000" dirty="0"/>
              <a:t>th</a:t>
            </a:r>
            <a:r>
              <a:rPr lang="en-US" dirty="0"/>
              <a:t>, 2024</a:t>
            </a:r>
          </a:p>
        </p:txBody>
      </p:sp>
    </p:spTree>
    <p:extLst>
      <p:ext uri="{BB962C8B-B14F-4D97-AF65-F5344CB8AC3E}">
        <p14:creationId xmlns:p14="http://schemas.microsoft.com/office/powerpoint/2010/main" val="2633205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C150F-F5D0-CA46-AAA5-0453760F39AC}"/>
              </a:ext>
            </a:extLst>
          </p:cNvPr>
          <p:cNvSpPr>
            <a:spLocks noGrp="1"/>
          </p:cNvSpPr>
          <p:nvPr>
            <p:ph type="title"/>
          </p:nvPr>
        </p:nvSpPr>
        <p:spPr/>
        <p:txBody>
          <a:bodyPr/>
          <a:lstStyle/>
          <a:p>
            <a:r>
              <a:rPr lang="en-US" dirty="0"/>
              <a:t>Overlap between layers in the brain (for the synthesized images)</a:t>
            </a:r>
          </a:p>
        </p:txBody>
      </p:sp>
      <p:pic>
        <p:nvPicPr>
          <p:cNvPr id="5" name="Picture 4">
            <a:extLst>
              <a:ext uri="{FF2B5EF4-FFF2-40B4-BE49-F238E27FC236}">
                <a16:creationId xmlns:a16="http://schemas.microsoft.com/office/drawing/2014/main" id="{2FC558B7-2BB1-0830-3159-105C57380E17}"/>
              </a:ext>
            </a:extLst>
          </p:cNvPr>
          <p:cNvPicPr>
            <a:picLocks noChangeAspect="1"/>
          </p:cNvPicPr>
          <p:nvPr/>
        </p:nvPicPr>
        <p:blipFill rotWithShape="1">
          <a:blip r:embed="rId3"/>
          <a:srcRect t="28750"/>
          <a:stretch/>
        </p:blipFill>
        <p:spPr>
          <a:xfrm>
            <a:off x="5784889" y="1825625"/>
            <a:ext cx="5930861" cy="4886325"/>
          </a:xfrm>
          <a:prstGeom prst="rect">
            <a:avLst/>
          </a:prstGeom>
        </p:spPr>
      </p:pic>
      <p:pic>
        <p:nvPicPr>
          <p:cNvPr id="6" name="Picture 5">
            <a:extLst>
              <a:ext uri="{FF2B5EF4-FFF2-40B4-BE49-F238E27FC236}">
                <a16:creationId xmlns:a16="http://schemas.microsoft.com/office/drawing/2014/main" id="{01EC0107-2A03-52D0-A281-EC1B403EBCDF}"/>
              </a:ext>
            </a:extLst>
          </p:cNvPr>
          <p:cNvPicPr>
            <a:picLocks noChangeAspect="1"/>
          </p:cNvPicPr>
          <p:nvPr/>
        </p:nvPicPr>
        <p:blipFill rotWithShape="1">
          <a:blip r:embed="rId3"/>
          <a:srcRect l="13117" r="16380" b="68935"/>
          <a:stretch/>
        </p:blipFill>
        <p:spPr>
          <a:xfrm>
            <a:off x="914400" y="2908911"/>
            <a:ext cx="4181475" cy="2130425"/>
          </a:xfrm>
          <a:prstGeom prst="rect">
            <a:avLst/>
          </a:prstGeom>
        </p:spPr>
      </p:pic>
      <p:pic>
        <p:nvPicPr>
          <p:cNvPr id="8" name="Picture 7">
            <a:extLst>
              <a:ext uri="{FF2B5EF4-FFF2-40B4-BE49-F238E27FC236}">
                <a16:creationId xmlns:a16="http://schemas.microsoft.com/office/drawing/2014/main" id="{A94DE4FC-54CE-516E-34C5-F53195316E13}"/>
              </a:ext>
            </a:extLst>
          </p:cNvPr>
          <p:cNvPicPr>
            <a:picLocks noChangeAspect="1"/>
          </p:cNvPicPr>
          <p:nvPr/>
        </p:nvPicPr>
        <p:blipFill>
          <a:blip r:embed="rId4"/>
          <a:stretch>
            <a:fillRect/>
          </a:stretch>
        </p:blipFill>
        <p:spPr>
          <a:xfrm>
            <a:off x="6991350" y="1690688"/>
            <a:ext cx="2389136" cy="300037"/>
          </a:xfrm>
          <a:prstGeom prst="rect">
            <a:avLst/>
          </a:prstGeom>
        </p:spPr>
      </p:pic>
    </p:spTree>
    <p:extLst>
      <p:ext uri="{BB962C8B-B14F-4D97-AF65-F5344CB8AC3E}">
        <p14:creationId xmlns:p14="http://schemas.microsoft.com/office/powerpoint/2010/main" val="61531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102C-AC7D-2B16-740B-B316042042D0}"/>
              </a:ext>
            </a:extLst>
          </p:cNvPr>
          <p:cNvSpPr>
            <a:spLocks noGrp="1"/>
          </p:cNvSpPr>
          <p:nvPr>
            <p:ph type="title"/>
          </p:nvPr>
        </p:nvSpPr>
        <p:spPr/>
        <p:txBody>
          <a:bodyPr/>
          <a:lstStyle/>
          <a:p>
            <a:r>
              <a:rPr lang="en-US" dirty="0"/>
              <a:t>NSD images elicit this mapping in the brain</a:t>
            </a:r>
          </a:p>
        </p:txBody>
      </p:sp>
      <p:pic>
        <p:nvPicPr>
          <p:cNvPr id="5" name="Picture 4">
            <a:extLst>
              <a:ext uri="{FF2B5EF4-FFF2-40B4-BE49-F238E27FC236}">
                <a16:creationId xmlns:a16="http://schemas.microsoft.com/office/drawing/2014/main" id="{C36A6B95-FA40-7A97-78FA-801A72C42055}"/>
              </a:ext>
            </a:extLst>
          </p:cNvPr>
          <p:cNvPicPr>
            <a:picLocks noChangeAspect="1"/>
          </p:cNvPicPr>
          <p:nvPr/>
        </p:nvPicPr>
        <p:blipFill>
          <a:blip r:embed="rId3"/>
          <a:stretch>
            <a:fillRect/>
          </a:stretch>
        </p:blipFill>
        <p:spPr>
          <a:xfrm>
            <a:off x="2184626" y="1664208"/>
            <a:ext cx="7822748" cy="5193792"/>
          </a:xfrm>
          <a:prstGeom prst="rect">
            <a:avLst/>
          </a:prstGeom>
        </p:spPr>
      </p:pic>
      <p:pic>
        <p:nvPicPr>
          <p:cNvPr id="7" name="Picture 6">
            <a:extLst>
              <a:ext uri="{FF2B5EF4-FFF2-40B4-BE49-F238E27FC236}">
                <a16:creationId xmlns:a16="http://schemas.microsoft.com/office/drawing/2014/main" id="{C7EC53F1-52D4-89EF-E2FA-D903A456EB2C}"/>
              </a:ext>
            </a:extLst>
          </p:cNvPr>
          <p:cNvPicPr>
            <a:picLocks noChangeAspect="1"/>
          </p:cNvPicPr>
          <p:nvPr/>
        </p:nvPicPr>
        <p:blipFill>
          <a:blip r:embed="rId4"/>
          <a:stretch>
            <a:fillRect/>
          </a:stretch>
        </p:blipFill>
        <p:spPr>
          <a:xfrm>
            <a:off x="12425495" y="1999274"/>
            <a:ext cx="7822749" cy="3802086"/>
          </a:xfrm>
          <a:prstGeom prst="rect">
            <a:avLst/>
          </a:prstGeom>
        </p:spPr>
      </p:pic>
    </p:spTree>
    <p:extLst>
      <p:ext uri="{BB962C8B-B14F-4D97-AF65-F5344CB8AC3E}">
        <p14:creationId xmlns:p14="http://schemas.microsoft.com/office/powerpoint/2010/main" val="1438253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3349B-BC26-8983-AC4B-E98EF5567176}"/>
              </a:ext>
            </a:extLst>
          </p:cNvPr>
          <p:cNvSpPr>
            <a:spLocks noGrp="1"/>
          </p:cNvSpPr>
          <p:nvPr>
            <p:ph type="title"/>
          </p:nvPr>
        </p:nvSpPr>
        <p:spPr/>
        <p:txBody>
          <a:bodyPr/>
          <a:lstStyle/>
          <a:p>
            <a:r>
              <a:rPr lang="en-US" dirty="0"/>
              <a:t>Overlap between layers in the brain (for the NSD images)</a:t>
            </a:r>
          </a:p>
        </p:txBody>
      </p:sp>
      <p:pic>
        <p:nvPicPr>
          <p:cNvPr id="10" name="Picture 9">
            <a:extLst>
              <a:ext uri="{FF2B5EF4-FFF2-40B4-BE49-F238E27FC236}">
                <a16:creationId xmlns:a16="http://schemas.microsoft.com/office/drawing/2014/main" id="{FA39BD6B-0694-EB83-D375-9A42DDD866B3}"/>
              </a:ext>
            </a:extLst>
          </p:cNvPr>
          <p:cNvPicPr>
            <a:picLocks noChangeAspect="1"/>
          </p:cNvPicPr>
          <p:nvPr/>
        </p:nvPicPr>
        <p:blipFill>
          <a:blip r:embed="rId3"/>
          <a:stretch>
            <a:fillRect/>
          </a:stretch>
        </p:blipFill>
        <p:spPr>
          <a:xfrm>
            <a:off x="553886" y="1793054"/>
            <a:ext cx="6066307" cy="5064946"/>
          </a:xfrm>
          <a:prstGeom prst="rect">
            <a:avLst/>
          </a:prstGeom>
        </p:spPr>
      </p:pic>
      <p:pic>
        <p:nvPicPr>
          <p:cNvPr id="12" name="Picture 11">
            <a:extLst>
              <a:ext uri="{FF2B5EF4-FFF2-40B4-BE49-F238E27FC236}">
                <a16:creationId xmlns:a16="http://schemas.microsoft.com/office/drawing/2014/main" id="{E2960748-3B4E-7685-44DA-A972B5502D23}"/>
              </a:ext>
            </a:extLst>
          </p:cNvPr>
          <p:cNvPicPr>
            <a:picLocks noChangeAspect="1"/>
          </p:cNvPicPr>
          <p:nvPr/>
        </p:nvPicPr>
        <p:blipFill>
          <a:blip r:embed="rId4"/>
          <a:stretch>
            <a:fillRect/>
          </a:stretch>
        </p:blipFill>
        <p:spPr>
          <a:xfrm>
            <a:off x="13020040" y="713295"/>
            <a:ext cx="3360338" cy="2859994"/>
          </a:xfrm>
          <a:prstGeom prst="rect">
            <a:avLst/>
          </a:prstGeom>
        </p:spPr>
      </p:pic>
      <p:pic>
        <p:nvPicPr>
          <p:cNvPr id="14" name="Picture 13">
            <a:extLst>
              <a:ext uri="{FF2B5EF4-FFF2-40B4-BE49-F238E27FC236}">
                <a16:creationId xmlns:a16="http://schemas.microsoft.com/office/drawing/2014/main" id="{2F10D468-7640-4096-082F-79B9DE0EF7D6}"/>
              </a:ext>
            </a:extLst>
          </p:cNvPr>
          <p:cNvPicPr>
            <a:picLocks noChangeAspect="1"/>
          </p:cNvPicPr>
          <p:nvPr/>
        </p:nvPicPr>
        <p:blipFill>
          <a:blip r:embed="rId5"/>
          <a:stretch>
            <a:fillRect/>
          </a:stretch>
        </p:blipFill>
        <p:spPr>
          <a:xfrm>
            <a:off x="13068627" y="3573289"/>
            <a:ext cx="3263164" cy="2859993"/>
          </a:xfrm>
          <a:prstGeom prst="rect">
            <a:avLst/>
          </a:prstGeom>
        </p:spPr>
      </p:pic>
      <p:pic>
        <p:nvPicPr>
          <p:cNvPr id="4" name="Picture 3">
            <a:extLst>
              <a:ext uri="{FF2B5EF4-FFF2-40B4-BE49-F238E27FC236}">
                <a16:creationId xmlns:a16="http://schemas.microsoft.com/office/drawing/2014/main" id="{29334A96-7744-C69B-20CA-B4A05E24FC91}"/>
              </a:ext>
            </a:extLst>
          </p:cNvPr>
          <p:cNvPicPr>
            <a:picLocks noChangeAspect="1"/>
          </p:cNvPicPr>
          <p:nvPr/>
        </p:nvPicPr>
        <p:blipFill rotWithShape="1">
          <a:blip r:embed="rId6"/>
          <a:srcRect t="10744" r="54104"/>
          <a:stretch/>
        </p:blipFill>
        <p:spPr>
          <a:xfrm>
            <a:off x="6869465" y="2260600"/>
            <a:ext cx="5139945" cy="3884105"/>
          </a:xfrm>
          <a:prstGeom prst="rect">
            <a:avLst/>
          </a:prstGeom>
        </p:spPr>
      </p:pic>
      <p:pic>
        <p:nvPicPr>
          <p:cNvPr id="5" name="Picture 4">
            <a:extLst>
              <a:ext uri="{FF2B5EF4-FFF2-40B4-BE49-F238E27FC236}">
                <a16:creationId xmlns:a16="http://schemas.microsoft.com/office/drawing/2014/main" id="{BC06DBA3-D1FD-F824-9125-A03EC6BD0AEB}"/>
              </a:ext>
            </a:extLst>
          </p:cNvPr>
          <p:cNvPicPr>
            <a:picLocks noChangeAspect="1"/>
          </p:cNvPicPr>
          <p:nvPr/>
        </p:nvPicPr>
        <p:blipFill rotWithShape="1">
          <a:blip r:embed="rId6"/>
          <a:srcRect l="57397"/>
          <a:stretch/>
        </p:blipFill>
        <p:spPr>
          <a:xfrm>
            <a:off x="12521497" y="3075640"/>
            <a:ext cx="3364992" cy="3069065"/>
          </a:xfrm>
          <a:prstGeom prst="rect">
            <a:avLst/>
          </a:prstGeom>
        </p:spPr>
      </p:pic>
    </p:spTree>
    <p:extLst>
      <p:ext uri="{BB962C8B-B14F-4D97-AF65-F5344CB8AC3E}">
        <p14:creationId xmlns:p14="http://schemas.microsoft.com/office/powerpoint/2010/main" val="10287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D998-91F9-1433-957E-75D8EB6F5980}"/>
              </a:ext>
            </a:extLst>
          </p:cNvPr>
          <p:cNvSpPr>
            <a:spLocks noGrp="1"/>
          </p:cNvSpPr>
          <p:nvPr>
            <p:ph type="title"/>
          </p:nvPr>
        </p:nvSpPr>
        <p:spPr/>
        <p:txBody>
          <a:bodyPr/>
          <a:lstStyle/>
          <a:p>
            <a:r>
              <a:rPr lang="en-US" dirty="0"/>
              <a:t>Residual method to reduce overlap between layers</a:t>
            </a:r>
          </a:p>
        </p:txBody>
      </p:sp>
      <p:grpSp>
        <p:nvGrpSpPr>
          <p:cNvPr id="27" name="Group 26">
            <a:extLst>
              <a:ext uri="{FF2B5EF4-FFF2-40B4-BE49-F238E27FC236}">
                <a16:creationId xmlns:a16="http://schemas.microsoft.com/office/drawing/2014/main" id="{117ED36A-1770-FC15-7094-9178E4D68D53}"/>
              </a:ext>
            </a:extLst>
          </p:cNvPr>
          <p:cNvGrpSpPr/>
          <p:nvPr/>
        </p:nvGrpSpPr>
        <p:grpSpPr>
          <a:xfrm>
            <a:off x="405336" y="2203972"/>
            <a:ext cx="11640720" cy="1397471"/>
            <a:chOff x="414861" y="2813572"/>
            <a:chExt cx="11640720" cy="1397471"/>
          </a:xfrm>
        </p:grpSpPr>
        <p:pic>
          <p:nvPicPr>
            <p:cNvPr id="18" name="Picture 2" descr="Linear Regression Algorithm To Make Predictions Easily">
              <a:extLst>
                <a:ext uri="{FF2B5EF4-FFF2-40B4-BE49-F238E27FC236}">
                  <a16:creationId xmlns:a16="http://schemas.microsoft.com/office/drawing/2014/main" id="{283A39D2-CC70-9617-487D-400E1DEED1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85" t="3715" r="48099" b="8929"/>
            <a:stretch/>
          </p:blipFill>
          <p:spPr bwMode="auto">
            <a:xfrm>
              <a:off x="414861" y="2813572"/>
              <a:ext cx="911837" cy="79730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541907BE-7B14-DDDC-720C-8E09AE78CAFE}"/>
                </a:ext>
              </a:extLst>
            </p:cNvPr>
            <p:cNvGrpSpPr/>
            <p:nvPr/>
          </p:nvGrpSpPr>
          <p:grpSpPr>
            <a:xfrm>
              <a:off x="602701" y="3455367"/>
              <a:ext cx="447443" cy="386833"/>
              <a:chOff x="3652815" y="2649878"/>
              <a:chExt cx="447443" cy="386833"/>
            </a:xfrm>
          </p:grpSpPr>
          <p:sp>
            <p:nvSpPr>
              <p:cNvPr id="20" name="Rectangle: Rounded Corners 19">
                <a:extLst>
                  <a:ext uri="{FF2B5EF4-FFF2-40B4-BE49-F238E27FC236}">
                    <a16:creationId xmlns:a16="http://schemas.microsoft.com/office/drawing/2014/main" id="{17C43608-B7A5-77FE-2D0B-EA9D68A36B43}"/>
                  </a:ext>
                </a:extLst>
              </p:cNvPr>
              <p:cNvSpPr/>
              <p:nvPr/>
            </p:nvSpPr>
            <p:spPr>
              <a:xfrm>
                <a:off x="3652815" y="2649878"/>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363FF3A-3184-0395-834C-8138B588A9E5}"/>
                  </a:ext>
                </a:extLst>
              </p:cNvPr>
              <p:cNvSpPr/>
              <p:nvPr/>
            </p:nvSpPr>
            <p:spPr>
              <a:xfrm>
                <a:off x="3828461" y="2649878"/>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D92D62E-22A2-F752-F8E7-4937A3376A47}"/>
                  </a:ext>
                </a:extLst>
              </p:cNvPr>
              <p:cNvSpPr/>
              <p:nvPr/>
            </p:nvSpPr>
            <p:spPr>
              <a:xfrm>
                <a:off x="4004106" y="2649878"/>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3" name="Rectangle: Rounded Corners 22">
              <a:extLst>
                <a:ext uri="{FF2B5EF4-FFF2-40B4-BE49-F238E27FC236}">
                  <a16:creationId xmlns:a16="http://schemas.microsoft.com/office/drawing/2014/main" id="{E1F28E89-62A8-7D93-2312-584418F67EC8}"/>
                </a:ext>
              </a:extLst>
            </p:cNvPr>
            <p:cNvSpPr/>
            <p:nvPr/>
          </p:nvSpPr>
          <p:spPr>
            <a:xfrm>
              <a:off x="1118877" y="3455367"/>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19FA726-7702-9B25-81F4-60B25F8B1365}"/>
                </a:ext>
              </a:extLst>
            </p:cNvPr>
            <p:cNvSpPr txBox="1"/>
            <p:nvPr/>
          </p:nvSpPr>
          <p:spPr>
            <a:xfrm>
              <a:off x="3292581" y="3010714"/>
              <a:ext cx="8763000" cy="1200329"/>
            </a:xfrm>
            <a:prstGeom prst="rect">
              <a:avLst/>
            </a:prstGeom>
            <a:noFill/>
          </p:spPr>
          <p:txBody>
            <a:bodyPr wrap="square" rtlCol="0">
              <a:spAutoFit/>
            </a:bodyPr>
            <a:lstStyle/>
            <a:p>
              <a:r>
                <a:rPr lang="en-US" dirty="0"/>
                <a:t>Linear regression between fingerprint of single layer and brain region</a:t>
              </a:r>
            </a:p>
            <a:p>
              <a:endParaRPr lang="en-US" dirty="0"/>
            </a:p>
            <a:p>
              <a:endParaRPr lang="en-US" dirty="0"/>
            </a:p>
            <a:p>
              <a:endParaRPr lang="en-US" dirty="0"/>
            </a:p>
          </p:txBody>
        </p:sp>
      </p:grpSp>
      <p:grpSp>
        <p:nvGrpSpPr>
          <p:cNvPr id="37" name="Group 36">
            <a:extLst>
              <a:ext uri="{FF2B5EF4-FFF2-40B4-BE49-F238E27FC236}">
                <a16:creationId xmlns:a16="http://schemas.microsoft.com/office/drawing/2014/main" id="{760D7F10-62C6-C22B-9FC4-84854CC4772F}"/>
              </a:ext>
            </a:extLst>
          </p:cNvPr>
          <p:cNvGrpSpPr/>
          <p:nvPr/>
        </p:nvGrpSpPr>
        <p:grpSpPr>
          <a:xfrm>
            <a:off x="405336" y="3549128"/>
            <a:ext cx="11526420" cy="1045776"/>
            <a:chOff x="414861" y="4158728"/>
            <a:chExt cx="11526420" cy="1045776"/>
          </a:xfrm>
        </p:grpSpPr>
        <p:grpSp>
          <p:nvGrpSpPr>
            <p:cNvPr id="28" name="Group 27">
              <a:extLst>
                <a:ext uri="{FF2B5EF4-FFF2-40B4-BE49-F238E27FC236}">
                  <a16:creationId xmlns:a16="http://schemas.microsoft.com/office/drawing/2014/main" id="{77F776D8-41DD-A7A5-90A4-FA9E7D7C1CBA}"/>
                </a:ext>
              </a:extLst>
            </p:cNvPr>
            <p:cNvGrpSpPr/>
            <p:nvPr/>
          </p:nvGrpSpPr>
          <p:grpSpPr>
            <a:xfrm>
              <a:off x="414861" y="4158728"/>
              <a:ext cx="911837" cy="1045776"/>
              <a:chOff x="414861" y="4158728"/>
              <a:chExt cx="911837" cy="1045776"/>
            </a:xfrm>
          </p:grpSpPr>
          <p:pic>
            <p:nvPicPr>
              <p:cNvPr id="4" name="Picture 2" descr="Linear Regression Algorithm To Make Predictions Easily">
                <a:extLst>
                  <a:ext uri="{FF2B5EF4-FFF2-40B4-BE49-F238E27FC236}">
                    <a16:creationId xmlns:a16="http://schemas.microsoft.com/office/drawing/2014/main" id="{CFD647DB-FB47-4313-7E76-987E63169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85" t="3715" r="48099" b="8929"/>
              <a:stretch/>
            </p:blipFill>
            <p:spPr bwMode="auto">
              <a:xfrm>
                <a:off x="414861" y="4158728"/>
                <a:ext cx="911837" cy="7973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A1E9635B-6555-A409-A02B-739AD6469D1A}"/>
                  </a:ext>
                </a:extLst>
              </p:cNvPr>
              <p:cNvSpPr/>
              <p:nvPr/>
            </p:nvSpPr>
            <p:spPr>
              <a:xfrm>
                <a:off x="626663" y="4817671"/>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6014652-FAF4-7964-E0A4-527E743CD56D}"/>
                  </a:ext>
                </a:extLst>
              </p:cNvPr>
              <p:cNvSpPr/>
              <p:nvPr/>
            </p:nvSpPr>
            <p:spPr>
              <a:xfrm>
                <a:off x="802309" y="4817671"/>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DABE789-7986-42B5-5A54-07BEFE726A92}"/>
                  </a:ext>
                </a:extLst>
              </p:cNvPr>
              <p:cNvSpPr/>
              <p:nvPr/>
            </p:nvSpPr>
            <p:spPr>
              <a:xfrm>
                <a:off x="977954" y="4817671"/>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7B597BC-7B91-73E8-5864-75236F9E1CD4}"/>
                  </a:ext>
                </a:extLst>
              </p:cNvPr>
              <p:cNvSpPr/>
              <p:nvPr/>
            </p:nvSpPr>
            <p:spPr>
              <a:xfrm>
                <a:off x="1141223" y="4817671"/>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A8A37226-DCC7-3BC8-F182-98BA1797E35A}"/>
                </a:ext>
              </a:extLst>
            </p:cNvPr>
            <p:cNvSpPr txBox="1"/>
            <p:nvPr/>
          </p:nvSpPr>
          <p:spPr>
            <a:xfrm>
              <a:off x="3292581" y="4243235"/>
              <a:ext cx="8648700" cy="369332"/>
            </a:xfrm>
            <a:prstGeom prst="rect">
              <a:avLst/>
            </a:prstGeom>
            <a:noFill/>
          </p:spPr>
          <p:txBody>
            <a:bodyPr wrap="square">
              <a:spAutoFit/>
            </a:bodyPr>
            <a:lstStyle/>
            <a:p>
              <a:r>
                <a:rPr lang="en-US" dirty="0"/>
                <a:t>Linear regression between fingerprints of all but the target layer</a:t>
              </a:r>
            </a:p>
          </p:txBody>
        </p:sp>
      </p:grpSp>
      <p:grpSp>
        <p:nvGrpSpPr>
          <p:cNvPr id="38" name="Group 37">
            <a:extLst>
              <a:ext uri="{FF2B5EF4-FFF2-40B4-BE49-F238E27FC236}">
                <a16:creationId xmlns:a16="http://schemas.microsoft.com/office/drawing/2014/main" id="{953B9E84-DB63-7E77-44ED-A06D0806D991}"/>
              </a:ext>
            </a:extLst>
          </p:cNvPr>
          <p:cNvGrpSpPr/>
          <p:nvPr/>
        </p:nvGrpSpPr>
        <p:grpSpPr>
          <a:xfrm>
            <a:off x="1289171" y="3730627"/>
            <a:ext cx="10756885" cy="626969"/>
            <a:chOff x="1298696" y="4340227"/>
            <a:chExt cx="10756885" cy="626969"/>
          </a:xfrm>
        </p:grpSpPr>
        <p:grpSp>
          <p:nvGrpSpPr>
            <p:cNvPr id="32" name="Group 31">
              <a:extLst>
                <a:ext uri="{FF2B5EF4-FFF2-40B4-BE49-F238E27FC236}">
                  <a16:creationId xmlns:a16="http://schemas.microsoft.com/office/drawing/2014/main" id="{CE50C1A6-1CEA-4B31-F835-606F7677D76E}"/>
                </a:ext>
              </a:extLst>
            </p:cNvPr>
            <p:cNvGrpSpPr/>
            <p:nvPr/>
          </p:nvGrpSpPr>
          <p:grpSpPr>
            <a:xfrm>
              <a:off x="1298696" y="4340227"/>
              <a:ext cx="1174633" cy="487646"/>
              <a:chOff x="1334919" y="4312108"/>
              <a:chExt cx="1174633" cy="487646"/>
            </a:xfrm>
          </p:grpSpPr>
          <p:sp>
            <p:nvSpPr>
              <p:cNvPr id="30" name="TextBox 29">
                <a:extLst>
                  <a:ext uri="{FF2B5EF4-FFF2-40B4-BE49-F238E27FC236}">
                    <a16:creationId xmlns:a16="http://schemas.microsoft.com/office/drawing/2014/main" id="{4B4EEE26-7564-A266-2FF7-A136CE8EF9CD}"/>
                  </a:ext>
                </a:extLst>
              </p:cNvPr>
              <p:cNvSpPr txBox="1"/>
              <p:nvPr/>
            </p:nvSpPr>
            <p:spPr>
              <a:xfrm>
                <a:off x="1334919" y="4312108"/>
                <a:ext cx="1174633" cy="369332"/>
              </a:xfrm>
              <a:prstGeom prst="rect">
                <a:avLst/>
              </a:prstGeom>
              <a:noFill/>
            </p:spPr>
            <p:txBody>
              <a:bodyPr wrap="square" rtlCol="0">
                <a:spAutoFit/>
              </a:bodyPr>
              <a:lstStyle/>
              <a:p>
                <a:r>
                  <a:rPr lang="en-US" altLang="zh-CN" dirty="0"/>
                  <a:t>Residuals</a:t>
                </a:r>
                <a:endParaRPr lang="en-US" dirty="0"/>
              </a:p>
            </p:txBody>
          </p:sp>
          <p:cxnSp>
            <p:nvCxnSpPr>
              <p:cNvPr id="31" name="Straight Arrow Connector 30">
                <a:extLst>
                  <a:ext uri="{FF2B5EF4-FFF2-40B4-BE49-F238E27FC236}">
                    <a16:creationId xmlns:a16="http://schemas.microsoft.com/office/drawing/2014/main" id="{97D42C24-03CC-C504-1D00-FA13F2F22EED}"/>
                  </a:ext>
                </a:extLst>
              </p:cNvPr>
              <p:cNvCxnSpPr>
                <a:cxnSpLocks/>
              </p:cNvCxnSpPr>
              <p:nvPr/>
            </p:nvCxnSpPr>
            <p:spPr>
              <a:xfrm>
                <a:off x="1413611" y="4799754"/>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1225C8D0-DED8-479F-FF92-93BBDD6F2419}"/>
                </a:ext>
              </a:extLst>
            </p:cNvPr>
            <p:cNvSpPr txBox="1"/>
            <p:nvPr/>
          </p:nvSpPr>
          <p:spPr>
            <a:xfrm>
              <a:off x="3292581" y="4597864"/>
              <a:ext cx="8763000" cy="369332"/>
            </a:xfrm>
            <a:prstGeom prst="rect">
              <a:avLst/>
            </a:prstGeom>
            <a:noFill/>
          </p:spPr>
          <p:txBody>
            <a:bodyPr wrap="square">
              <a:spAutoFit/>
            </a:bodyPr>
            <a:lstStyle/>
            <a:p>
              <a:r>
                <a:rPr lang="en-US" dirty="0"/>
                <a:t>Remove the explained variance of all but one layer to obtain the residual variance</a:t>
              </a:r>
            </a:p>
          </p:txBody>
        </p:sp>
      </p:grpSp>
      <p:grpSp>
        <p:nvGrpSpPr>
          <p:cNvPr id="39" name="Group 38">
            <a:extLst>
              <a:ext uri="{FF2B5EF4-FFF2-40B4-BE49-F238E27FC236}">
                <a16:creationId xmlns:a16="http://schemas.microsoft.com/office/drawing/2014/main" id="{7E267D63-10E8-3B07-90FB-412B5451CBB8}"/>
              </a:ext>
            </a:extLst>
          </p:cNvPr>
          <p:cNvGrpSpPr/>
          <p:nvPr/>
        </p:nvGrpSpPr>
        <p:grpSpPr>
          <a:xfrm>
            <a:off x="2291726" y="3566276"/>
            <a:ext cx="9982930" cy="1119215"/>
            <a:chOff x="2301251" y="4175876"/>
            <a:chExt cx="9982930" cy="1119215"/>
          </a:xfrm>
        </p:grpSpPr>
        <p:grpSp>
          <p:nvGrpSpPr>
            <p:cNvPr id="29" name="Group 28">
              <a:extLst>
                <a:ext uri="{FF2B5EF4-FFF2-40B4-BE49-F238E27FC236}">
                  <a16:creationId xmlns:a16="http://schemas.microsoft.com/office/drawing/2014/main" id="{83263776-7186-3865-5479-ECF20AB43FAF}"/>
                </a:ext>
              </a:extLst>
            </p:cNvPr>
            <p:cNvGrpSpPr/>
            <p:nvPr/>
          </p:nvGrpSpPr>
          <p:grpSpPr>
            <a:xfrm>
              <a:off x="2301251" y="4175876"/>
              <a:ext cx="911837" cy="1028628"/>
              <a:chOff x="2057075" y="4175876"/>
              <a:chExt cx="911837" cy="1028628"/>
            </a:xfrm>
          </p:grpSpPr>
          <p:pic>
            <p:nvPicPr>
              <p:cNvPr id="12" name="Picture 2" descr="Linear Regression Algorithm To Make Predictions Easily">
                <a:extLst>
                  <a:ext uri="{FF2B5EF4-FFF2-40B4-BE49-F238E27FC236}">
                    <a16:creationId xmlns:a16="http://schemas.microsoft.com/office/drawing/2014/main" id="{CF518E93-F5B8-1B50-37CF-BCEC0C6D93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85" t="3715" r="48099" b="8929"/>
              <a:stretch/>
            </p:blipFill>
            <p:spPr bwMode="auto">
              <a:xfrm>
                <a:off x="2057075" y="4175876"/>
                <a:ext cx="911837" cy="797307"/>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B579215-13F3-6194-053E-B1A1E0FF39D9}"/>
                  </a:ext>
                </a:extLst>
              </p:cNvPr>
              <p:cNvGrpSpPr/>
              <p:nvPr/>
            </p:nvGrpSpPr>
            <p:grpSpPr>
              <a:xfrm>
                <a:off x="2244915" y="4817671"/>
                <a:ext cx="447443" cy="386833"/>
                <a:chOff x="3652815" y="2649878"/>
                <a:chExt cx="447443" cy="386833"/>
              </a:xfrm>
            </p:grpSpPr>
            <p:sp>
              <p:nvSpPr>
                <p:cNvPr id="15" name="Rectangle: Rounded Corners 14">
                  <a:extLst>
                    <a:ext uri="{FF2B5EF4-FFF2-40B4-BE49-F238E27FC236}">
                      <a16:creationId xmlns:a16="http://schemas.microsoft.com/office/drawing/2014/main" id="{15965519-1236-962B-7BB8-582CF323894D}"/>
                    </a:ext>
                  </a:extLst>
                </p:cNvPr>
                <p:cNvSpPr/>
                <p:nvPr/>
              </p:nvSpPr>
              <p:spPr>
                <a:xfrm>
                  <a:off x="3652815" y="2649878"/>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C7C3FB6-FABB-1A68-9B65-454BD0FC8E10}"/>
                    </a:ext>
                  </a:extLst>
                </p:cNvPr>
                <p:cNvSpPr/>
                <p:nvPr/>
              </p:nvSpPr>
              <p:spPr>
                <a:xfrm>
                  <a:off x="3828461" y="2649878"/>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BC2D672-544E-3BBE-A196-B367804E8779}"/>
                    </a:ext>
                  </a:extLst>
                </p:cNvPr>
                <p:cNvSpPr/>
                <p:nvPr/>
              </p:nvSpPr>
              <p:spPr>
                <a:xfrm>
                  <a:off x="4004106" y="2649878"/>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1" name="Rectangle: Rounded Corners 10">
                <a:extLst>
                  <a:ext uri="{FF2B5EF4-FFF2-40B4-BE49-F238E27FC236}">
                    <a16:creationId xmlns:a16="http://schemas.microsoft.com/office/drawing/2014/main" id="{8AF6B2EF-89CB-E75E-6F44-E5CC8C8F3C0F}"/>
                  </a:ext>
                </a:extLst>
              </p:cNvPr>
              <p:cNvSpPr/>
              <p:nvPr/>
            </p:nvSpPr>
            <p:spPr>
              <a:xfrm>
                <a:off x="2761091" y="4817671"/>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A91D0C3D-D580-6C8E-71A0-DB358A9C632A}"/>
                </a:ext>
              </a:extLst>
            </p:cNvPr>
            <p:cNvSpPr txBox="1"/>
            <p:nvPr/>
          </p:nvSpPr>
          <p:spPr>
            <a:xfrm>
              <a:off x="3292581" y="4925759"/>
              <a:ext cx="8991600" cy="369332"/>
            </a:xfrm>
            <a:prstGeom prst="rect">
              <a:avLst/>
            </a:prstGeom>
            <a:noFill/>
          </p:spPr>
          <p:txBody>
            <a:bodyPr wrap="square">
              <a:spAutoFit/>
            </a:bodyPr>
            <a:lstStyle/>
            <a:p>
              <a:r>
                <a:rPr lang="en-US" dirty="0"/>
                <a:t>Fit another linear regression between the residual variance and the target layer fingerprint</a:t>
              </a:r>
            </a:p>
          </p:txBody>
        </p:sp>
      </p:grpSp>
      <p:sp>
        <p:nvSpPr>
          <p:cNvPr id="41" name="TextBox 40">
            <a:extLst>
              <a:ext uri="{FF2B5EF4-FFF2-40B4-BE49-F238E27FC236}">
                <a16:creationId xmlns:a16="http://schemas.microsoft.com/office/drawing/2014/main" id="{388873DE-ADE4-9E82-C67B-1449F8EAE075}"/>
              </a:ext>
            </a:extLst>
          </p:cNvPr>
          <p:cNvSpPr txBox="1"/>
          <p:nvPr/>
        </p:nvSpPr>
        <p:spPr>
          <a:xfrm>
            <a:off x="3283055" y="5072312"/>
            <a:ext cx="876299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make sure that only the brain region that is </a:t>
            </a:r>
            <a:r>
              <a:rPr lang="en-US" b="1" dirty="0"/>
              <a:t>specific</a:t>
            </a:r>
            <a:r>
              <a:rPr lang="en-US" dirty="0"/>
              <a:t> to the target layer will show up and thus </a:t>
            </a:r>
            <a:r>
              <a:rPr lang="en-US" b="1" dirty="0"/>
              <a:t>reduce overlap</a:t>
            </a:r>
            <a:r>
              <a:rPr lang="en-US" dirty="0"/>
              <a:t>.</a:t>
            </a:r>
          </a:p>
        </p:txBody>
      </p:sp>
    </p:spTree>
    <p:extLst>
      <p:ext uri="{BB962C8B-B14F-4D97-AF65-F5344CB8AC3E}">
        <p14:creationId xmlns:p14="http://schemas.microsoft.com/office/powerpoint/2010/main" val="77429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E6F1-04B2-7068-031B-A16534D57AEC}"/>
              </a:ext>
            </a:extLst>
          </p:cNvPr>
          <p:cNvSpPr>
            <a:spLocks noGrp="1"/>
          </p:cNvSpPr>
          <p:nvPr>
            <p:ph type="title"/>
          </p:nvPr>
        </p:nvSpPr>
        <p:spPr>
          <a:xfrm>
            <a:off x="200413" y="186623"/>
            <a:ext cx="11186532" cy="1325563"/>
          </a:xfrm>
        </p:spPr>
        <p:txBody>
          <a:bodyPr>
            <a:normAutofit fontScale="90000"/>
          </a:bodyPr>
          <a:lstStyle/>
          <a:p>
            <a:r>
              <a:rPr lang="en-US" dirty="0"/>
              <a:t>Leave one subject out cross validation regression analysis on residuals (name this method as ‘residual’)</a:t>
            </a:r>
          </a:p>
        </p:txBody>
      </p:sp>
      <p:sp>
        <p:nvSpPr>
          <p:cNvPr id="3" name="Slide Number Placeholder 2">
            <a:extLst>
              <a:ext uri="{FF2B5EF4-FFF2-40B4-BE49-F238E27FC236}">
                <a16:creationId xmlns:a16="http://schemas.microsoft.com/office/drawing/2014/main" id="{C0F5740A-B05B-1FDE-53A4-71D4778144CC}"/>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4" name="Picture 2">
            <a:extLst>
              <a:ext uri="{FF2B5EF4-FFF2-40B4-BE49-F238E27FC236}">
                <a16:creationId xmlns:a16="http://schemas.microsoft.com/office/drawing/2014/main" id="{D7091681-B78D-B4F5-F48B-6EFEEFEE96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0" t="20826" r="11466" b="22322"/>
          <a:stretch/>
        </p:blipFill>
        <p:spPr bwMode="auto">
          <a:xfrm>
            <a:off x="298202" y="1690689"/>
            <a:ext cx="1231476" cy="9382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A22FB1E-BCA9-93ED-D9FA-8CEDAD8E3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0" t="20826" r="11466" b="22322"/>
          <a:stretch/>
        </p:blipFill>
        <p:spPr bwMode="auto">
          <a:xfrm>
            <a:off x="298202" y="2883694"/>
            <a:ext cx="1231476" cy="9382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1452498-8D7A-6D7B-A572-7739337F58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0" t="20826" r="11466" b="22322"/>
          <a:stretch/>
        </p:blipFill>
        <p:spPr bwMode="auto">
          <a:xfrm>
            <a:off x="298202" y="4076700"/>
            <a:ext cx="1231476" cy="938212"/>
          </a:xfrm>
          <a:prstGeom prst="rect">
            <a:avLst/>
          </a:prstGeom>
          <a:noFill/>
          <a:extLst>
            <a:ext uri="{909E8E84-426E-40DD-AFC4-6F175D3DCCD1}">
              <a14:hiddenFill xmlns:a14="http://schemas.microsoft.com/office/drawing/2010/main">
                <a:solidFill>
                  <a:srgbClr val="FFFFFF"/>
                </a:solidFill>
              </a14:hiddenFill>
            </a:ext>
          </a:extLst>
        </p:spPr>
      </p:pic>
      <p:grpSp>
        <p:nvGrpSpPr>
          <p:cNvPr id="1076" name="Group 1075">
            <a:extLst>
              <a:ext uri="{FF2B5EF4-FFF2-40B4-BE49-F238E27FC236}">
                <a16:creationId xmlns:a16="http://schemas.microsoft.com/office/drawing/2014/main" id="{42627D06-A142-4C5F-F715-A55B2EE0B64B}"/>
              </a:ext>
            </a:extLst>
          </p:cNvPr>
          <p:cNvGrpSpPr/>
          <p:nvPr/>
        </p:nvGrpSpPr>
        <p:grpSpPr>
          <a:xfrm>
            <a:off x="8567663" y="2301778"/>
            <a:ext cx="1486268" cy="646331"/>
            <a:chOff x="8567663" y="2301778"/>
            <a:chExt cx="1486268" cy="646331"/>
          </a:xfrm>
        </p:grpSpPr>
        <p:cxnSp>
          <p:nvCxnSpPr>
            <p:cNvPr id="54" name="Straight Arrow Connector 53">
              <a:extLst>
                <a:ext uri="{FF2B5EF4-FFF2-40B4-BE49-F238E27FC236}">
                  <a16:creationId xmlns:a16="http://schemas.microsoft.com/office/drawing/2014/main" id="{330FCFB6-C7C6-3A9B-AB1A-52814AAB23DE}"/>
                </a:ext>
              </a:extLst>
            </p:cNvPr>
            <p:cNvCxnSpPr>
              <a:cxnSpLocks/>
            </p:cNvCxnSpPr>
            <p:nvPr/>
          </p:nvCxnSpPr>
          <p:spPr>
            <a:xfrm>
              <a:off x="8567663" y="2581549"/>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296A466-A249-F141-8B10-099F6F8899DF}"/>
                    </a:ext>
                  </a:extLst>
                </p:cNvPr>
                <p:cNvSpPr txBox="1"/>
                <p:nvPr/>
              </p:nvSpPr>
              <p:spPr>
                <a:xfrm>
                  <a:off x="9621852" y="2301778"/>
                  <a:ext cx="43207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𝑅</m:t>
                            </m:r>
                          </m:e>
                          <m:sup>
                            <m:r>
                              <a:rPr lang="en-US" sz="3600" i="1" smtClean="0">
                                <a:latin typeface="Cambria Math" panose="02040503050406030204" pitchFamily="18" charset="0"/>
                              </a:rPr>
                              <m:t>2</m:t>
                            </m:r>
                          </m:sup>
                        </m:sSup>
                      </m:oMath>
                    </m:oMathPara>
                  </a14:m>
                  <a:endParaRPr lang="en-US" sz="3600" dirty="0"/>
                </a:p>
              </p:txBody>
            </p:sp>
          </mc:Choice>
          <mc:Fallback xmlns="">
            <p:sp>
              <p:nvSpPr>
                <p:cNvPr id="55" name="TextBox 54">
                  <a:extLst>
                    <a:ext uri="{FF2B5EF4-FFF2-40B4-BE49-F238E27FC236}">
                      <a16:creationId xmlns:a16="http://schemas.microsoft.com/office/drawing/2014/main" id="{6296A466-A249-F141-8B10-099F6F8899DF}"/>
                    </a:ext>
                  </a:extLst>
                </p:cNvPr>
                <p:cNvSpPr txBox="1">
                  <a:spLocks noRot="1" noChangeAspect="1" noMove="1" noResize="1" noEditPoints="1" noAdjustHandles="1" noChangeArrowheads="1" noChangeShapeType="1" noTextEdit="1"/>
                </p:cNvSpPr>
                <p:nvPr/>
              </p:nvSpPr>
              <p:spPr>
                <a:xfrm>
                  <a:off x="9621852" y="2301778"/>
                  <a:ext cx="432079" cy="646331"/>
                </a:xfrm>
                <a:prstGeom prst="rect">
                  <a:avLst/>
                </a:prstGeom>
                <a:blipFill>
                  <a:blip r:embed="rId4"/>
                  <a:stretch>
                    <a:fillRect r="-30986"/>
                  </a:stretch>
                </a:blipFill>
              </p:spPr>
              <p:txBody>
                <a:bodyPr/>
                <a:lstStyle/>
                <a:p>
                  <a:r>
                    <a:rPr lang="en-US">
                      <a:noFill/>
                    </a:rPr>
                    <a:t> </a:t>
                  </a:r>
                </a:p>
              </p:txBody>
            </p:sp>
          </mc:Fallback>
        </mc:AlternateContent>
      </p:grpSp>
      <p:grpSp>
        <p:nvGrpSpPr>
          <p:cNvPr id="1077" name="Group 1076">
            <a:extLst>
              <a:ext uri="{FF2B5EF4-FFF2-40B4-BE49-F238E27FC236}">
                <a16:creationId xmlns:a16="http://schemas.microsoft.com/office/drawing/2014/main" id="{2D54E1F1-1CB9-EB90-0608-A0E2B53A85E9}"/>
              </a:ext>
            </a:extLst>
          </p:cNvPr>
          <p:cNvGrpSpPr/>
          <p:nvPr/>
        </p:nvGrpSpPr>
        <p:grpSpPr>
          <a:xfrm>
            <a:off x="7429288" y="3429000"/>
            <a:ext cx="4171978" cy="1675611"/>
            <a:chOff x="7429288" y="3429000"/>
            <a:chExt cx="4171978" cy="1675611"/>
          </a:xfrm>
        </p:grpSpPr>
        <p:cxnSp>
          <p:nvCxnSpPr>
            <p:cNvPr id="56" name="Straight Arrow Connector 55">
              <a:extLst>
                <a:ext uri="{FF2B5EF4-FFF2-40B4-BE49-F238E27FC236}">
                  <a16:creationId xmlns:a16="http://schemas.microsoft.com/office/drawing/2014/main" id="{75915574-4110-DBB5-CDAD-BDF1F924A107}"/>
                </a:ext>
              </a:extLst>
            </p:cNvPr>
            <p:cNvCxnSpPr>
              <a:cxnSpLocks/>
            </p:cNvCxnSpPr>
            <p:nvPr/>
          </p:nvCxnSpPr>
          <p:spPr>
            <a:xfrm>
              <a:off x="8238414" y="3429000"/>
              <a:ext cx="444604" cy="805711"/>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4964D8-A96D-D1F1-0A0D-076D62465310}"/>
                </a:ext>
              </a:extLst>
            </p:cNvPr>
            <p:cNvSpPr txBox="1"/>
            <p:nvPr/>
          </p:nvSpPr>
          <p:spPr>
            <a:xfrm>
              <a:off x="7429288" y="3782547"/>
              <a:ext cx="1714403" cy="923330"/>
            </a:xfrm>
            <a:prstGeom prst="rect">
              <a:avLst/>
            </a:prstGeom>
            <a:noFill/>
          </p:spPr>
          <p:txBody>
            <a:bodyPr wrap="square" rtlCol="0">
              <a:spAutoFit/>
            </a:bodyPr>
            <a:lstStyle/>
            <a:p>
              <a:r>
                <a:rPr lang="en-US" dirty="0">
                  <a:latin typeface="Avenir Next" panose="020B0503020202020204"/>
                </a:rPr>
                <a:t>Shuffle the fingerprint of brain voxel cube</a:t>
              </a:r>
            </a:p>
          </p:txBody>
        </p:sp>
        <p:pic>
          <p:nvPicPr>
            <p:cNvPr id="1028" name="Picture 4">
              <a:extLst>
                <a:ext uri="{FF2B5EF4-FFF2-40B4-BE49-F238E27FC236}">
                  <a16:creationId xmlns:a16="http://schemas.microsoft.com/office/drawing/2014/main" id="{0E65D117-B0EB-85E9-334F-D6AE77D493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58" r="5393" b="69195"/>
            <a:stretch/>
          </p:blipFill>
          <p:spPr bwMode="auto">
            <a:xfrm>
              <a:off x="9053258" y="3615740"/>
              <a:ext cx="1676867" cy="11507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EC32CB6-7B1A-D86C-1EF4-50701230BE42}"/>
                    </a:ext>
                  </a:extLst>
                </p:cNvPr>
                <p:cNvSpPr txBox="1"/>
                <p:nvPr/>
              </p:nvSpPr>
              <p:spPr>
                <a:xfrm>
                  <a:off x="8858066" y="4735279"/>
                  <a:ext cx="2743200" cy="369332"/>
                </a:xfrm>
                <a:prstGeom prst="rect">
                  <a:avLst/>
                </a:prstGeom>
                <a:noFill/>
              </p:spPr>
              <p:txBody>
                <a:bodyPr wrap="squar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i="1" smtClean="0">
                              <a:latin typeface="Cambria Math" panose="02040503050406030204" pitchFamily="18" charset="0"/>
                            </a:rPr>
                            <m:t>2</m:t>
                          </m:r>
                        </m:sup>
                      </m:sSup>
                    </m:oMath>
                  </a14:m>
                  <a:r>
                    <a:rPr lang="en-US" dirty="0">
                      <a:latin typeface="Avenir Next" panose="020B0503020202020204"/>
                    </a:rPr>
                    <a:t> noise distribution</a:t>
                  </a:r>
                </a:p>
              </p:txBody>
            </p:sp>
          </mc:Choice>
          <mc:Fallback xmlns="">
            <p:sp>
              <p:nvSpPr>
                <p:cNvPr id="60" name="TextBox 59">
                  <a:extLst>
                    <a:ext uri="{FF2B5EF4-FFF2-40B4-BE49-F238E27FC236}">
                      <a16:creationId xmlns:a16="http://schemas.microsoft.com/office/drawing/2014/main" id="{4EC32CB6-7B1A-D86C-1EF4-50701230BE42}"/>
                    </a:ext>
                  </a:extLst>
                </p:cNvPr>
                <p:cNvSpPr txBox="1">
                  <a:spLocks noRot="1" noChangeAspect="1" noMove="1" noResize="1" noEditPoints="1" noAdjustHandles="1" noChangeArrowheads="1" noChangeShapeType="1" noTextEdit="1"/>
                </p:cNvSpPr>
                <p:nvPr/>
              </p:nvSpPr>
              <p:spPr>
                <a:xfrm>
                  <a:off x="8858066" y="4735279"/>
                  <a:ext cx="2743200" cy="369332"/>
                </a:xfrm>
                <a:prstGeom prst="rect">
                  <a:avLst/>
                </a:prstGeom>
                <a:blipFill>
                  <a:blip r:embed="rId6"/>
                  <a:stretch>
                    <a:fillRect t="-10000" b="-26667"/>
                  </a:stretch>
                </a:blipFill>
              </p:spPr>
              <p:txBody>
                <a:bodyPr/>
                <a:lstStyle/>
                <a:p>
                  <a:r>
                    <a:rPr lang="en-US">
                      <a:noFill/>
                    </a:rPr>
                    <a:t> </a:t>
                  </a:r>
                </a:p>
              </p:txBody>
            </p:sp>
          </mc:Fallback>
        </mc:AlternateContent>
      </p:grpSp>
      <p:grpSp>
        <p:nvGrpSpPr>
          <p:cNvPr id="1079" name="Group 1078">
            <a:extLst>
              <a:ext uri="{FF2B5EF4-FFF2-40B4-BE49-F238E27FC236}">
                <a16:creationId xmlns:a16="http://schemas.microsoft.com/office/drawing/2014/main" id="{CCBD66A3-8B10-36EB-6923-2265CF538580}"/>
              </a:ext>
            </a:extLst>
          </p:cNvPr>
          <p:cNvGrpSpPr/>
          <p:nvPr/>
        </p:nvGrpSpPr>
        <p:grpSpPr>
          <a:xfrm>
            <a:off x="530209" y="5289467"/>
            <a:ext cx="11197107" cy="565351"/>
            <a:chOff x="530209" y="5289467"/>
            <a:chExt cx="11197107" cy="565351"/>
          </a:xfrm>
        </p:grpSpPr>
        <p:sp>
          <p:nvSpPr>
            <p:cNvPr id="63" name="Right Brace 62">
              <a:extLst>
                <a:ext uri="{FF2B5EF4-FFF2-40B4-BE49-F238E27FC236}">
                  <a16:creationId xmlns:a16="http://schemas.microsoft.com/office/drawing/2014/main" id="{FB72EB04-CE04-FA34-F8BA-E58FE99F99F9}"/>
                </a:ext>
              </a:extLst>
            </p:cNvPr>
            <p:cNvSpPr/>
            <p:nvPr/>
          </p:nvSpPr>
          <p:spPr>
            <a:xfrm rot="5400000">
              <a:off x="6010702" y="-191026"/>
              <a:ext cx="236121" cy="1119710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5" name="TextBox 1024">
              <a:extLst>
                <a:ext uri="{FF2B5EF4-FFF2-40B4-BE49-F238E27FC236}">
                  <a16:creationId xmlns:a16="http://schemas.microsoft.com/office/drawing/2014/main" id="{F8D75CB0-E11D-513D-CF54-98A6D8B97B0B}"/>
                </a:ext>
              </a:extLst>
            </p:cNvPr>
            <p:cNvSpPr txBox="1"/>
            <p:nvPr/>
          </p:nvSpPr>
          <p:spPr>
            <a:xfrm>
              <a:off x="4549198" y="5485486"/>
              <a:ext cx="4133820" cy="369332"/>
            </a:xfrm>
            <a:prstGeom prst="rect">
              <a:avLst/>
            </a:prstGeom>
            <a:noFill/>
          </p:spPr>
          <p:txBody>
            <a:bodyPr wrap="square" rtlCol="0">
              <a:spAutoFit/>
            </a:bodyPr>
            <a:lstStyle/>
            <a:p>
              <a:r>
                <a:rPr lang="en-US" dirty="0">
                  <a:latin typeface="Avenir Next" panose="020B0503020202020204"/>
                </a:rPr>
                <a:t>One leave one sub out rotation</a:t>
              </a:r>
            </a:p>
          </p:txBody>
        </p:sp>
      </p:grpSp>
      <p:grpSp>
        <p:nvGrpSpPr>
          <p:cNvPr id="1078" name="Group 1077">
            <a:extLst>
              <a:ext uri="{FF2B5EF4-FFF2-40B4-BE49-F238E27FC236}">
                <a16:creationId xmlns:a16="http://schemas.microsoft.com/office/drawing/2014/main" id="{94677E40-8A0E-3F43-9E3E-24DCD279F87A}"/>
              </a:ext>
            </a:extLst>
          </p:cNvPr>
          <p:cNvGrpSpPr/>
          <p:nvPr/>
        </p:nvGrpSpPr>
        <p:grpSpPr>
          <a:xfrm>
            <a:off x="10768825" y="2419885"/>
            <a:ext cx="1731428" cy="1814825"/>
            <a:chOff x="10768825" y="2419885"/>
            <a:chExt cx="1731428" cy="1814825"/>
          </a:xfrm>
        </p:grpSpPr>
        <p:sp>
          <p:nvSpPr>
            <p:cNvPr id="61" name="Right Brace 60">
              <a:extLst>
                <a:ext uri="{FF2B5EF4-FFF2-40B4-BE49-F238E27FC236}">
                  <a16:creationId xmlns:a16="http://schemas.microsoft.com/office/drawing/2014/main" id="{9D478A09-B2A8-CD40-FD96-41322FCD49F0}"/>
                </a:ext>
              </a:extLst>
            </p:cNvPr>
            <p:cNvSpPr/>
            <p:nvPr/>
          </p:nvSpPr>
          <p:spPr>
            <a:xfrm>
              <a:off x="10768825" y="2419885"/>
              <a:ext cx="227244" cy="18148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76248B5-FC4D-16BC-4395-BBEF668B7A6B}"/>
                    </a:ext>
                  </a:extLst>
                </p:cNvPr>
                <p:cNvSpPr txBox="1"/>
                <p:nvPr/>
              </p:nvSpPr>
              <p:spPr>
                <a:xfrm>
                  <a:off x="10910752" y="3595105"/>
                  <a:ext cx="1589501" cy="369332"/>
                </a:xfrm>
                <a:prstGeom prst="rect">
                  <a:avLst/>
                </a:prstGeom>
                <a:noFill/>
              </p:spPr>
              <p:txBody>
                <a:bodyPr wrap="square" rtlCol="0">
                  <a:spAutoFit/>
                </a:bodyPr>
                <a:lstStyle/>
                <a:p>
                  <a:r>
                    <a:rPr lang="en-US" dirty="0"/>
                    <a:t>=z-scored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i="1" smtClean="0">
                              <a:latin typeface="Cambria Math" panose="02040503050406030204" pitchFamily="18" charset="0"/>
                            </a:rPr>
                            <m:t>2</m:t>
                          </m:r>
                        </m:sup>
                      </m:sSup>
                    </m:oMath>
                  </a14:m>
                  <a:endParaRPr lang="en-US" dirty="0">
                    <a:latin typeface="Avenir Next" panose="020B0503020202020204"/>
                  </a:endParaRPr>
                </a:p>
              </p:txBody>
            </p:sp>
          </mc:Choice>
          <mc:Fallback xmlns="">
            <p:sp>
              <p:nvSpPr>
                <p:cNvPr id="62" name="TextBox 61">
                  <a:extLst>
                    <a:ext uri="{FF2B5EF4-FFF2-40B4-BE49-F238E27FC236}">
                      <a16:creationId xmlns:a16="http://schemas.microsoft.com/office/drawing/2014/main" id="{976248B5-FC4D-16BC-4395-BBEF668B7A6B}"/>
                    </a:ext>
                  </a:extLst>
                </p:cNvPr>
                <p:cNvSpPr txBox="1">
                  <a:spLocks noRot="1" noChangeAspect="1" noMove="1" noResize="1" noEditPoints="1" noAdjustHandles="1" noChangeArrowheads="1" noChangeShapeType="1" noTextEdit="1"/>
                </p:cNvSpPr>
                <p:nvPr/>
              </p:nvSpPr>
              <p:spPr>
                <a:xfrm>
                  <a:off x="10910752" y="3595105"/>
                  <a:ext cx="1589501" cy="369332"/>
                </a:xfrm>
                <a:prstGeom prst="rect">
                  <a:avLst/>
                </a:prstGeom>
                <a:blipFill>
                  <a:blip r:embed="rId7"/>
                  <a:stretch>
                    <a:fillRect l="-344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9" name="TextBox 1028">
                  <a:extLst>
                    <a:ext uri="{FF2B5EF4-FFF2-40B4-BE49-F238E27FC236}">
                      <a16:creationId xmlns:a16="http://schemas.microsoft.com/office/drawing/2014/main" id="{CFDF268A-5310-9D28-87C2-C31273367519}"/>
                    </a:ext>
                  </a:extLst>
                </p:cNvPr>
                <p:cNvSpPr txBox="1"/>
                <p:nvPr/>
              </p:nvSpPr>
              <p:spPr>
                <a:xfrm>
                  <a:off x="11019263" y="2797281"/>
                  <a:ext cx="993502" cy="6481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𝜇</m:t>
                            </m:r>
                          </m:num>
                          <m:den>
                            <m:r>
                              <a:rPr lang="en-US" b="0" i="1" smtClean="0">
                                <a:latin typeface="Cambria Math" panose="02040503050406030204" pitchFamily="18" charset="0"/>
                              </a:rPr>
                              <m:t>𝜎</m:t>
                            </m:r>
                          </m:den>
                        </m:f>
                        <m:r>
                          <a:rPr lang="en-US" b="0" i="1" smtClean="0">
                            <a:latin typeface="Cambria Math" panose="02040503050406030204" pitchFamily="18" charset="0"/>
                          </a:rPr>
                          <m:t> </m:t>
                        </m:r>
                      </m:oMath>
                    </m:oMathPara>
                  </a14:m>
                  <a:endParaRPr lang="en-US" dirty="0">
                    <a:latin typeface="Avenir Next" panose="020B0503020202020204"/>
                  </a:endParaRPr>
                </a:p>
              </p:txBody>
            </p:sp>
          </mc:Choice>
          <mc:Fallback xmlns="">
            <p:sp>
              <p:nvSpPr>
                <p:cNvPr id="1029" name="TextBox 1028">
                  <a:extLst>
                    <a:ext uri="{FF2B5EF4-FFF2-40B4-BE49-F238E27FC236}">
                      <a16:creationId xmlns:a16="http://schemas.microsoft.com/office/drawing/2014/main" id="{CFDF268A-5310-9D28-87C2-C31273367519}"/>
                    </a:ext>
                  </a:extLst>
                </p:cNvPr>
                <p:cNvSpPr txBox="1">
                  <a:spLocks noRot="1" noChangeAspect="1" noMove="1" noResize="1" noEditPoints="1" noAdjustHandles="1" noChangeArrowheads="1" noChangeShapeType="1" noTextEdit="1"/>
                </p:cNvSpPr>
                <p:nvPr/>
              </p:nvSpPr>
              <p:spPr>
                <a:xfrm>
                  <a:off x="11019263" y="2797281"/>
                  <a:ext cx="993502" cy="648191"/>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8EF9799A-CD63-CC87-B424-30E373B35C03}"/>
                  </a:ext>
                </a:extLst>
              </p:cNvPr>
              <p:cNvSpPr txBox="1"/>
              <p:nvPr/>
            </p:nvSpPr>
            <p:spPr>
              <a:xfrm>
                <a:off x="0" y="6147418"/>
                <a:ext cx="11942956" cy="369332"/>
              </a:xfrm>
              <a:prstGeom prst="rect">
                <a:avLst/>
              </a:prstGeom>
              <a:noFill/>
            </p:spPr>
            <p:txBody>
              <a:bodyPr wrap="square" rtlCol="0">
                <a:spAutoFit/>
              </a:bodyPr>
              <a:lstStyle/>
              <a:p>
                <a:r>
                  <a:rPr lang="en-US" dirty="0"/>
                  <a:t>After full rotation, n z-scored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i="1" smtClean="0">
                            <a:latin typeface="Cambria Math" panose="02040503050406030204" pitchFamily="18" charset="0"/>
                          </a:rPr>
                          <m:t>2</m:t>
                        </m:r>
                      </m:sup>
                    </m:sSup>
                  </m:oMath>
                </a14:m>
                <a:r>
                  <a:rPr lang="en-US" dirty="0">
                    <a:latin typeface="Avenir Next" panose="020B0503020202020204"/>
                  </a:rPr>
                  <a:t> volumes are fed into randomise with TFCE for visualization.</a:t>
                </a:r>
              </a:p>
            </p:txBody>
          </p:sp>
        </mc:Choice>
        <mc:Fallback xmlns="">
          <p:sp>
            <p:nvSpPr>
              <p:cNvPr id="1070" name="TextBox 1069">
                <a:extLst>
                  <a:ext uri="{FF2B5EF4-FFF2-40B4-BE49-F238E27FC236}">
                    <a16:creationId xmlns:a16="http://schemas.microsoft.com/office/drawing/2014/main" id="{8EF9799A-CD63-CC87-B424-30E373B35C03}"/>
                  </a:ext>
                </a:extLst>
              </p:cNvPr>
              <p:cNvSpPr txBox="1">
                <a:spLocks noRot="1" noChangeAspect="1" noMove="1" noResize="1" noEditPoints="1" noAdjustHandles="1" noChangeArrowheads="1" noChangeShapeType="1" noTextEdit="1"/>
              </p:cNvSpPr>
              <p:nvPr/>
            </p:nvSpPr>
            <p:spPr>
              <a:xfrm>
                <a:off x="0" y="6147418"/>
                <a:ext cx="11942956" cy="369332"/>
              </a:xfrm>
              <a:prstGeom prst="rect">
                <a:avLst/>
              </a:prstGeom>
              <a:blipFill>
                <a:blip r:embed="rId10"/>
                <a:stretch>
                  <a:fillRect l="-408" t="-8197"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6D69472-5E0C-1C4C-C478-956E80872798}"/>
              </a:ext>
            </a:extLst>
          </p:cNvPr>
          <p:cNvSpPr txBox="1"/>
          <p:nvPr/>
        </p:nvSpPr>
        <p:spPr>
          <a:xfrm>
            <a:off x="67913" y="6930407"/>
            <a:ext cx="12222409" cy="923330"/>
          </a:xfrm>
          <a:prstGeom prst="rect">
            <a:avLst/>
          </a:prstGeom>
          <a:noFill/>
        </p:spPr>
        <p:txBody>
          <a:bodyPr wrap="square">
            <a:spAutoFit/>
          </a:bodyPr>
          <a:lstStyle/>
          <a:p>
            <a:r>
              <a:rPr lang="en-US" dirty="0">
                <a:latin typeface="Avenir Next" panose="020B0503020202020204"/>
              </a:rPr>
              <a:t>Here, we have 16 sets of NSD images and one set of synthesized images. For fair comparison with synthesized images, we average the searchlight output across sets and then feed into randomise.</a:t>
            </a:r>
          </a:p>
          <a:p>
            <a:r>
              <a:rPr lang="en-US" dirty="0">
                <a:latin typeface="Avenir Next" panose="020B0503020202020204"/>
              </a:rPr>
              <a:t>We can also run randomise separately for different set of images and check if the choice of images are making a difference.</a:t>
            </a:r>
          </a:p>
        </p:txBody>
      </p:sp>
      <p:grpSp>
        <p:nvGrpSpPr>
          <p:cNvPr id="14" name="Group 13">
            <a:extLst>
              <a:ext uri="{FF2B5EF4-FFF2-40B4-BE49-F238E27FC236}">
                <a16:creationId xmlns:a16="http://schemas.microsoft.com/office/drawing/2014/main" id="{9A151A15-C373-1365-F5D2-D1878AF2F44D}"/>
              </a:ext>
            </a:extLst>
          </p:cNvPr>
          <p:cNvGrpSpPr/>
          <p:nvPr/>
        </p:nvGrpSpPr>
        <p:grpSpPr>
          <a:xfrm>
            <a:off x="579076" y="1533070"/>
            <a:ext cx="6784270" cy="1341481"/>
            <a:chOff x="579076" y="1533070"/>
            <a:chExt cx="6784270" cy="1341481"/>
          </a:xfrm>
        </p:grpSpPr>
        <p:grpSp>
          <p:nvGrpSpPr>
            <p:cNvPr id="7" name="Group 6">
              <a:extLst>
                <a:ext uri="{FF2B5EF4-FFF2-40B4-BE49-F238E27FC236}">
                  <a16:creationId xmlns:a16="http://schemas.microsoft.com/office/drawing/2014/main" id="{8E9625CA-56E4-6FE1-8B91-5A88A2B132BC}"/>
                </a:ext>
              </a:extLst>
            </p:cNvPr>
            <p:cNvGrpSpPr/>
            <p:nvPr/>
          </p:nvGrpSpPr>
          <p:grpSpPr>
            <a:xfrm>
              <a:off x="579076" y="1533070"/>
              <a:ext cx="6784270" cy="1341481"/>
              <a:chOff x="579076" y="1533070"/>
              <a:chExt cx="6784270" cy="1341481"/>
            </a:xfrm>
          </p:grpSpPr>
          <p:grpSp>
            <p:nvGrpSpPr>
              <p:cNvPr id="1072" name="Group 1071">
                <a:extLst>
                  <a:ext uri="{FF2B5EF4-FFF2-40B4-BE49-F238E27FC236}">
                    <a16:creationId xmlns:a16="http://schemas.microsoft.com/office/drawing/2014/main" id="{E73B379D-B00E-FF61-4DF9-3657C8557765}"/>
                  </a:ext>
                </a:extLst>
              </p:cNvPr>
              <p:cNvGrpSpPr/>
              <p:nvPr/>
            </p:nvGrpSpPr>
            <p:grpSpPr>
              <a:xfrm>
                <a:off x="579076" y="1533070"/>
                <a:ext cx="6784270" cy="1341481"/>
                <a:chOff x="579076" y="1533070"/>
                <a:chExt cx="6784270" cy="1341481"/>
              </a:xfrm>
            </p:grpSpPr>
            <p:pic>
              <p:nvPicPr>
                <p:cNvPr id="10" name="pasted-image.tiff" descr="pasted-image.tiff">
                  <a:extLst>
                    <a:ext uri="{FF2B5EF4-FFF2-40B4-BE49-F238E27FC236}">
                      <a16:creationId xmlns:a16="http://schemas.microsoft.com/office/drawing/2014/main" id="{D4535766-61B0-1776-8551-2B50C5256413}"/>
                    </a:ext>
                  </a:extLst>
                </p:cNvPr>
                <p:cNvPicPr>
                  <a:picLocks noChangeAspect="1"/>
                </p:cNvPicPr>
                <p:nvPr/>
              </p:nvPicPr>
              <p:blipFill rotWithShape="1">
                <a:blip r:embed="rId11"/>
                <a:srcRect l="3729" t="36385" r="89454" b="37214"/>
                <a:stretch/>
              </p:blipFill>
              <p:spPr>
                <a:xfrm>
                  <a:off x="1637435" y="1836644"/>
                  <a:ext cx="748864" cy="721976"/>
                </a:xfrm>
                <a:prstGeom prst="rect">
                  <a:avLst/>
                </a:prstGeom>
                <a:ln w="12700" cap="flat">
                  <a:noFill/>
                  <a:miter lim="400000"/>
                </a:ln>
                <a:effectLst/>
              </p:spPr>
            </p:pic>
            <p:sp>
              <p:nvSpPr>
                <p:cNvPr id="16" name="Flowchart: Process 1">
                  <a:extLst>
                    <a:ext uri="{FF2B5EF4-FFF2-40B4-BE49-F238E27FC236}">
                      <a16:creationId xmlns:a16="http://schemas.microsoft.com/office/drawing/2014/main" id="{57CA7ABE-894C-FE6C-764C-18678C99D906}"/>
                    </a:ext>
                  </a:extLst>
                </p:cNvPr>
                <p:cNvSpPr/>
                <p:nvPr/>
              </p:nvSpPr>
              <p:spPr>
                <a:xfrm>
                  <a:off x="579076" y="2090018"/>
                  <a:ext cx="334864" cy="334864"/>
                </a:xfrm>
                <a:prstGeom prst="rect">
                  <a:avLst/>
                </a:prstGeom>
                <a:solidFill>
                  <a:srgbClr val="FFD6D6"/>
                </a:solidFill>
                <a:ln w="12700">
                  <a:miter lim="400000"/>
                </a:ln>
              </p:spPr>
              <p:txBody>
                <a:bodyPr lIns="35719" tIns="35719" rIns="35719" bIns="35719" anchor="ctr"/>
                <a:lstStyle/>
                <a:p>
                  <a:pPr algn="ctr">
                    <a:defRPr sz="3600" b="0">
                      <a:solidFill>
                        <a:srgbClr val="FFFFFF"/>
                      </a:solidFill>
                      <a:latin typeface="Gill Sans Light"/>
                      <a:ea typeface="Gill Sans Light"/>
                      <a:cs typeface="Gill Sans Light"/>
                      <a:sym typeface="Gill Sans Light"/>
                    </a:defRPr>
                  </a:pPr>
                  <a:endParaRPr/>
                </a:p>
              </p:txBody>
            </p:sp>
            <p:pic>
              <p:nvPicPr>
                <p:cNvPr id="1026" name="Picture 2" descr="Linear Regression Algorithm To Make Predictions Easily">
                  <a:extLst>
                    <a:ext uri="{FF2B5EF4-FFF2-40B4-BE49-F238E27FC236}">
                      <a16:creationId xmlns:a16="http://schemas.microsoft.com/office/drawing/2014/main" id="{66D3A190-E979-4ED8-A342-651ABF097C8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785" t="3715" r="48099" b="8929"/>
                <a:stretch/>
              </p:blipFill>
              <p:spPr bwMode="auto">
                <a:xfrm>
                  <a:off x="2748486" y="1823515"/>
                  <a:ext cx="911837" cy="79730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E30D4C11-1ACD-837F-B658-8E7D7E7E9D0E}"/>
                    </a:ext>
                  </a:extLst>
                </p:cNvPr>
                <p:cNvCxnSpPr>
                  <a:cxnSpLocks/>
                </p:cNvCxnSpPr>
                <p:nvPr/>
              </p:nvCxnSpPr>
              <p:spPr>
                <a:xfrm>
                  <a:off x="763675" y="2229594"/>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717A90-A048-D46C-FBE4-9C8433062A2F}"/>
                    </a:ext>
                  </a:extLst>
                </p:cNvPr>
                <p:cNvCxnSpPr>
                  <a:cxnSpLocks/>
                </p:cNvCxnSpPr>
                <p:nvPr/>
              </p:nvCxnSpPr>
              <p:spPr>
                <a:xfrm>
                  <a:off x="2386299" y="2247906"/>
                  <a:ext cx="375316"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A11C9B-2E25-A592-C3A9-5756611A3C6E}"/>
                    </a:ext>
                  </a:extLst>
                </p:cNvPr>
                <p:cNvCxnSpPr>
                  <a:cxnSpLocks/>
                </p:cNvCxnSpPr>
                <p:nvPr/>
              </p:nvCxnSpPr>
              <p:spPr>
                <a:xfrm>
                  <a:off x="3463596" y="2218288"/>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3023B64-EA85-0AD1-44A1-4DA350B542AA}"/>
                    </a:ext>
                  </a:extLst>
                </p:cNvPr>
                <p:cNvSpPr txBox="1"/>
                <p:nvPr/>
              </p:nvSpPr>
              <p:spPr>
                <a:xfrm>
                  <a:off x="4375433" y="1797022"/>
                  <a:ext cx="2049450" cy="923330"/>
                </a:xfrm>
                <a:prstGeom prst="rect">
                  <a:avLst/>
                </a:prstGeom>
                <a:noFill/>
              </p:spPr>
              <p:txBody>
                <a:bodyPr wrap="square" rtlCol="0">
                  <a:spAutoFit/>
                </a:bodyPr>
                <a:lstStyle/>
                <a:p>
                  <a:r>
                    <a:rPr lang="en-US" altLang="zh-CN" dirty="0"/>
                    <a:t>Residuals that is not explained by all but left out layer</a:t>
                  </a:r>
                  <a:endParaRPr lang="en-US" dirty="0"/>
                </a:p>
              </p:txBody>
            </p:sp>
            <p:pic>
              <p:nvPicPr>
                <p:cNvPr id="27" name="Picture 2" descr="Linear Regression Algorithm To Make Predictions Easily">
                  <a:extLst>
                    <a:ext uri="{FF2B5EF4-FFF2-40B4-BE49-F238E27FC236}">
                      <a16:creationId xmlns:a16="http://schemas.microsoft.com/office/drawing/2014/main" id="{7394CA65-B709-D790-DEF4-78610425FCC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785" t="3715" r="48099" b="8929"/>
                <a:stretch/>
              </p:blipFill>
              <p:spPr bwMode="auto">
                <a:xfrm>
                  <a:off x="6451509" y="1801450"/>
                  <a:ext cx="911837" cy="797307"/>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2414283A-B8AC-C297-959A-76934B29915C}"/>
                    </a:ext>
                  </a:extLst>
                </p:cNvPr>
                <p:cNvGrpSpPr/>
                <p:nvPr/>
              </p:nvGrpSpPr>
              <p:grpSpPr>
                <a:xfrm>
                  <a:off x="2960288" y="2482458"/>
                  <a:ext cx="447443" cy="386833"/>
                  <a:chOff x="3543093" y="2512602"/>
                  <a:chExt cx="447443" cy="386833"/>
                </a:xfrm>
              </p:grpSpPr>
              <p:sp>
                <p:nvSpPr>
                  <p:cNvPr id="40" name="Rectangle: Rounded Corners 39">
                    <a:extLst>
                      <a:ext uri="{FF2B5EF4-FFF2-40B4-BE49-F238E27FC236}">
                        <a16:creationId xmlns:a16="http://schemas.microsoft.com/office/drawing/2014/main" id="{34AC4D61-E8CE-56BF-B580-1E65367BC6DB}"/>
                      </a:ext>
                    </a:extLst>
                  </p:cNvPr>
                  <p:cNvSpPr/>
                  <p:nvPr/>
                </p:nvSpPr>
                <p:spPr>
                  <a:xfrm>
                    <a:off x="3543093" y="2512602"/>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CE4ACF88-FEF6-9DF0-A83C-0EB143FA2D94}"/>
                      </a:ext>
                    </a:extLst>
                  </p:cNvPr>
                  <p:cNvSpPr/>
                  <p:nvPr/>
                </p:nvSpPr>
                <p:spPr>
                  <a:xfrm>
                    <a:off x="3718739" y="2512602"/>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05CDD9E9-48F2-7485-CB95-BA01616A0C0B}"/>
                      </a:ext>
                    </a:extLst>
                  </p:cNvPr>
                  <p:cNvSpPr/>
                  <p:nvPr/>
                </p:nvSpPr>
                <p:spPr>
                  <a:xfrm>
                    <a:off x="3894384" y="2512602"/>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6B66F027-3BA1-65D2-8AB6-CBDC5DB4D380}"/>
                    </a:ext>
                  </a:extLst>
                </p:cNvPr>
                <p:cNvGrpSpPr/>
                <p:nvPr/>
              </p:nvGrpSpPr>
              <p:grpSpPr>
                <a:xfrm>
                  <a:off x="6624824" y="2487718"/>
                  <a:ext cx="447443" cy="386833"/>
                  <a:chOff x="3622885" y="2653993"/>
                  <a:chExt cx="447443" cy="386833"/>
                </a:xfrm>
              </p:grpSpPr>
              <p:sp>
                <p:nvSpPr>
                  <p:cNvPr id="45" name="Rectangle: Rounded Corners 44">
                    <a:extLst>
                      <a:ext uri="{FF2B5EF4-FFF2-40B4-BE49-F238E27FC236}">
                        <a16:creationId xmlns:a16="http://schemas.microsoft.com/office/drawing/2014/main" id="{81B3AA5E-1AAA-5B01-BDB1-4B9CD75C7F13}"/>
                      </a:ext>
                    </a:extLst>
                  </p:cNvPr>
                  <p:cNvSpPr/>
                  <p:nvPr/>
                </p:nvSpPr>
                <p:spPr>
                  <a:xfrm>
                    <a:off x="3622885" y="2653993"/>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523DD777-D966-D784-6B83-52A591FB66F6}"/>
                      </a:ext>
                    </a:extLst>
                  </p:cNvPr>
                  <p:cNvSpPr/>
                  <p:nvPr/>
                </p:nvSpPr>
                <p:spPr>
                  <a:xfrm>
                    <a:off x="3798531" y="2653993"/>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5C7C4868-1277-D812-5639-1162424B02A5}"/>
                      </a:ext>
                    </a:extLst>
                  </p:cNvPr>
                  <p:cNvSpPr/>
                  <p:nvPr/>
                </p:nvSpPr>
                <p:spPr>
                  <a:xfrm>
                    <a:off x="3974176" y="2653993"/>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67" name="Shape 620">
                  <a:extLst>
                    <a:ext uri="{FF2B5EF4-FFF2-40B4-BE49-F238E27FC236}">
                      <a16:creationId xmlns:a16="http://schemas.microsoft.com/office/drawing/2014/main" id="{1D6B44E4-2E05-7843-91CA-9AB9F7F95712}"/>
                    </a:ext>
                  </a:extLst>
                </p:cNvPr>
                <p:cNvSpPr/>
                <p:nvPr/>
              </p:nvSpPr>
              <p:spPr>
                <a:xfrm>
                  <a:off x="1843714" y="1533070"/>
                  <a:ext cx="365119" cy="522216"/>
                </a:xfrm>
                <a:custGeom>
                  <a:avLst/>
                  <a:gdLst/>
                  <a:ahLst/>
                  <a:cxnLst>
                    <a:cxn ang="0">
                      <a:pos x="wd2" y="hd2"/>
                    </a:cxn>
                    <a:cxn ang="5400000">
                      <a:pos x="wd2" y="hd2"/>
                    </a:cxn>
                    <a:cxn ang="10800000">
                      <a:pos x="wd2" y="hd2"/>
                    </a:cxn>
                    <a:cxn ang="16200000">
                      <a:pos x="wd2" y="hd2"/>
                    </a:cxn>
                  </a:cxnLst>
                  <a:rect l="0" t="0" r="r" b="b"/>
                  <a:pathLst>
                    <a:path w="21535" h="21588" extrusionOk="0">
                      <a:moveTo>
                        <a:pt x="11316" y="2"/>
                      </a:moveTo>
                      <a:cubicBezTo>
                        <a:pt x="10523" y="-12"/>
                        <a:pt x="9696" y="42"/>
                        <a:pt x="8758" y="162"/>
                      </a:cubicBezTo>
                      <a:cubicBezTo>
                        <a:pt x="8532" y="191"/>
                        <a:pt x="8384" y="343"/>
                        <a:pt x="8426" y="502"/>
                      </a:cubicBezTo>
                      <a:cubicBezTo>
                        <a:pt x="8467" y="660"/>
                        <a:pt x="8684" y="764"/>
                        <a:pt x="8910" y="735"/>
                      </a:cubicBezTo>
                      <a:cubicBezTo>
                        <a:pt x="10385" y="545"/>
                        <a:pt x="11724" y="487"/>
                        <a:pt x="13465" y="815"/>
                      </a:cubicBezTo>
                      <a:cubicBezTo>
                        <a:pt x="13501" y="821"/>
                        <a:pt x="13536" y="825"/>
                        <a:pt x="13572" y="825"/>
                      </a:cubicBezTo>
                      <a:cubicBezTo>
                        <a:pt x="13755" y="825"/>
                        <a:pt x="13924" y="738"/>
                        <a:pt x="13974" y="608"/>
                      </a:cubicBezTo>
                      <a:cubicBezTo>
                        <a:pt x="14033" y="452"/>
                        <a:pt x="13903" y="293"/>
                        <a:pt x="13681" y="251"/>
                      </a:cubicBezTo>
                      <a:cubicBezTo>
                        <a:pt x="12872" y="99"/>
                        <a:pt x="12110" y="17"/>
                        <a:pt x="11316" y="2"/>
                      </a:cubicBezTo>
                      <a:close/>
                      <a:moveTo>
                        <a:pt x="10490" y="1122"/>
                      </a:moveTo>
                      <a:cubicBezTo>
                        <a:pt x="10184" y="1126"/>
                        <a:pt x="9884" y="1138"/>
                        <a:pt x="9592" y="1159"/>
                      </a:cubicBezTo>
                      <a:cubicBezTo>
                        <a:pt x="7233" y="1324"/>
                        <a:pt x="5640" y="1854"/>
                        <a:pt x="4719" y="2268"/>
                      </a:cubicBezTo>
                      <a:cubicBezTo>
                        <a:pt x="4526" y="2355"/>
                        <a:pt x="4470" y="2535"/>
                        <a:pt x="4595" y="2670"/>
                      </a:cubicBezTo>
                      <a:cubicBezTo>
                        <a:pt x="4674" y="2757"/>
                        <a:pt x="4808" y="2804"/>
                        <a:pt x="4944" y="2804"/>
                      </a:cubicBezTo>
                      <a:cubicBezTo>
                        <a:pt x="5021" y="2804"/>
                        <a:pt x="5098" y="2790"/>
                        <a:pt x="5168" y="2759"/>
                      </a:cubicBezTo>
                      <a:cubicBezTo>
                        <a:pt x="6012" y="2378"/>
                        <a:pt x="7481" y="1892"/>
                        <a:pt x="9676" y="1738"/>
                      </a:cubicBezTo>
                      <a:cubicBezTo>
                        <a:pt x="11544" y="1607"/>
                        <a:pt x="14446" y="1888"/>
                        <a:pt x="15792" y="2514"/>
                      </a:cubicBezTo>
                      <a:cubicBezTo>
                        <a:pt x="15984" y="2603"/>
                        <a:pt x="16244" y="2564"/>
                        <a:pt x="16371" y="2430"/>
                      </a:cubicBezTo>
                      <a:cubicBezTo>
                        <a:pt x="16498" y="2296"/>
                        <a:pt x="16445" y="2116"/>
                        <a:pt x="16254" y="2027"/>
                      </a:cubicBezTo>
                      <a:cubicBezTo>
                        <a:pt x="15028" y="1457"/>
                        <a:pt x="12633" y="1095"/>
                        <a:pt x="10490" y="1122"/>
                      </a:cubicBezTo>
                      <a:close/>
                      <a:moveTo>
                        <a:pt x="11051" y="2357"/>
                      </a:moveTo>
                      <a:cubicBezTo>
                        <a:pt x="10755" y="2349"/>
                        <a:pt x="10458" y="2350"/>
                        <a:pt x="10163" y="2361"/>
                      </a:cubicBezTo>
                      <a:cubicBezTo>
                        <a:pt x="9825" y="2373"/>
                        <a:pt x="9489" y="2399"/>
                        <a:pt x="9155" y="2437"/>
                      </a:cubicBezTo>
                      <a:cubicBezTo>
                        <a:pt x="6183" y="2777"/>
                        <a:pt x="4139" y="3394"/>
                        <a:pt x="1848" y="5679"/>
                      </a:cubicBezTo>
                      <a:cubicBezTo>
                        <a:pt x="1716" y="5810"/>
                        <a:pt x="1762" y="5992"/>
                        <a:pt x="1950" y="6084"/>
                      </a:cubicBezTo>
                      <a:cubicBezTo>
                        <a:pt x="2137" y="6177"/>
                        <a:pt x="2396" y="6146"/>
                        <a:pt x="2528" y="6014"/>
                      </a:cubicBezTo>
                      <a:cubicBezTo>
                        <a:pt x="4662" y="3886"/>
                        <a:pt x="6479" y="3333"/>
                        <a:pt x="9289" y="3011"/>
                      </a:cubicBezTo>
                      <a:cubicBezTo>
                        <a:pt x="11728" y="2732"/>
                        <a:pt x="14346" y="3216"/>
                        <a:pt x="16291" y="4307"/>
                      </a:cubicBezTo>
                      <a:cubicBezTo>
                        <a:pt x="17861" y="5186"/>
                        <a:pt x="19547" y="7126"/>
                        <a:pt x="18666" y="11366"/>
                      </a:cubicBezTo>
                      <a:cubicBezTo>
                        <a:pt x="18633" y="11525"/>
                        <a:pt x="18788" y="11673"/>
                        <a:pt x="19016" y="11696"/>
                      </a:cubicBezTo>
                      <a:cubicBezTo>
                        <a:pt x="19036" y="11698"/>
                        <a:pt x="19058" y="11698"/>
                        <a:pt x="19078" y="11698"/>
                      </a:cubicBezTo>
                      <a:cubicBezTo>
                        <a:pt x="19281" y="11698"/>
                        <a:pt x="19457" y="11594"/>
                        <a:pt x="19487" y="11449"/>
                      </a:cubicBezTo>
                      <a:cubicBezTo>
                        <a:pt x="20005" y="8958"/>
                        <a:pt x="19961" y="5619"/>
                        <a:pt x="16810" y="3853"/>
                      </a:cubicBezTo>
                      <a:cubicBezTo>
                        <a:pt x="15182" y="2940"/>
                        <a:pt x="13124" y="2416"/>
                        <a:pt x="11051" y="2357"/>
                      </a:cubicBezTo>
                      <a:close/>
                      <a:moveTo>
                        <a:pt x="17949" y="3011"/>
                      </a:moveTo>
                      <a:cubicBezTo>
                        <a:pt x="17843" y="3016"/>
                        <a:pt x="17739" y="3049"/>
                        <a:pt x="17663" y="3110"/>
                      </a:cubicBezTo>
                      <a:cubicBezTo>
                        <a:pt x="17513" y="3231"/>
                        <a:pt x="17532" y="3417"/>
                        <a:pt x="17706" y="3522"/>
                      </a:cubicBezTo>
                      <a:cubicBezTo>
                        <a:pt x="19031" y="4332"/>
                        <a:pt x="19902" y="5435"/>
                        <a:pt x="20296" y="6804"/>
                      </a:cubicBezTo>
                      <a:cubicBezTo>
                        <a:pt x="20336" y="6942"/>
                        <a:pt x="20509" y="7039"/>
                        <a:pt x="20703" y="7039"/>
                      </a:cubicBezTo>
                      <a:cubicBezTo>
                        <a:pt x="20730" y="7039"/>
                        <a:pt x="20757" y="7036"/>
                        <a:pt x="20785" y="7032"/>
                      </a:cubicBezTo>
                      <a:cubicBezTo>
                        <a:pt x="21010" y="7000"/>
                        <a:pt x="21155" y="6847"/>
                        <a:pt x="21110" y="6689"/>
                      </a:cubicBezTo>
                      <a:cubicBezTo>
                        <a:pt x="20678" y="5192"/>
                        <a:pt x="19718" y="3978"/>
                        <a:pt x="18251" y="3082"/>
                      </a:cubicBezTo>
                      <a:cubicBezTo>
                        <a:pt x="18165" y="3030"/>
                        <a:pt x="18055" y="3006"/>
                        <a:pt x="17949" y="3011"/>
                      </a:cubicBezTo>
                      <a:close/>
                      <a:moveTo>
                        <a:pt x="11155" y="3788"/>
                      </a:moveTo>
                      <a:cubicBezTo>
                        <a:pt x="10636" y="3792"/>
                        <a:pt x="10209" y="3802"/>
                        <a:pt x="9815" y="3823"/>
                      </a:cubicBezTo>
                      <a:cubicBezTo>
                        <a:pt x="9586" y="3835"/>
                        <a:pt x="9413" y="3976"/>
                        <a:pt x="9431" y="4136"/>
                      </a:cubicBezTo>
                      <a:cubicBezTo>
                        <a:pt x="9448" y="4297"/>
                        <a:pt x="9649" y="4415"/>
                        <a:pt x="9877" y="4404"/>
                      </a:cubicBezTo>
                      <a:cubicBezTo>
                        <a:pt x="10253" y="4384"/>
                        <a:pt x="10662" y="4374"/>
                        <a:pt x="11162" y="4371"/>
                      </a:cubicBezTo>
                      <a:cubicBezTo>
                        <a:pt x="14114" y="4354"/>
                        <a:pt x="15681" y="5594"/>
                        <a:pt x="16477" y="6641"/>
                      </a:cubicBezTo>
                      <a:cubicBezTo>
                        <a:pt x="16847" y="7126"/>
                        <a:pt x="17054" y="7891"/>
                        <a:pt x="17080" y="8851"/>
                      </a:cubicBezTo>
                      <a:cubicBezTo>
                        <a:pt x="17101" y="9607"/>
                        <a:pt x="17003" y="10370"/>
                        <a:pt x="16904" y="10833"/>
                      </a:cubicBezTo>
                      <a:cubicBezTo>
                        <a:pt x="16870" y="10993"/>
                        <a:pt x="17027" y="11142"/>
                        <a:pt x="17254" y="11166"/>
                      </a:cubicBezTo>
                      <a:cubicBezTo>
                        <a:pt x="17275" y="11168"/>
                        <a:pt x="17296" y="11169"/>
                        <a:pt x="17316" y="11169"/>
                      </a:cubicBezTo>
                      <a:cubicBezTo>
                        <a:pt x="17518" y="11169"/>
                        <a:pt x="17694" y="11065"/>
                        <a:pt x="17725" y="10920"/>
                      </a:cubicBezTo>
                      <a:cubicBezTo>
                        <a:pt x="17792" y="10611"/>
                        <a:pt x="18342" y="7853"/>
                        <a:pt x="17212" y="6367"/>
                      </a:cubicBezTo>
                      <a:cubicBezTo>
                        <a:pt x="16477" y="5401"/>
                        <a:pt x="14724" y="3788"/>
                        <a:pt x="11227" y="3788"/>
                      </a:cubicBezTo>
                      <a:cubicBezTo>
                        <a:pt x="11203" y="3788"/>
                        <a:pt x="11180" y="3788"/>
                        <a:pt x="11155" y="3788"/>
                      </a:cubicBezTo>
                      <a:close/>
                      <a:moveTo>
                        <a:pt x="7748" y="4101"/>
                      </a:moveTo>
                      <a:cubicBezTo>
                        <a:pt x="7694" y="4099"/>
                        <a:pt x="7639" y="4103"/>
                        <a:pt x="7585" y="4115"/>
                      </a:cubicBezTo>
                      <a:cubicBezTo>
                        <a:pt x="6329" y="4411"/>
                        <a:pt x="5311" y="4929"/>
                        <a:pt x="4384" y="5747"/>
                      </a:cubicBezTo>
                      <a:cubicBezTo>
                        <a:pt x="2176" y="7694"/>
                        <a:pt x="2673" y="10159"/>
                        <a:pt x="2989" y="11129"/>
                      </a:cubicBezTo>
                      <a:cubicBezTo>
                        <a:pt x="3489" y="12660"/>
                        <a:pt x="5289" y="15181"/>
                        <a:pt x="7329" y="16583"/>
                      </a:cubicBezTo>
                      <a:cubicBezTo>
                        <a:pt x="9934" y="18374"/>
                        <a:pt x="12639" y="19625"/>
                        <a:pt x="17376" y="19905"/>
                      </a:cubicBezTo>
                      <a:cubicBezTo>
                        <a:pt x="17387" y="19905"/>
                        <a:pt x="17401" y="19905"/>
                        <a:pt x="17413" y="19905"/>
                      </a:cubicBezTo>
                      <a:cubicBezTo>
                        <a:pt x="17626" y="19905"/>
                        <a:pt x="17806" y="19790"/>
                        <a:pt x="17825" y="19638"/>
                      </a:cubicBezTo>
                      <a:cubicBezTo>
                        <a:pt x="17844" y="19478"/>
                        <a:pt x="17676" y="19337"/>
                        <a:pt x="17447" y="19324"/>
                      </a:cubicBezTo>
                      <a:cubicBezTo>
                        <a:pt x="12959" y="19058"/>
                        <a:pt x="10389" y="17870"/>
                        <a:pt x="7912" y="16167"/>
                      </a:cubicBezTo>
                      <a:cubicBezTo>
                        <a:pt x="5980" y="14839"/>
                        <a:pt x="4274" y="12450"/>
                        <a:pt x="3801" y="10999"/>
                      </a:cubicBezTo>
                      <a:cubicBezTo>
                        <a:pt x="3511" y="10111"/>
                        <a:pt x="3050" y="7859"/>
                        <a:pt x="5034" y="6110"/>
                      </a:cubicBezTo>
                      <a:cubicBezTo>
                        <a:pt x="5857" y="5384"/>
                        <a:pt x="6751" y="4926"/>
                        <a:pt x="7848" y="4668"/>
                      </a:cubicBezTo>
                      <a:cubicBezTo>
                        <a:pt x="8065" y="4617"/>
                        <a:pt x="8184" y="4452"/>
                        <a:pt x="8111" y="4300"/>
                      </a:cubicBezTo>
                      <a:cubicBezTo>
                        <a:pt x="8056" y="4185"/>
                        <a:pt x="7910" y="4110"/>
                        <a:pt x="7748" y="4101"/>
                      </a:cubicBezTo>
                      <a:close/>
                      <a:moveTo>
                        <a:pt x="10498" y="5117"/>
                      </a:moveTo>
                      <a:cubicBezTo>
                        <a:pt x="9986" y="5127"/>
                        <a:pt x="9470" y="5180"/>
                        <a:pt x="8964" y="5279"/>
                      </a:cubicBezTo>
                      <a:cubicBezTo>
                        <a:pt x="7538" y="5556"/>
                        <a:pt x="6335" y="6162"/>
                        <a:pt x="5580" y="6987"/>
                      </a:cubicBezTo>
                      <a:cubicBezTo>
                        <a:pt x="4717" y="7928"/>
                        <a:pt x="4460" y="9116"/>
                        <a:pt x="4838" y="10425"/>
                      </a:cubicBezTo>
                      <a:cubicBezTo>
                        <a:pt x="5103" y="11342"/>
                        <a:pt x="5660" y="12347"/>
                        <a:pt x="6403" y="13254"/>
                      </a:cubicBezTo>
                      <a:cubicBezTo>
                        <a:pt x="6480" y="13348"/>
                        <a:pt x="6619" y="13400"/>
                        <a:pt x="6763" y="13400"/>
                      </a:cubicBezTo>
                      <a:cubicBezTo>
                        <a:pt x="6834" y="13400"/>
                        <a:pt x="6904" y="13388"/>
                        <a:pt x="6969" y="13362"/>
                      </a:cubicBezTo>
                      <a:cubicBezTo>
                        <a:pt x="7168" y="13282"/>
                        <a:pt x="7237" y="13103"/>
                        <a:pt x="7123" y="12964"/>
                      </a:cubicBezTo>
                      <a:cubicBezTo>
                        <a:pt x="6433" y="12122"/>
                        <a:pt x="5898" y="11155"/>
                        <a:pt x="5654" y="10310"/>
                      </a:cubicBezTo>
                      <a:cubicBezTo>
                        <a:pt x="4891" y="7666"/>
                        <a:pt x="7079" y="6250"/>
                        <a:pt x="9185" y="5841"/>
                      </a:cubicBezTo>
                      <a:cubicBezTo>
                        <a:pt x="12084" y="5277"/>
                        <a:pt x="14297" y="6355"/>
                        <a:pt x="14984" y="7710"/>
                      </a:cubicBezTo>
                      <a:cubicBezTo>
                        <a:pt x="15377" y="8486"/>
                        <a:pt x="15322" y="9279"/>
                        <a:pt x="15207" y="9807"/>
                      </a:cubicBezTo>
                      <a:cubicBezTo>
                        <a:pt x="15172" y="9967"/>
                        <a:pt x="15327" y="10115"/>
                        <a:pt x="15554" y="10140"/>
                      </a:cubicBezTo>
                      <a:cubicBezTo>
                        <a:pt x="15781" y="10164"/>
                        <a:pt x="15994" y="10055"/>
                        <a:pt x="16028" y="9896"/>
                      </a:cubicBezTo>
                      <a:cubicBezTo>
                        <a:pt x="16157" y="9302"/>
                        <a:pt x="16216" y="8405"/>
                        <a:pt x="15765" y="7515"/>
                      </a:cubicBezTo>
                      <a:cubicBezTo>
                        <a:pt x="15275" y="6547"/>
                        <a:pt x="14302" y="5825"/>
                        <a:pt x="12951" y="5428"/>
                      </a:cubicBezTo>
                      <a:cubicBezTo>
                        <a:pt x="12188" y="5204"/>
                        <a:pt x="11349" y="5100"/>
                        <a:pt x="10498" y="5117"/>
                      </a:cubicBezTo>
                      <a:close/>
                      <a:moveTo>
                        <a:pt x="10249" y="6470"/>
                      </a:moveTo>
                      <a:cubicBezTo>
                        <a:pt x="9714" y="6493"/>
                        <a:pt x="9195" y="6588"/>
                        <a:pt x="8723" y="6755"/>
                      </a:cubicBezTo>
                      <a:cubicBezTo>
                        <a:pt x="7321" y="7253"/>
                        <a:pt x="6115" y="8504"/>
                        <a:pt x="6937" y="10524"/>
                      </a:cubicBezTo>
                      <a:cubicBezTo>
                        <a:pt x="8636" y="14696"/>
                        <a:pt x="12976" y="16231"/>
                        <a:pt x="13160" y="16294"/>
                      </a:cubicBezTo>
                      <a:cubicBezTo>
                        <a:pt x="13219" y="16314"/>
                        <a:pt x="13282" y="16326"/>
                        <a:pt x="13344" y="16326"/>
                      </a:cubicBezTo>
                      <a:cubicBezTo>
                        <a:pt x="13497" y="16326"/>
                        <a:pt x="13643" y="16265"/>
                        <a:pt x="13716" y="16162"/>
                      </a:cubicBezTo>
                      <a:cubicBezTo>
                        <a:pt x="13817" y="16018"/>
                        <a:pt x="13733" y="15844"/>
                        <a:pt x="13527" y="15772"/>
                      </a:cubicBezTo>
                      <a:cubicBezTo>
                        <a:pt x="13517" y="15769"/>
                        <a:pt x="12466" y="15398"/>
                        <a:pt x="11232" y="14548"/>
                      </a:cubicBezTo>
                      <a:cubicBezTo>
                        <a:pt x="10097" y="13767"/>
                        <a:pt x="8570" y="12407"/>
                        <a:pt x="7738" y="10364"/>
                      </a:cubicBezTo>
                      <a:cubicBezTo>
                        <a:pt x="7158" y="8938"/>
                        <a:pt x="7665" y="7783"/>
                        <a:pt x="9098" y="7275"/>
                      </a:cubicBezTo>
                      <a:cubicBezTo>
                        <a:pt x="10285" y="6854"/>
                        <a:pt x="12162" y="6945"/>
                        <a:pt x="13480" y="8138"/>
                      </a:cubicBezTo>
                      <a:cubicBezTo>
                        <a:pt x="13621" y="8265"/>
                        <a:pt x="13881" y="8289"/>
                        <a:pt x="14063" y="8190"/>
                      </a:cubicBezTo>
                      <a:cubicBezTo>
                        <a:pt x="14245" y="8091"/>
                        <a:pt x="14278" y="7909"/>
                        <a:pt x="14138" y="7781"/>
                      </a:cubicBezTo>
                      <a:cubicBezTo>
                        <a:pt x="13444" y="7154"/>
                        <a:pt x="12537" y="6728"/>
                        <a:pt x="11515" y="6552"/>
                      </a:cubicBezTo>
                      <a:cubicBezTo>
                        <a:pt x="11274" y="6510"/>
                        <a:pt x="11032" y="6484"/>
                        <a:pt x="10790" y="6472"/>
                      </a:cubicBezTo>
                      <a:cubicBezTo>
                        <a:pt x="10609" y="6463"/>
                        <a:pt x="10428" y="6463"/>
                        <a:pt x="10249" y="6470"/>
                      </a:cubicBezTo>
                      <a:close/>
                      <a:moveTo>
                        <a:pt x="1513" y="6625"/>
                      </a:moveTo>
                      <a:cubicBezTo>
                        <a:pt x="1352" y="6634"/>
                        <a:pt x="1204" y="6710"/>
                        <a:pt x="1151" y="6825"/>
                      </a:cubicBezTo>
                      <a:cubicBezTo>
                        <a:pt x="840" y="7491"/>
                        <a:pt x="640" y="8405"/>
                        <a:pt x="640" y="9153"/>
                      </a:cubicBezTo>
                      <a:cubicBezTo>
                        <a:pt x="640" y="9314"/>
                        <a:pt x="827" y="9444"/>
                        <a:pt x="1056" y="9444"/>
                      </a:cubicBezTo>
                      <a:cubicBezTo>
                        <a:pt x="1286" y="9444"/>
                        <a:pt x="1471" y="9314"/>
                        <a:pt x="1471" y="9153"/>
                      </a:cubicBezTo>
                      <a:cubicBezTo>
                        <a:pt x="1471" y="8461"/>
                        <a:pt x="1657" y="7618"/>
                        <a:pt x="1942" y="7006"/>
                      </a:cubicBezTo>
                      <a:cubicBezTo>
                        <a:pt x="2013" y="6853"/>
                        <a:pt x="1895" y="6687"/>
                        <a:pt x="1677" y="6637"/>
                      </a:cubicBezTo>
                      <a:cubicBezTo>
                        <a:pt x="1622" y="6625"/>
                        <a:pt x="1567" y="6622"/>
                        <a:pt x="1513" y="6625"/>
                      </a:cubicBezTo>
                      <a:close/>
                      <a:moveTo>
                        <a:pt x="11103" y="7922"/>
                      </a:moveTo>
                      <a:cubicBezTo>
                        <a:pt x="10772" y="7915"/>
                        <a:pt x="10418" y="7967"/>
                        <a:pt x="10043" y="8101"/>
                      </a:cubicBezTo>
                      <a:cubicBezTo>
                        <a:pt x="8588" y="8624"/>
                        <a:pt x="8195" y="9727"/>
                        <a:pt x="8994" y="11053"/>
                      </a:cubicBezTo>
                      <a:cubicBezTo>
                        <a:pt x="9789" y="12373"/>
                        <a:pt x="11392" y="13857"/>
                        <a:pt x="12892" y="14663"/>
                      </a:cubicBezTo>
                      <a:cubicBezTo>
                        <a:pt x="15647" y="16143"/>
                        <a:pt x="19244" y="16329"/>
                        <a:pt x="19395" y="16336"/>
                      </a:cubicBezTo>
                      <a:cubicBezTo>
                        <a:pt x="19405" y="16336"/>
                        <a:pt x="19413" y="16336"/>
                        <a:pt x="19423" y="16336"/>
                      </a:cubicBezTo>
                      <a:cubicBezTo>
                        <a:pt x="19639" y="16336"/>
                        <a:pt x="19822" y="16219"/>
                        <a:pt x="19837" y="16065"/>
                      </a:cubicBezTo>
                      <a:cubicBezTo>
                        <a:pt x="19852" y="15904"/>
                        <a:pt x="19679" y="15764"/>
                        <a:pt x="19450" y="15753"/>
                      </a:cubicBezTo>
                      <a:cubicBezTo>
                        <a:pt x="19415" y="15752"/>
                        <a:pt x="15949" y="15571"/>
                        <a:pt x="13398" y="14200"/>
                      </a:cubicBezTo>
                      <a:cubicBezTo>
                        <a:pt x="12023" y="13462"/>
                        <a:pt x="10494" y="12042"/>
                        <a:pt x="9761" y="10825"/>
                      </a:cubicBezTo>
                      <a:cubicBezTo>
                        <a:pt x="9141" y="9796"/>
                        <a:pt x="9383" y="8993"/>
                        <a:pt x="10423" y="8620"/>
                      </a:cubicBezTo>
                      <a:cubicBezTo>
                        <a:pt x="10782" y="8491"/>
                        <a:pt x="11733" y="8149"/>
                        <a:pt x="13217" y="9844"/>
                      </a:cubicBezTo>
                      <a:cubicBezTo>
                        <a:pt x="13658" y="10347"/>
                        <a:pt x="14786" y="11410"/>
                        <a:pt x="15343" y="11767"/>
                      </a:cubicBezTo>
                      <a:cubicBezTo>
                        <a:pt x="15513" y="11876"/>
                        <a:pt x="15774" y="11867"/>
                        <a:pt x="15929" y="11748"/>
                      </a:cubicBezTo>
                      <a:cubicBezTo>
                        <a:pt x="16084" y="11630"/>
                        <a:pt x="16073" y="11446"/>
                        <a:pt x="15904" y="11338"/>
                      </a:cubicBezTo>
                      <a:cubicBezTo>
                        <a:pt x="15438" y="11038"/>
                        <a:pt x="14377" y="10055"/>
                        <a:pt x="13927" y="9540"/>
                      </a:cubicBezTo>
                      <a:cubicBezTo>
                        <a:pt x="13548" y="9107"/>
                        <a:pt x="12539" y="7955"/>
                        <a:pt x="11103" y="7922"/>
                      </a:cubicBezTo>
                      <a:close/>
                      <a:moveTo>
                        <a:pt x="21078" y="8390"/>
                      </a:moveTo>
                      <a:cubicBezTo>
                        <a:pt x="20848" y="8397"/>
                        <a:pt x="20670" y="8534"/>
                        <a:pt x="20681" y="8694"/>
                      </a:cubicBezTo>
                      <a:cubicBezTo>
                        <a:pt x="20741" y="9617"/>
                        <a:pt x="20681" y="10537"/>
                        <a:pt x="20497" y="11506"/>
                      </a:cubicBezTo>
                      <a:cubicBezTo>
                        <a:pt x="20467" y="11666"/>
                        <a:pt x="20627" y="11812"/>
                        <a:pt x="20854" y="11833"/>
                      </a:cubicBezTo>
                      <a:cubicBezTo>
                        <a:pt x="20873" y="11835"/>
                        <a:pt x="20891" y="11835"/>
                        <a:pt x="20909" y="11835"/>
                      </a:cubicBezTo>
                      <a:cubicBezTo>
                        <a:pt x="21114" y="11835"/>
                        <a:pt x="21293" y="11730"/>
                        <a:pt x="21321" y="11583"/>
                      </a:cubicBezTo>
                      <a:cubicBezTo>
                        <a:pt x="21511" y="10579"/>
                        <a:pt x="21574" y="9626"/>
                        <a:pt x="21512" y="8668"/>
                      </a:cubicBezTo>
                      <a:cubicBezTo>
                        <a:pt x="21501" y="8508"/>
                        <a:pt x="21308" y="8385"/>
                        <a:pt x="21078" y="8390"/>
                      </a:cubicBezTo>
                      <a:close/>
                      <a:moveTo>
                        <a:pt x="11309" y="9289"/>
                      </a:moveTo>
                      <a:cubicBezTo>
                        <a:pt x="11115" y="9271"/>
                        <a:pt x="10940" y="9303"/>
                        <a:pt x="10800" y="9347"/>
                      </a:cubicBezTo>
                      <a:cubicBezTo>
                        <a:pt x="10473" y="9448"/>
                        <a:pt x="10335" y="9609"/>
                        <a:pt x="10277" y="9727"/>
                      </a:cubicBezTo>
                      <a:cubicBezTo>
                        <a:pt x="10100" y="10088"/>
                        <a:pt x="10396" y="10523"/>
                        <a:pt x="10770" y="11013"/>
                      </a:cubicBezTo>
                      <a:cubicBezTo>
                        <a:pt x="11154" y="11514"/>
                        <a:pt x="12115" y="12574"/>
                        <a:pt x="13281" y="13371"/>
                      </a:cubicBezTo>
                      <a:cubicBezTo>
                        <a:pt x="13446" y="13483"/>
                        <a:pt x="13709" y="13481"/>
                        <a:pt x="13870" y="13366"/>
                      </a:cubicBezTo>
                      <a:cubicBezTo>
                        <a:pt x="14030" y="13250"/>
                        <a:pt x="14026" y="13066"/>
                        <a:pt x="13862" y="12953"/>
                      </a:cubicBezTo>
                      <a:cubicBezTo>
                        <a:pt x="12766" y="12204"/>
                        <a:pt x="11839" y="11175"/>
                        <a:pt x="11502" y="10736"/>
                      </a:cubicBezTo>
                      <a:cubicBezTo>
                        <a:pt x="11362" y="10553"/>
                        <a:pt x="10990" y="10066"/>
                        <a:pt x="11063" y="9917"/>
                      </a:cubicBezTo>
                      <a:cubicBezTo>
                        <a:pt x="11065" y="9912"/>
                        <a:pt x="11071" y="9898"/>
                        <a:pt x="11135" y="9879"/>
                      </a:cubicBezTo>
                      <a:cubicBezTo>
                        <a:pt x="11195" y="9860"/>
                        <a:pt x="11224" y="9852"/>
                        <a:pt x="11339" y="9934"/>
                      </a:cubicBezTo>
                      <a:cubicBezTo>
                        <a:pt x="11514" y="10060"/>
                        <a:pt x="11727" y="10312"/>
                        <a:pt x="11976" y="10604"/>
                      </a:cubicBezTo>
                      <a:cubicBezTo>
                        <a:pt x="12509" y="11228"/>
                        <a:pt x="13502" y="12390"/>
                        <a:pt x="15440" y="13160"/>
                      </a:cubicBezTo>
                      <a:cubicBezTo>
                        <a:pt x="17683" y="14052"/>
                        <a:pt x="20202" y="14171"/>
                        <a:pt x="20308" y="14176"/>
                      </a:cubicBezTo>
                      <a:cubicBezTo>
                        <a:pt x="20317" y="14176"/>
                        <a:pt x="20327" y="14176"/>
                        <a:pt x="20336" y="14176"/>
                      </a:cubicBezTo>
                      <a:cubicBezTo>
                        <a:pt x="20553" y="14176"/>
                        <a:pt x="20736" y="14057"/>
                        <a:pt x="20750" y="13903"/>
                      </a:cubicBezTo>
                      <a:cubicBezTo>
                        <a:pt x="20764" y="13742"/>
                        <a:pt x="20589" y="13604"/>
                        <a:pt x="20360" y="13593"/>
                      </a:cubicBezTo>
                      <a:cubicBezTo>
                        <a:pt x="20336" y="13592"/>
                        <a:pt x="17921" y="13476"/>
                        <a:pt x="15850" y="12653"/>
                      </a:cubicBezTo>
                      <a:cubicBezTo>
                        <a:pt x="14102" y="11958"/>
                        <a:pt x="13184" y="10883"/>
                        <a:pt x="12691" y="10305"/>
                      </a:cubicBezTo>
                      <a:cubicBezTo>
                        <a:pt x="12404" y="9968"/>
                        <a:pt x="12176" y="9700"/>
                        <a:pt x="11932" y="9526"/>
                      </a:cubicBezTo>
                      <a:cubicBezTo>
                        <a:pt x="11718" y="9373"/>
                        <a:pt x="11503" y="9307"/>
                        <a:pt x="11309" y="9289"/>
                      </a:cubicBezTo>
                      <a:close/>
                      <a:moveTo>
                        <a:pt x="1215" y="10075"/>
                      </a:moveTo>
                      <a:cubicBezTo>
                        <a:pt x="986" y="10089"/>
                        <a:pt x="818" y="10231"/>
                        <a:pt x="838" y="10392"/>
                      </a:cubicBezTo>
                      <a:cubicBezTo>
                        <a:pt x="998" y="11678"/>
                        <a:pt x="2205" y="14433"/>
                        <a:pt x="3969" y="16049"/>
                      </a:cubicBezTo>
                      <a:cubicBezTo>
                        <a:pt x="4763" y="16776"/>
                        <a:pt x="5615" y="17435"/>
                        <a:pt x="6500" y="18009"/>
                      </a:cubicBezTo>
                      <a:cubicBezTo>
                        <a:pt x="6580" y="18061"/>
                        <a:pt x="6682" y="18087"/>
                        <a:pt x="6783" y="18087"/>
                      </a:cubicBezTo>
                      <a:cubicBezTo>
                        <a:pt x="6895" y="18087"/>
                        <a:pt x="7006" y="18055"/>
                        <a:pt x="7088" y="17993"/>
                      </a:cubicBezTo>
                      <a:cubicBezTo>
                        <a:pt x="7244" y="17875"/>
                        <a:pt x="7232" y="17690"/>
                        <a:pt x="7063" y="17581"/>
                      </a:cubicBezTo>
                      <a:cubicBezTo>
                        <a:pt x="6213" y="17030"/>
                        <a:pt x="5394" y="16395"/>
                        <a:pt x="4629" y="15694"/>
                      </a:cubicBezTo>
                      <a:cubicBezTo>
                        <a:pt x="2960" y="14165"/>
                        <a:pt x="1816" y="11559"/>
                        <a:pt x="1664" y="10341"/>
                      </a:cubicBezTo>
                      <a:cubicBezTo>
                        <a:pt x="1644" y="10181"/>
                        <a:pt x="1444" y="10061"/>
                        <a:pt x="1215" y="10075"/>
                      </a:cubicBezTo>
                      <a:close/>
                      <a:moveTo>
                        <a:pt x="17038" y="11823"/>
                      </a:moveTo>
                      <a:cubicBezTo>
                        <a:pt x="16876" y="11823"/>
                        <a:pt x="16721" y="11889"/>
                        <a:pt x="16653" y="12000"/>
                      </a:cubicBezTo>
                      <a:cubicBezTo>
                        <a:pt x="16564" y="12148"/>
                        <a:pt x="16663" y="12320"/>
                        <a:pt x="16874" y="12383"/>
                      </a:cubicBezTo>
                      <a:cubicBezTo>
                        <a:pt x="18935" y="12996"/>
                        <a:pt x="20623" y="13006"/>
                        <a:pt x="20708" y="13006"/>
                      </a:cubicBezTo>
                      <a:cubicBezTo>
                        <a:pt x="20937" y="13005"/>
                        <a:pt x="21123" y="12874"/>
                        <a:pt x="21122" y="12713"/>
                      </a:cubicBezTo>
                      <a:cubicBezTo>
                        <a:pt x="21122" y="12553"/>
                        <a:pt x="20938" y="12423"/>
                        <a:pt x="20708" y="12423"/>
                      </a:cubicBezTo>
                      <a:cubicBezTo>
                        <a:pt x="20688" y="12423"/>
                        <a:pt x="19113" y="12417"/>
                        <a:pt x="17199" y="11847"/>
                      </a:cubicBezTo>
                      <a:cubicBezTo>
                        <a:pt x="17147" y="11832"/>
                        <a:pt x="17092" y="11823"/>
                        <a:pt x="17038" y="11823"/>
                      </a:cubicBezTo>
                      <a:close/>
                      <a:moveTo>
                        <a:pt x="362" y="12860"/>
                      </a:moveTo>
                      <a:cubicBezTo>
                        <a:pt x="134" y="12881"/>
                        <a:pt x="-26" y="13027"/>
                        <a:pt x="4" y="13186"/>
                      </a:cubicBezTo>
                      <a:cubicBezTo>
                        <a:pt x="131" y="13851"/>
                        <a:pt x="641" y="14606"/>
                        <a:pt x="977" y="15105"/>
                      </a:cubicBezTo>
                      <a:cubicBezTo>
                        <a:pt x="1064" y="15235"/>
                        <a:pt x="1139" y="15347"/>
                        <a:pt x="1190" y="15432"/>
                      </a:cubicBezTo>
                      <a:cubicBezTo>
                        <a:pt x="1258" y="15543"/>
                        <a:pt x="1411" y="15609"/>
                        <a:pt x="1572" y="15609"/>
                      </a:cubicBezTo>
                      <a:cubicBezTo>
                        <a:pt x="1627" y="15609"/>
                        <a:pt x="1683" y="15602"/>
                        <a:pt x="1736" y="15586"/>
                      </a:cubicBezTo>
                      <a:cubicBezTo>
                        <a:pt x="1948" y="15523"/>
                        <a:pt x="2044" y="15352"/>
                        <a:pt x="1955" y="15204"/>
                      </a:cubicBezTo>
                      <a:cubicBezTo>
                        <a:pt x="1897" y="15108"/>
                        <a:pt x="1820" y="14991"/>
                        <a:pt x="1729" y="14856"/>
                      </a:cubicBezTo>
                      <a:cubicBezTo>
                        <a:pt x="1415" y="14390"/>
                        <a:pt x="940" y="13685"/>
                        <a:pt x="831" y="13110"/>
                      </a:cubicBezTo>
                      <a:cubicBezTo>
                        <a:pt x="800" y="12950"/>
                        <a:pt x="589" y="12838"/>
                        <a:pt x="362" y="12860"/>
                      </a:cubicBezTo>
                      <a:close/>
                      <a:moveTo>
                        <a:pt x="15130" y="13701"/>
                      </a:moveTo>
                      <a:cubicBezTo>
                        <a:pt x="14968" y="13694"/>
                        <a:pt x="14808" y="13753"/>
                        <a:pt x="14731" y="13861"/>
                      </a:cubicBezTo>
                      <a:cubicBezTo>
                        <a:pt x="14628" y="14005"/>
                        <a:pt x="14712" y="14180"/>
                        <a:pt x="14917" y="14253"/>
                      </a:cubicBezTo>
                      <a:cubicBezTo>
                        <a:pt x="17270" y="15080"/>
                        <a:pt x="19721" y="15239"/>
                        <a:pt x="19825" y="15246"/>
                      </a:cubicBezTo>
                      <a:cubicBezTo>
                        <a:pt x="19837" y="15246"/>
                        <a:pt x="19850" y="15247"/>
                        <a:pt x="19862" y="15247"/>
                      </a:cubicBezTo>
                      <a:cubicBezTo>
                        <a:pt x="20075" y="15247"/>
                        <a:pt x="20255" y="15133"/>
                        <a:pt x="20274" y="14981"/>
                      </a:cubicBezTo>
                      <a:cubicBezTo>
                        <a:pt x="20294" y="14821"/>
                        <a:pt x="20125" y="14679"/>
                        <a:pt x="19896" y="14665"/>
                      </a:cubicBezTo>
                      <a:cubicBezTo>
                        <a:pt x="19873" y="14663"/>
                        <a:pt x="17495" y="14508"/>
                        <a:pt x="15289" y="13733"/>
                      </a:cubicBezTo>
                      <a:cubicBezTo>
                        <a:pt x="15237" y="13714"/>
                        <a:pt x="15184" y="13704"/>
                        <a:pt x="15130" y="13701"/>
                      </a:cubicBezTo>
                      <a:close/>
                      <a:moveTo>
                        <a:pt x="7942" y="14159"/>
                      </a:moveTo>
                      <a:cubicBezTo>
                        <a:pt x="7889" y="14166"/>
                        <a:pt x="7838" y="14180"/>
                        <a:pt x="7790" y="14202"/>
                      </a:cubicBezTo>
                      <a:cubicBezTo>
                        <a:pt x="7600" y="14292"/>
                        <a:pt x="7548" y="14474"/>
                        <a:pt x="7676" y="14607"/>
                      </a:cubicBezTo>
                      <a:cubicBezTo>
                        <a:pt x="8982" y="15969"/>
                        <a:pt x="10834" y="17022"/>
                        <a:pt x="13180" y="17738"/>
                      </a:cubicBezTo>
                      <a:cubicBezTo>
                        <a:pt x="15329" y="18393"/>
                        <a:pt x="17276" y="18577"/>
                        <a:pt x="18244" y="18628"/>
                      </a:cubicBezTo>
                      <a:cubicBezTo>
                        <a:pt x="18255" y="18629"/>
                        <a:pt x="18263" y="18628"/>
                        <a:pt x="18274" y="18628"/>
                      </a:cubicBezTo>
                      <a:cubicBezTo>
                        <a:pt x="18489" y="18628"/>
                        <a:pt x="18672" y="18512"/>
                        <a:pt x="18688" y="18359"/>
                      </a:cubicBezTo>
                      <a:cubicBezTo>
                        <a:pt x="18705" y="18198"/>
                        <a:pt x="18535" y="18058"/>
                        <a:pt x="18306" y="18045"/>
                      </a:cubicBezTo>
                      <a:cubicBezTo>
                        <a:pt x="17569" y="18007"/>
                        <a:pt x="15625" y="17848"/>
                        <a:pt x="13512" y="17204"/>
                      </a:cubicBezTo>
                      <a:cubicBezTo>
                        <a:pt x="11314" y="16533"/>
                        <a:pt x="9582" y="15550"/>
                        <a:pt x="8366" y="14282"/>
                      </a:cubicBezTo>
                      <a:cubicBezTo>
                        <a:pt x="8270" y="14182"/>
                        <a:pt x="8101" y="14137"/>
                        <a:pt x="7942" y="14159"/>
                      </a:cubicBezTo>
                      <a:close/>
                      <a:moveTo>
                        <a:pt x="2436" y="16226"/>
                      </a:moveTo>
                      <a:cubicBezTo>
                        <a:pt x="2330" y="16217"/>
                        <a:pt x="2219" y="16236"/>
                        <a:pt x="2128" y="16286"/>
                      </a:cubicBezTo>
                      <a:cubicBezTo>
                        <a:pt x="1947" y="16384"/>
                        <a:pt x="1916" y="16567"/>
                        <a:pt x="2056" y="16694"/>
                      </a:cubicBezTo>
                      <a:cubicBezTo>
                        <a:pt x="4641" y="19029"/>
                        <a:pt x="6845" y="20424"/>
                        <a:pt x="11723" y="21572"/>
                      </a:cubicBezTo>
                      <a:cubicBezTo>
                        <a:pt x="11767" y="21583"/>
                        <a:pt x="11811" y="21588"/>
                        <a:pt x="11855" y="21588"/>
                      </a:cubicBezTo>
                      <a:cubicBezTo>
                        <a:pt x="12028" y="21588"/>
                        <a:pt x="12191" y="21512"/>
                        <a:pt x="12249" y="21390"/>
                      </a:cubicBezTo>
                      <a:cubicBezTo>
                        <a:pt x="12322" y="21237"/>
                        <a:pt x="12206" y="21072"/>
                        <a:pt x="11989" y="21021"/>
                      </a:cubicBezTo>
                      <a:cubicBezTo>
                        <a:pt x="7284" y="19913"/>
                        <a:pt x="5250" y="18627"/>
                        <a:pt x="2714" y="16336"/>
                      </a:cubicBezTo>
                      <a:cubicBezTo>
                        <a:pt x="2643" y="16272"/>
                        <a:pt x="2541" y="16236"/>
                        <a:pt x="2436" y="16226"/>
                      </a:cubicBezTo>
                      <a:close/>
                      <a:moveTo>
                        <a:pt x="15587" y="16372"/>
                      </a:moveTo>
                      <a:cubicBezTo>
                        <a:pt x="15425" y="16378"/>
                        <a:pt x="15276" y="16450"/>
                        <a:pt x="15217" y="16564"/>
                      </a:cubicBezTo>
                      <a:cubicBezTo>
                        <a:pt x="15138" y="16715"/>
                        <a:pt x="15247" y="16882"/>
                        <a:pt x="15462" y="16938"/>
                      </a:cubicBezTo>
                      <a:cubicBezTo>
                        <a:pt x="17306" y="17412"/>
                        <a:pt x="18764" y="17461"/>
                        <a:pt x="18825" y="17463"/>
                      </a:cubicBezTo>
                      <a:cubicBezTo>
                        <a:pt x="18831" y="17463"/>
                        <a:pt x="18838" y="17463"/>
                        <a:pt x="18844" y="17463"/>
                      </a:cubicBezTo>
                      <a:cubicBezTo>
                        <a:pt x="19066" y="17463"/>
                        <a:pt x="19249" y="17341"/>
                        <a:pt x="19259" y="17185"/>
                      </a:cubicBezTo>
                      <a:cubicBezTo>
                        <a:pt x="19269" y="17024"/>
                        <a:pt x="19091" y="16889"/>
                        <a:pt x="18862" y="16882"/>
                      </a:cubicBezTo>
                      <a:cubicBezTo>
                        <a:pt x="18848" y="16882"/>
                        <a:pt x="17474" y="16833"/>
                        <a:pt x="15750" y="16390"/>
                      </a:cubicBezTo>
                      <a:cubicBezTo>
                        <a:pt x="15696" y="16376"/>
                        <a:pt x="15640" y="16371"/>
                        <a:pt x="15587" y="16372"/>
                      </a:cubicBezTo>
                      <a:close/>
                      <a:moveTo>
                        <a:pt x="3039" y="18536"/>
                      </a:moveTo>
                      <a:cubicBezTo>
                        <a:pt x="2933" y="18530"/>
                        <a:pt x="2823" y="18553"/>
                        <a:pt x="2736" y="18605"/>
                      </a:cubicBezTo>
                      <a:cubicBezTo>
                        <a:pt x="2562" y="18710"/>
                        <a:pt x="2540" y="18894"/>
                        <a:pt x="2689" y="19016"/>
                      </a:cubicBezTo>
                      <a:cubicBezTo>
                        <a:pt x="3630" y="19787"/>
                        <a:pt x="4953" y="20590"/>
                        <a:pt x="6225" y="21164"/>
                      </a:cubicBezTo>
                      <a:cubicBezTo>
                        <a:pt x="6294" y="21195"/>
                        <a:pt x="6371" y="21209"/>
                        <a:pt x="6448" y="21209"/>
                      </a:cubicBezTo>
                      <a:cubicBezTo>
                        <a:pt x="6585" y="21209"/>
                        <a:pt x="6719" y="21162"/>
                        <a:pt x="6798" y="21075"/>
                      </a:cubicBezTo>
                      <a:cubicBezTo>
                        <a:pt x="6922" y="20940"/>
                        <a:pt x="6867" y="20760"/>
                        <a:pt x="6674" y="20673"/>
                      </a:cubicBezTo>
                      <a:cubicBezTo>
                        <a:pt x="5742" y="20253"/>
                        <a:pt x="4371" y="19497"/>
                        <a:pt x="3322" y="18637"/>
                      </a:cubicBezTo>
                      <a:cubicBezTo>
                        <a:pt x="3247" y="18576"/>
                        <a:pt x="3145" y="18542"/>
                        <a:pt x="3039" y="18536"/>
                      </a:cubicBezTo>
                      <a:close/>
                      <a:moveTo>
                        <a:pt x="8532" y="18541"/>
                      </a:moveTo>
                      <a:cubicBezTo>
                        <a:pt x="8428" y="18554"/>
                        <a:pt x="8330" y="18595"/>
                        <a:pt x="8264" y="18661"/>
                      </a:cubicBezTo>
                      <a:cubicBezTo>
                        <a:pt x="8133" y="18793"/>
                        <a:pt x="8180" y="18974"/>
                        <a:pt x="8369" y="19066"/>
                      </a:cubicBezTo>
                      <a:cubicBezTo>
                        <a:pt x="11666" y="20673"/>
                        <a:pt x="15614" y="21036"/>
                        <a:pt x="15780" y="21051"/>
                      </a:cubicBezTo>
                      <a:cubicBezTo>
                        <a:pt x="15798" y="21052"/>
                        <a:pt x="15815" y="21052"/>
                        <a:pt x="15832" y="21052"/>
                      </a:cubicBezTo>
                      <a:cubicBezTo>
                        <a:pt x="16039" y="21052"/>
                        <a:pt x="16218" y="20946"/>
                        <a:pt x="16244" y="20798"/>
                      </a:cubicBezTo>
                      <a:cubicBezTo>
                        <a:pt x="16273" y="20639"/>
                        <a:pt x="16112" y="20492"/>
                        <a:pt x="15884" y="20472"/>
                      </a:cubicBezTo>
                      <a:cubicBezTo>
                        <a:pt x="15846" y="20468"/>
                        <a:pt x="11973" y="20114"/>
                        <a:pt x="8843" y="18588"/>
                      </a:cubicBezTo>
                      <a:cubicBezTo>
                        <a:pt x="8748" y="18542"/>
                        <a:pt x="8637" y="18528"/>
                        <a:pt x="8532" y="18541"/>
                      </a:cubicBezTo>
                      <a:close/>
                    </a:path>
                  </a:pathLst>
                </a:custGeom>
                <a:solidFill>
                  <a:srgbClr val="000000"/>
                </a:solidFill>
                <a:ln w="12700" cap="flat">
                  <a:noFill/>
                  <a:miter lim="400000"/>
                </a:ln>
                <a:effectLst>
                  <a:outerShdw blurRad="63500" dist="63500" dir="5400000" rotWithShape="0">
                    <a:srgbClr val="FFFFFF">
                      <a:alpha val="89245"/>
                    </a:srgbClr>
                  </a:outerShdw>
                </a:effectLst>
              </p:spPr>
              <p:txBody>
                <a:bodyPr wrap="square" lIns="35719" tIns="35719" rIns="35719" bIns="35719" numCol="1" anchor="ctr">
                  <a:noAutofit/>
                </a:bodyPr>
                <a:lstStyle/>
                <a:p>
                  <a:pPr algn="ctr">
                    <a:defRPr sz="3600">
                      <a:solidFill>
                        <a:srgbClr val="FFFFFF"/>
                      </a:solidFill>
                      <a:latin typeface="Gill Sans"/>
                      <a:ea typeface="Gill Sans"/>
                      <a:cs typeface="Gill Sans"/>
                      <a:sym typeface="Gill Sans"/>
                    </a:defRPr>
                  </a:pPr>
                  <a:endParaRPr/>
                </a:p>
              </p:txBody>
            </p:sp>
          </p:grpSp>
          <p:sp>
            <p:nvSpPr>
              <p:cNvPr id="5" name="Rectangle: Rounded Corners 4">
                <a:extLst>
                  <a:ext uri="{FF2B5EF4-FFF2-40B4-BE49-F238E27FC236}">
                    <a16:creationId xmlns:a16="http://schemas.microsoft.com/office/drawing/2014/main" id="{B57BECB2-E7EE-73B0-3B3A-62B7E043D326}"/>
                  </a:ext>
                </a:extLst>
              </p:cNvPr>
              <p:cNvSpPr/>
              <p:nvPr/>
            </p:nvSpPr>
            <p:spPr>
              <a:xfrm>
                <a:off x="3474848" y="2482458"/>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C419C8E9-5F88-8857-80BD-D0D19C0E009A}"/>
                </a:ext>
              </a:extLst>
            </p:cNvPr>
            <p:cNvSpPr/>
            <p:nvPr/>
          </p:nvSpPr>
          <p:spPr>
            <a:xfrm>
              <a:off x="7147036" y="2483418"/>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10831EFD-357C-AB22-B4D0-315D25109261}"/>
              </a:ext>
            </a:extLst>
          </p:cNvPr>
          <p:cNvGrpSpPr/>
          <p:nvPr/>
        </p:nvGrpSpPr>
        <p:grpSpPr>
          <a:xfrm>
            <a:off x="579076" y="2645212"/>
            <a:ext cx="6784270" cy="1356882"/>
            <a:chOff x="579076" y="2645212"/>
            <a:chExt cx="6784270" cy="1356882"/>
          </a:xfrm>
        </p:grpSpPr>
        <p:grpSp>
          <p:nvGrpSpPr>
            <p:cNvPr id="12" name="Group 11">
              <a:extLst>
                <a:ext uri="{FF2B5EF4-FFF2-40B4-BE49-F238E27FC236}">
                  <a16:creationId xmlns:a16="http://schemas.microsoft.com/office/drawing/2014/main" id="{E5E5587B-40B4-D3DA-3A93-C799AAFC4ADB}"/>
                </a:ext>
              </a:extLst>
            </p:cNvPr>
            <p:cNvGrpSpPr/>
            <p:nvPr/>
          </p:nvGrpSpPr>
          <p:grpSpPr>
            <a:xfrm>
              <a:off x="579076" y="2645212"/>
              <a:ext cx="6784270" cy="1356882"/>
              <a:chOff x="579076" y="2645212"/>
              <a:chExt cx="6784270" cy="1356882"/>
            </a:xfrm>
          </p:grpSpPr>
          <p:grpSp>
            <p:nvGrpSpPr>
              <p:cNvPr id="1073" name="Group 1072">
                <a:extLst>
                  <a:ext uri="{FF2B5EF4-FFF2-40B4-BE49-F238E27FC236}">
                    <a16:creationId xmlns:a16="http://schemas.microsoft.com/office/drawing/2014/main" id="{13D5CD83-E238-BE4D-BDB9-9BAB086F0898}"/>
                  </a:ext>
                </a:extLst>
              </p:cNvPr>
              <p:cNvGrpSpPr/>
              <p:nvPr/>
            </p:nvGrpSpPr>
            <p:grpSpPr>
              <a:xfrm>
                <a:off x="579076" y="2645212"/>
                <a:ext cx="6784270" cy="1356882"/>
                <a:chOff x="579076" y="2645212"/>
                <a:chExt cx="6784270" cy="1356882"/>
              </a:xfrm>
            </p:grpSpPr>
            <p:sp>
              <p:nvSpPr>
                <p:cNvPr id="35" name="Flowchart: Process 1">
                  <a:extLst>
                    <a:ext uri="{FF2B5EF4-FFF2-40B4-BE49-F238E27FC236}">
                      <a16:creationId xmlns:a16="http://schemas.microsoft.com/office/drawing/2014/main" id="{DAD8E613-5215-DE83-1E7D-7A31A607A6A3}"/>
                    </a:ext>
                  </a:extLst>
                </p:cNvPr>
                <p:cNvSpPr/>
                <p:nvPr/>
              </p:nvSpPr>
              <p:spPr>
                <a:xfrm>
                  <a:off x="579076" y="3207410"/>
                  <a:ext cx="334864" cy="334864"/>
                </a:xfrm>
                <a:prstGeom prst="rect">
                  <a:avLst/>
                </a:prstGeom>
                <a:solidFill>
                  <a:srgbClr val="FFD6D6">
                    <a:alpha val="72157"/>
                  </a:srgbClr>
                </a:solidFill>
                <a:ln w="12700">
                  <a:miter lim="400000"/>
                </a:ln>
              </p:spPr>
              <p:txBody>
                <a:bodyPr lIns="35719" tIns="35719" rIns="35719" bIns="35719" anchor="ctr"/>
                <a:lstStyle/>
                <a:p>
                  <a:pPr algn="ctr">
                    <a:defRPr sz="3600" b="0">
                      <a:solidFill>
                        <a:srgbClr val="FFFFFF"/>
                      </a:solidFill>
                      <a:latin typeface="Gill Sans Light"/>
                      <a:ea typeface="Gill Sans Light"/>
                      <a:cs typeface="Gill Sans Light"/>
                      <a:sym typeface="Gill Sans Light"/>
                    </a:defRPr>
                  </a:pPr>
                  <a:endParaRPr sz="2531"/>
                </a:p>
              </p:txBody>
            </p:sp>
            <p:cxnSp>
              <p:nvCxnSpPr>
                <p:cNvPr id="37" name="Straight Arrow Connector 36">
                  <a:extLst>
                    <a:ext uri="{FF2B5EF4-FFF2-40B4-BE49-F238E27FC236}">
                      <a16:creationId xmlns:a16="http://schemas.microsoft.com/office/drawing/2014/main" id="{A6826ADD-C9BA-6279-AF94-18B5C5033698}"/>
                    </a:ext>
                  </a:extLst>
                </p:cNvPr>
                <p:cNvCxnSpPr>
                  <a:cxnSpLocks/>
                </p:cNvCxnSpPr>
                <p:nvPr/>
              </p:nvCxnSpPr>
              <p:spPr>
                <a:xfrm>
                  <a:off x="763675" y="3346986"/>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48" name="pasted-image.tiff" descr="pasted-image.tiff">
                  <a:extLst>
                    <a:ext uri="{FF2B5EF4-FFF2-40B4-BE49-F238E27FC236}">
                      <a16:creationId xmlns:a16="http://schemas.microsoft.com/office/drawing/2014/main" id="{C89763F1-2DEC-33A9-2E49-C67F52B09772}"/>
                    </a:ext>
                  </a:extLst>
                </p:cNvPr>
                <p:cNvPicPr>
                  <a:picLocks noChangeAspect="1"/>
                </p:cNvPicPr>
                <p:nvPr/>
              </p:nvPicPr>
              <p:blipFill rotWithShape="1">
                <a:blip r:embed="rId11"/>
                <a:srcRect l="3729" t="36385" r="89454" b="37214"/>
                <a:stretch/>
              </p:blipFill>
              <p:spPr>
                <a:xfrm>
                  <a:off x="1637435" y="2964187"/>
                  <a:ext cx="748864" cy="721976"/>
                </a:xfrm>
                <a:prstGeom prst="rect">
                  <a:avLst/>
                </a:prstGeom>
                <a:ln w="12700" cap="flat">
                  <a:noFill/>
                  <a:miter lim="400000"/>
                </a:ln>
                <a:effectLst/>
              </p:spPr>
            </p:pic>
            <p:pic>
              <p:nvPicPr>
                <p:cNvPr id="1049" name="Picture 2" descr="Linear Regression Algorithm To Make Predictions Easily">
                  <a:extLst>
                    <a:ext uri="{FF2B5EF4-FFF2-40B4-BE49-F238E27FC236}">
                      <a16:creationId xmlns:a16="http://schemas.microsoft.com/office/drawing/2014/main" id="{C86C0A54-0C0C-B439-DE7A-0C3058C994B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785" t="3715" r="48099" b="8929"/>
                <a:stretch/>
              </p:blipFill>
              <p:spPr bwMode="auto">
                <a:xfrm>
                  <a:off x="2748486" y="2951058"/>
                  <a:ext cx="911837" cy="797307"/>
                </a:xfrm>
                <a:prstGeom prst="rect">
                  <a:avLst/>
                </a:prstGeom>
                <a:noFill/>
                <a:extLst>
                  <a:ext uri="{909E8E84-426E-40DD-AFC4-6F175D3DCCD1}">
                    <a14:hiddenFill xmlns:a14="http://schemas.microsoft.com/office/drawing/2010/main">
                      <a:solidFill>
                        <a:srgbClr val="FFFFFF"/>
                      </a:solidFill>
                    </a14:hiddenFill>
                  </a:ext>
                </a:extLst>
              </p:spPr>
            </p:pic>
            <p:cxnSp>
              <p:nvCxnSpPr>
                <p:cNvPr id="1050" name="Straight Arrow Connector 1049">
                  <a:extLst>
                    <a:ext uri="{FF2B5EF4-FFF2-40B4-BE49-F238E27FC236}">
                      <a16:creationId xmlns:a16="http://schemas.microsoft.com/office/drawing/2014/main" id="{FEE7DF6D-6552-C15F-9C87-DAF53CD275C0}"/>
                    </a:ext>
                  </a:extLst>
                </p:cNvPr>
                <p:cNvCxnSpPr>
                  <a:cxnSpLocks/>
                </p:cNvCxnSpPr>
                <p:nvPr/>
              </p:nvCxnSpPr>
              <p:spPr>
                <a:xfrm>
                  <a:off x="2386299" y="3375449"/>
                  <a:ext cx="375316"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51" name="Straight Arrow Connector 1050">
                  <a:extLst>
                    <a:ext uri="{FF2B5EF4-FFF2-40B4-BE49-F238E27FC236}">
                      <a16:creationId xmlns:a16="http://schemas.microsoft.com/office/drawing/2014/main" id="{32812000-5FC5-9AF9-979C-162DA8BFC901}"/>
                    </a:ext>
                  </a:extLst>
                </p:cNvPr>
                <p:cNvCxnSpPr>
                  <a:cxnSpLocks/>
                </p:cNvCxnSpPr>
                <p:nvPr/>
              </p:nvCxnSpPr>
              <p:spPr>
                <a:xfrm>
                  <a:off x="3463596" y="3345831"/>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52" name="TextBox 1051">
                  <a:extLst>
                    <a:ext uri="{FF2B5EF4-FFF2-40B4-BE49-F238E27FC236}">
                      <a16:creationId xmlns:a16="http://schemas.microsoft.com/office/drawing/2014/main" id="{64521933-5AC4-18CF-2683-C75DC98D7841}"/>
                    </a:ext>
                  </a:extLst>
                </p:cNvPr>
                <p:cNvSpPr txBox="1"/>
                <p:nvPr/>
              </p:nvSpPr>
              <p:spPr>
                <a:xfrm>
                  <a:off x="4375433" y="2924565"/>
                  <a:ext cx="2049450" cy="923330"/>
                </a:xfrm>
                <a:prstGeom prst="rect">
                  <a:avLst/>
                </a:prstGeom>
                <a:noFill/>
              </p:spPr>
              <p:txBody>
                <a:bodyPr wrap="square" rtlCol="0">
                  <a:spAutoFit/>
                </a:bodyPr>
                <a:lstStyle/>
                <a:p>
                  <a:r>
                    <a:rPr lang="en-US" altLang="zh-CN" dirty="0">
                      <a:latin typeface="Avenir Next" panose="020B0503020202020204"/>
                    </a:rPr>
                    <a:t>Residuals that is not explained by all but left out layer</a:t>
                  </a:r>
                  <a:endParaRPr lang="en-US" dirty="0">
                    <a:latin typeface="Avenir Next" panose="020B0503020202020204"/>
                  </a:endParaRPr>
                </a:p>
              </p:txBody>
            </p:sp>
            <p:pic>
              <p:nvPicPr>
                <p:cNvPr id="1053" name="Picture 2" descr="Linear Regression Algorithm To Make Predictions Easily">
                  <a:extLst>
                    <a:ext uri="{FF2B5EF4-FFF2-40B4-BE49-F238E27FC236}">
                      <a16:creationId xmlns:a16="http://schemas.microsoft.com/office/drawing/2014/main" id="{7F946D42-3EA5-35A1-41B9-B624FC51A61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785" t="3715" r="48099" b="8929"/>
                <a:stretch/>
              </p:blipFill>
              <p:spPr bwMode="auto">
                <a:xfrm>
                  <a:off x="6451509" y="2928993"/>
                  <a:ext cx="911837" cy="797307"/>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a:extLst>
                    <a:ext uri="{FF2B5EF4-FFF2-40B4-BE49-F238E27FC236}">
                      <a16:creationId xmlns:a16="http://schemas.microsoft.com/office/drawing/2014/main" id="{6DB19C19-AE88-8816-AE35-5DDA81E80EC3}"/>
                    </a:ext>
                  </a:extLst>
                </p:cNvPr>
                <p:cNvGrpSpPr/>
                <p:nvPr/>
              </p:nvGrpSpPr>
              <p:grpSpPr>
                <a:xfrm>
                  <a:off x="2960288" y="3610001"/>
                  <a:ext cx="447443" cy="386833"/>
                  <a:chOff x="3543093" y="2512602"/>
                  <a:chExt cx="447443" cy="386833"/>
                </a:xfrm>
              </p:grpSpPr>
              <p:sp>
                <p:nvSpPr>
                  <p:cNvPr id="1055" name="Rectangle: Rounded Corners 1054">
                    <a:extLst>
                      <a:ext uri="{FF2B5EF4-FFF2-40B4-BE49-F238E27FC236}">
                        <a16:creationId xmlns:a16="http://schemas.microsoft.com/office/drawing/2014/main" id="{6334024F-FD1D-6217-AADB-B01ECC74A16A}"/>
                      </a:ext>
                    </a:extLst>
                  </p:cNvPr>
                  <p:cNvSpPr/>
                  <p:nvPr/>
                </p:nvSpPr>
                <p:spPr>
                  <a:xfrm>
                    <a:off x="3543093" y="2512602"/>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6" name="Rectangle: Rounded Corners 1055">
                    <a:extLst>
                      <a:ext uri="{FF2B5EF4-FFF2-40B4-BE49-F238E27FC236}">
                        <a16:creationId xmlns:a16="http://schemas.microsoft.com/office/drawing/2014/main" id="{81C3E857-A128-230E-2417-F93A7514949F}"/>
                      </a:ext>
                    </a:extLst>
                  </p:cNvPr>
                  <p:cNvSpPr/>
                  <p:nvPr/>
                </p:nvSpPr>
                <p:spPr>
                  <a:xfrm>
                    <a:off x="3718739" y="2512602"/>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7" name="Rectangle: Rounded Corners 1056">
                    <a:extLst>
                      <a:ext uri="{FF2B5EF4-FFF2-40B4-BE49-F238E27FC236}">
                        <a16:creationId xmlns:a16="http://schemas.microsoft.com/office/drawing/2014/main" id="{114AC329-B3AC-9CAB-E405-293082F5E5EE}"/>
                      </a:ext>
                    </a:extLst>
                  </p:cNvPr>
                  <p:cNvSpPr/>
                  <p:nvPr/>
                </p:nvSpPr>
                <p:spPr>
                  <a:xfrm>
                    <a:off x="3894384" y="2512602"/>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58" name="Group 1057">
                  <a:extLst>
                    <a:ext uri="{FF2B5EF4-FFF2-40B4-BE49-F238E27FC236}">
                      <a16:creationId xmlns:a16="http://schemas.microsoft.com/office/drawing/2014/main" id="{E04898BC-A51B-F353-1640-A070EFFFC139}"/>
                    </a:ext>
                  </a:extLst>
                </p:cNvPr>
                <p:cNvGrpSpPr/>
                <p:nvPr/>
              </p:nvGrpSpPr>
              <p:grpSpPr>
                <a:xfrm>
                  <a:off x="6639109" y="3615261"/>
                  <a:ext cx="447443" cy="386833"/>
                  <a:chOff x="3637170" y="2653993"/>
                  <a:chExt cx="447443" cy="386833"/>
                </a:xfrm>
              </p:grpSpPr>
              <p:sp>
                <p:nvSpPr>
                  <p:cNvPr id="1059" name="Rectangle: Rounded Corners 1058">
                    <a:extLst>
                      <a:ext uri="{FF2B5EF4-FFF2-40B4-BE49-F238E27FC236}">
                        <a16:creationId xmlns:a16="http://schemas.microsoft.com/office/drawing/2014/main" id="{ABFC544A-841B-5A82-6F4B-1F69BE9591BD}"/>
                      </a:ext>
                    </a:extLst>
                  </p:cNvPr>
                  <p:cNvSpPr/>
                  <p:nvPr/>
                </p:nvSpPr>
                <p:spPr>
                  <a:xfrm>
                    <a:off x="3637170" y="2653993"/>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0" name="Rectangle: Rounded Corners 1059">
                    <a:extLst>
                      <a:ext uri="{FF2B5EF4-FFF2-40B4-BE49-F238E27FC236}">
                        <a16:creationId xmlns:a16="http://schemas.microsoft.com/office/drawing/2014/main" id="{8DE20E17-77A3-B784-11F8-C4488A656D01}"/>
                      </a:ext>
                    </a:extLst>
                  </p:cNvPr>
                  <p:cNvSpPr/>
                  <p:nvPr/>
                </p:nvSpPr>
                <p:spPr>
                  <a:xfrm>
                    <a:off x="3812816" y="2653993"/>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1" name="Rectangle: Rounded Corners 1060">
                    <a:extLst>
                      <a:ext uri="{FF2B5EF4-FFF2-40B4-BE49-F238E27FC236}">
                        <a16:creationId xmlns:a16="http://schemas.microsoft.com/office/drawing/2014/main" id="{08C4B287-7E3A-5880-7073-6256D00AA960}"/>
                      </a:ext>
                    </a:extLst>
                  </p:cNvPr>
                  <p:cNvSpPr/>
                  <p:nvPr/>
                </p:nvSpPr>
                <p:spPr>
                  <a:xfrm>
                    <a:off x="3988461" y="2653993"/>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68" name="Shape 620">
                  <a:extLst>
                    <a:ext uri="{FF2B5EF4-FFF2-40B4-BE49-F238E27FC236}">
                      <a16:creationId xmlns:a16="http://schemas.microsoft.com/office/drawing/2014/main" id="{E1905F3D-FD38-1B2B-D272-9383283DFBDE}"/>
                    </a:ext>
                  </a:extLst>
                </p:cNvPr>
                <p:cNvSpPr/>
                <p:nvPr/>
              </p:nvSpPr>
              <p:spPr>
                <a:xfrm>
                  <a:off x="1860255" y="2645212"/>
                  <a:ext cx="365119" cy="522216"/>
                </a:xfrm>
                <a:custGeom>
                  <a:avLst/>
                  <a:gdLst/>
                  <a:ahLst/>
                  <a:cxnLst>
                    <a:cxn ang="0">
                      <a:pos x="wd2" y="hd2"/>
                    </a:cxn>
                    <a:cxn ang="5400000">
                      <a:pos x="wd2" y="hd2"/>
                    </a:cxn>
                    <a:cxn ang="10800000">
                      <a:pos x="wd2" y="hd2"/>
                    </a:cxn>
                    <a:cxn ang="16200000">
                      <a:pos x="wd2" y="hd2"/>
                    </a:cxn>
                  </a:cxnLst>
                  <a:rect l="0" t="0" r="r" b="b"/>
                  <a:pathLst>
                    <a:path w="21535" h="21588" extrusionOk="0">
                      <a:moveTo>
                        <a:pt x="11316" y="2"/>
                      </a:moveTo>
                      <a:cubicBezTo>
                        <a:pt x="10523" y="-12"/>
                        <a:pt x="9696" y="42"/>
                        <a:pt x="8758" y="162"/>
                      </a:cubicBezTo>
                      <a:cubicBezTo>
                        <a:pt x="8532" y="191"/>
                        <a:pt x="8384" y="343"/>
                        <a:pt x="8426" y="502"/>
                      </a:cubicBezTo>
                      <a:cubicBezTo>
                        <a:pt x="8467" y="660"/>
                        <a:pt x="8684" y="764"/>
                        <a:pt x="8910" y="735"/>
                      </a:cubicBezTo>
                      <a:cubicBezTo>
                        <a:pt x="10385" y="545"/>
                        <a:pt x="11724" y="487"/>
                        <a:pt x="13465" y="815"/>
                      </a:cubicBezTo>
                      <a:cubicBezTo>
                        <a:pt x="13501" y="821"/>
                        <a:pt x="13536" y="825"/>
                        <a:pt x="13572" y="825"/>
                      </a:cubicBezTo>
                      <a:cubicBezTo>
                        <a:pt x="13755" y="825"/>
                        <a:pt x="13924" y="738"/>
                        <a:pt x="13974" y="608"/>
                      </a:cubicBezTo>
                      <a:cubicBezTo>
                        <a:pt x="14033" y="452"/>
                        <a:pt x="13903" y="293"/>
                        <a:pt x="13681" y="251"/>
                      </a:cubicBezTo>
                      <a:cubicBezTo>
                        <a:pt x="12872" y="99"/>
                        <a:pt x="12110" y="17"/>
                        <a:pt x="11316" y="2"/>
                      </a:cubicBezTo>
                      <a:close/>
                      <a:moveTo>
                        <a:pt x="10490" y="1122"/>
                      </a:moveTo>
                      <a:cubicBezTo>
                        <a:pt x="10184" y="1126"/>
                        <a:pt x="9884" y="1138"/>
                        <a:pt x="9592" y="1159"/>
                      </a:cubicBezTo>
                      <a:cubicBezTo>
                        <a:pt x="7233" y="1324"/>
                        <a:pt x="5640" y="1854"/>
                        <a:pt x="4719" y="2268"/>
                      </a:cubicBezTo>
                      <a:cubicBezTo>
                        <a:pt x="4526" y="2355"/>
                        <a:pt x="4470" y="2535"/>
                        <a:pt x="4595" y="2670"/>
                      </a:cubicBezTo>
                      <a:cubicBezTo>
                        <a:pt x="4674" y="2757"/>
                        <a:pt x="4808" y="2804"/>
                        <a:pt x="4944" y="2804"/>
                      </a:cubicBezTo>
                      <a:cubicBezTo>
                        <a:pt x="5021" y="2804"/>
                        <a:pt x="5098" y="2790"/>
                        <a:pt x="5168" y="2759"/>
                      </a:cubicBezTo>
                      <a:cubicBezTo>
                        <a:pt x="6012" y="2378"/>
                        <a:pt x="7481" y="1892"/>
                        <a:pt x="9676" y="1738"/>
                      </a:cubicBezTo>
                      <a:cubicBezTo>
                        <a:pt x="11544" y="1607"/>
                        <a:pt x="14446" y="1888"/>
                        <a:pt x="15792" y="2514"/>
                      </a:cubicBezTo>
                      <a:cubicBezTo>
                        <a:pt x="15984" y="2603"/>
                        <a:pt x="16244" y="2564"/>
                        <a:pt x="16371" y="2430"/>
                      </a:cubicBezTo>
                      <a:cubicBezTo>
                        <a:pt x="16498" y="2296"/>
                        <a:pt x="16445" y="2116"/>
                        <a:pt x="16254" y="2027"/>
                      </a:cubicBezTo>
                      <a:cubicBezTo>
                        <a:pt x="15028" y="1457"/>
                        <a:pt x="12633" y="1095"/>
                        <a:pt x="10490" y="1122"/>
                      </a:cubicBezTo>
                      <a:close/>
                      <a:moveTo>
                        <a:pt x="11051" y="2357"/>
                      </a:moveTo>
                      <a:cubicBezTo>
                        <a:pt x="10755" y="2349"/>
                        <a:pt x="10458" y="2350"/>
                        <a:pt x="10163" y="2361"/>
                      </a:cubicBezTo>
                      <a:cubicBezTo>
                        <a:pt x="9825" y="2373"/>
                        <a:pt x="9489" y="2399"/>
                        <a:pt x="9155" y="2437"/>
                      </a:cubicBezTo>
                      <a:cubicBezTo>
                        <a:pt x="6183" y="2777"/>
                        <a:pt x="4139" y="3394"/>
                        <a:pt x="1848" y="5679"/>
                      </a:cubicBezTo>
                      <a:cubicBezTo>
                        <a:pt x="1716" y="5810"/>
                        <a:pt x="1762" y="5992"/>
                        <a:pt x="1950" y="6084"/>
                      </a:cubicBezTo>
                      <a:cubicBezTo>
                        <a:pt x="2137" y="6177"/>
                        <a:pt x="2396" y="6146"/>
                        <a:pt x="2528" y="6014"/>
                      </a:cubicBezTo>
                      <a:cubicBezTo>
                        <a:pt x="4662" y="3886"/>
                        <a:pt x="6479" y="3333"/>
                        <a:pt x="9289" y="3011"/>
                      </a:cubicBezTo>
                      <a:cubicBezTo>
                        <a:pt x="11728" y="2732"/>
                        <a:pt x="14346" y="3216"/>
                        <a:pt x="16291" y="4307"/>
                      </a:cubicBezTo>
                      <a:cubicBezTo>
                        <a:pt x="17861" y="5186"/>
                        <a:pt x="19547" y="7126"/>
                        <a:pt x="18666" y="11366"/>
                      </a:cubicBezTo>
                      <a:cubicBezTo>
                        <a:pt x="18633" y="11525"/>
                        <a:pt x="18788" y="11673"/>
                        <a:pt x="19016" y="11696"/>
                      </a:cubicBezTo>
                      <a:cubicBezTo>
                        <a:pt x="19036" y="11698"/>
                        <a:pt x="19058" y="11698"/>
                        <a:pt x="19078" y="11698"/>
                      </a:cubicBezTo>
                      <a:cubicBezTo>
                        <a:pt x="19281" y="11698"/>
                        <a:pt x="19457" y="11594"/>
                        <a:pt x="19487" y="11449"/>
                      </a:cubicBezTo>
                      <a:cubicBezTo>
                        <a:pt x="20005" y="8958"/>
                        <a:pt x="19961" y="5619"/>
                        <a:pt x="16810" y="3853"/>
                      </a:cubicBezTo>
                      <a:cubicBezTo>
                        <a:pt x="15182" y="2940"/>
                        <a:pt x="13124" y="2416"/>
                        <a:pt x="11051" y="2357"/>
                      </a:cubicBezTo>
                      <a:close/>
                      <a:moveTo>
                        <a:pt x="17949" y="3011"/>
                      </a:moveTo>
                      <a:cubicBezTo>
                        <a:pt x="17843" y="3016"/>
                        <a:pt x="17739" y="3049"/>
                        <a:pt x="17663" y="3110"/>
                      </a:cubicBezTo>
                      <a:cubicBezTo>
                        <a:pt x="17513" y="3231"/>
                        <a:pt x="17532" y="3417"/>
                        <a:pt x="17706" y="3522"/>
                      </a:cubicBezTo>
                      <a:cubicBezTo>
                        <a:pt x="19031" y="4332"/>
                        <a:pt x="19902" y="5435"/>
                        <a:pt x="20296" y="6804"/>
                      </a:cubicBezTo>
                      <a:cubicBezTo>
                        <a:pt x="20336" y="6942"/>
                        <a:pt x="20509" y="7039"/>
                        <a:pt x="20703" y="7039"/>
                      </a:cubicBezTo>
                      <a:cubicBezTo>
                        <a:pt x="20730" y="7039"/>
                        <a:pt x="20757" y="7036"/>
                        <a:pt x="20785" y="7032"/>
                      </a:cubicBezTo>
                      <a:cubicBezTo>
                        <a:pt x="21010" y="7000"/>
                        <a:pt x="21155" y="6847"/>
                        <a:pt x="21110" y="6689"/>
                      </a:cubicBezTo>
                      <a:cubicBezTo>
                        <a:pt x="20678" y="5192"/>
                        <a:pt x="19718" y="3978"/>
                        <a:pt x="18251" y="3082"/>
                      </a:cubicBezTo>
                      <a:cubicBezTo>
                        <a:pt x="18165" y="3030"/>
                        <a:pt x="18055" y="3006"/>
                        <a:pt x="17949" y="3011"/>
                      </a:cubicBezTo>
                      <a:close/>
                      <a:moveTo>
                        <a:pt x="11155" y="3788"/>
                      </a:moveTo>
                      <a:cubicBezTo>
                        <a:pt x="10636" y="3792"/>
                        <a:pt x="10209" y="3802"/>
                        <a:pt x="9815" y="3823"/>
                      </a:cubicBezTo>
                      <a:cubicBezTo>
                        <a:pt x="9586" y="3835"/>
                        <a:pt x="9413" y="3976"/>
                        <a:pt x="9431" y="4136"/>
                      </a:cubicBezTo>
                      <a:cubicBezTo>
                        <a:pt x="9448" y="4297"/>
                        <a:pt x="9649" y="4415"/>
                        <a:pt x="9877" y="4404"/>
                      </a:cubicBezTo>
                      <a:cubicBezTo>
                        <a:pt x="10253" y="4384"/>
                        <a:pt x="10662" y="4374"/>
                        <a:pt x="11162" y="4371"/>
                      </a:cubicBezTo>
                      <a:cubicBezTo>
                        <a:pt x="14114" y="4354"/>
                        <a:pt x="15681" y="5594"/>
                        <a:pt x="16477" y="6641"/>
                      </a:cubicBezTo>
                      <a:cubicBezTo>
                        <a:pt x="16847" y="7126"/>
                        <a:pt x="17054" y="7891"/>
                        <a:pt x="17080" y="8851"/>
                      </a:cubicBezTo>
                      <a:cubicBezTo>
                        <a:pt x="17101" y="9607"/>
                        <a:pt x="17003" y="10370"/>
                        <a:pt x="16904" y="10833"/>
                      </a:cubicBezTo>
                      <a:cubicBezTo>
                        <a:pt x="16870" y="10993"/>
                        <a:pt x="17027" y="11142"/>
                        <a:pt x="17254" y="11166"/>
                      </a:cubicBezTo>
                      <a:cubicBezTo>
                        <a:pt x="17275" y="11168"/>
                        <a:pt x="17296" y="11169"/>
                        <a:pt x="17316" y="11169"/>
                      </a:cubicBezTo>
                      <a:cubicBezTo>
                        <a:pt x="17518" y="11169"/>
                        <a:pt x="17694" y="11065"/>
                        <a:pt x="17725" y="10920"/>
                      </a:cubicBezTo>
                      <a:cubicBezTo>
                        <a:pt x="17792" y="10611"/>
                        <a:pt x="18342" y="7853"/>
                        <a:pt x="17212" y="6367"/>
                      </a:cubicBezTo>
                      <a:cubicBezTo>
                        <a:pt x="16477" y="5401"/>
                        <a:pt x="14724" y="3788"/>
                        <a:pt x="11227" y="3788"/>
                      </a:cubicBezTo>
                      <a:cubicBezTo>
                        <a:pt x="11203" y="3788"/>
                        <a:pt x="11180" y="3788"/>
                        <a:pt x="11155" y="3788"/>
                      </a:cubicBezTo>
                      <a:close/>
                      <a:moveTo>
                        <a:pt x="7748" y="4101"/>
                      </a:moveTo>
                      <a:cubicBezTo>
                        <a:pt x="7694" y="4099"/>
                        <a:pt x="7639" y="4103"/>
                        <a:pt x="7585" y="4115"/>
                      </a:cubicBezTo>
                      <a:cubicBezTo>
                        <a:pt x="6329" y="4411"/>
                        <a:pt x="5311" y="4929"/>
                        <a:pt x="4384" y="5747"/>
                      </a:cubicBezTo>
                      <a:cubicBezTo>
                        <a:pt x="2176" y="7694"/>
                        <a:pt x="2673" y="10159"/>
                        <a:pt x="2989" y="11129"/>
                      </a:cubicBezTo>
                      <a:cubicBezTo>
                        <a:pt x="3489" y="12660"/>
                        <a:pt x="5289" y="15181"/>
                        <a:pt x="7329" y="16583"/>
                      </a:cubicBezTo>
                      <a:cubicBezTo>
                        <a:pt x="9934" y="18374"/>
                        <a:pt x="12639" y="19625"/>
                        <a:pt x="17376" y="19905"/>
                      </a:cubicBezTo>
                      <a:cubicBezTo>
                        <a:pt x="17387" y="19905"/>
                        <a:pt x="17401" y="19905"/>
                        <a:pt x="17413" y="19905"/>
                      </a:cubicBezTo>
                      <a:cubicBezTo>
                        <a:pt x="17626" y="19905"/>
                        <a:pt x="17806" y="19790"/>
                        <a:pt x="17825" y="19638"/>
                      </a:cubicBezTo>
                      <a:cubicBezTo>
                        <a:pt x="17844" y="19478"/>
                        <a:pt x="17676" y="19337"/>
                        <a:pt x="17447" y="19324"/>
                      </a:cubicBezTo>
                      <a:cubicBezTo>
                        <a:pt x="12959" y="19058"/>
                        <a:pt x="10389" y="17870"/>
                        <a:pt x="7912" y="16167"/>
                      </a:cubicBezTo>
                      <a:cubicBezTo>
                        <a:pt x="5980" y="14839"/>
                        <a:pt x="4274" y="12450"/>
                        <a:pt x="3801" y="10999"/>
                      </a:cubicBezTo>
                      <a:cubicBezTo>
                        <a:pt x="3511" y="10111"/>
                        <a:pt x="3050" y="7859"/>
                        <a:pt x="5034" y="6110"/>
                      </a:cubicBezTo>
                      <a:cubicBezTo>
                        <a:pt x="5857" y="5384"/>
                        <a:pt x="6751" y="4926"/>
                        <a:pt x="7848" y="4668"/>
                      </a:cubicBezTo>
                      <a:cubicBezTo>
                        <a:pt x="8065" y="4617"/>
                        <a:pt x="8184" y="4452"/>
                        <a:pt x="8111" y="4300"/>
                      </a:cubicBezTo>
                      <a:cubicBezTo>
                        <a:pt x="8056" y="4185"/>
                        <a:pt x="7910" y="4110"/>
                        <a:pt x="7748" y="4101"/>
                      </a:cubicBezTo>
                      <a:close/>
                      <a:moveTo>
                        <a:pt x="10498" y="5117"/>
                      </a:moveTo>
                      <a:cubicBezTo>
                        <a:pt x="9986" y="5127"/>
                        <a:pt x="9470" y="5180"/>
                        <a:pt x="8964" y="5279"/>
                      </a:cubicBezTo>
                      <a:cubicBezTo>
                        <a:pt x="7538" y="5556"/>
                        <a:pt x="6335" y="6162"/>
                        <a:pt x="5580" y="6987"/>
                      </a:cubicBezTo>
                      <a:cubicBezTo>
                        <a:pt x="4717" y="7928"/>
                        <a:pt x="4460" y="9116"/>
                        <a:pt x="4838" y="10425"/>
                      </a:cubicBezTo>
                      <a:cubicBezTo>
                        <a:pt x="5103" y="11342"/>
                        <a:pt x="5660" y="12347"/>
                        <a:pt x="6403" y="13254"/>
                      </a:cubicBezTo>
                      <a:cubicBezTo>
                        <a:pt x="6480" y="13348"/>
                        <a:pt x="6619" y="13400"/>
                        <a:pt x="6763" y="13400"/>
                      </a:cubicBezTo>
                      <a:cubicBezTo>
                        <a:pt x="6834" y="13400"/>
                        <a:pt x="6904" y="13388"/>
                        <a:pt x="6969" y="13362"/>
                      </a:cubicBezTo>
                      <a:cubicBezTo>
                        <a:pt x="7168" y="13282"/>
                        <a:pt x="7237" y="13103"/>
                        <a:pt x="7123" y="12964"/>
                      </a:cubicBezTo>
                      <a:cubicBezTo>
                        <a:pt x="6433" y="12122"/>
                        <a:pt x="5898" y="11155"/>
                        <a:pt x="5654" y="10310"/>
                      </a:cubicBezTo>
                      <a:cubicBezTo>
                        <a:pt x="4891" y="7666"/>
                        <a:pt x="7079" y="6250"/>
                        <a:pt x="9185" y="5841"/>
                      </a:cubicBezTo>
                      <a:cubicBezTo>
                        <a:pt x="12084" y="5277"/>
                        <a:pt x="14297" y="6355"/>
                        <a:pt x="14984" y="7710"/>
                      </a:cubicBezTo>
                      <a:cubicBezTo>
                        <a:pt x="15377" y="8486"/>
                        <a:pt x="15322" y="9279"/>
                        <a:pt x="15207" y="9807"/>
                      </a:cubicBezTo>
                      <a:cubicBezTo>
                        <a:pt x="15172" y="9967"/>
                        <a:pt x="15327" y="10115"/>
                        <a:pt x="15554" y="10140"/>
                      </a:cubicBezTo>
                      <a:cubicBezTo>
                        <a:pt x="15781" y="10164"/>
                        <a:pt x="15994" y="10055"/>
                        <a:pt x="16028" y="9896"/>
                      </a:cubicBezTo>
                      <a:cubicBezTo>
                        <a:pt x="16157" y="9302"/>
                        <a:pt x="16216" y="8405"/>
                        <a:pt x="15765" y="7515"/>
                      </a:cubicBezTo>
                      <a:cubicBezTo>
                        <a:pt x="15275" y="6547"/>
                        <a:pt x="14302" y="5825"/>
                        <a:pt x="12951" y="5428"/>
                      </a:cubicBezTo>
                      <a:cubicBezTo>
                        <a:pt x="12188" y="5204"/>
                        <a:pt x="11349" y="5100"/>
                        <a:pt x="10498" y="5117"/>
                      </a:cubicBezTo>
                      <a:close/>
                      <a:moveTo>
                        <a:pt x="10249" y="6470"/>
                      </a:moveTo>
                      <a:cubicBezTo>
                        <a:pt x="9714" y="6493"/>
                        <a:pt x="9195" y="6588"/>
                        <a:pt x="8723" y="6755"/>
                      </a:cubicBezTo>
                      <a:cubicBezTo>
                        <a:pt x="7321" y="7253"/>
                        <a:pt x="6115" y="8504"/>
                        <a:pt x="6937" y="10524"/>
                      </a:cubicBezTo>
                      <a:cubicBezTo>
                        <a:pt x="8636" y="14696"/>
                        <a:pt x="12976" y="16231"/>
                        <a:pt x="13160" y="16294"/>
                      </a:cubicBezTo>
                      <a:cubicBezTo>
                        <a:pt x="13219" y="16314"/>
                        <a:pt x="13282" y="16326"/>
                        <a:pt x="13344" y="16326"/>
                      </a:cubicBezTo>
                      <a:cubicBezTo>
                        <a:pt x="13497" y="16326"/>
                        <a:pt x="13643" y="16265"/>
                        <a:pt x="13716" y="16162"/>
                      </a:cubicBezTo>
                      <a:cubicBezTo>
                        <a:pt x="13817" y="16018"/>
                        <a:pt x="13733" y="15844"/>
                        <a:pt x="13527" y="15772"/>
                      </a:cubicBezTo>
                      <a:cubicBezTo>
                        <a:pt x="13517" y="15769"/>
                        <a:pt x="12466" y="15398"/>
                        <a:pt x="11232" y="14548"/>
                      </a:cubicBezTo>
                      <a:cubicBezTo>
                        <a:pt x="10097" y="13767"/>
                        <a:pt x="8570" y="12407"/>
                        <a:pt x="7738" y="10364"/>
                      </a:cubicBezTo>
                      <a:cubicBezTo>
                        <a:pt x="7158" y="8938"/>
                        <a:pt x="7665" y="7783"/>
                        <a:pt x="9098" y="7275"/>
                      </a:cubicBezTo>
                      <a:cubicBezTo>
                        <a:pt x="10285" y="6854"/>
                        <a:pt x="12162" y="6945"/>
                        <a:pt x="13480" y="8138"/>
                      </a:cubicBezTo>
                      <a:cubicBezTo>
                        <a:pt x="13621" y="8265"/>
                        <a:pt x="13881" y="8289"/>
                        <a:pt x="14063" y="8190"/>
                      </a:cubicBezTo>
                      <a:cubicBezTo>
                        <a:pt x="14245" y="8091"/>
                        <a:pt x="14278" y="7909"/>
                        <a:pt x="14138" y="7781"/>
                      </a:cubicBezTo>
                      <a:cubicBezTo>
                        <a:pt x="13444" y="7154"/>
                        <a:pt x="12537" y="6728"/>
                        <a:pt x="11515" y="6552"/>
                      </a:cubicBezTo>
                      <a:cubicBezTo>
                        <a:pt x="11274" y="6510"/>
                        <a:pt x="11032" y="6484"/>
                        <a:pt x="10790" y="6472"/>
                      </a:cubicBezTo>
                      <a:cubicBezTo>
                        <a:pt x="10609" y="6463"/>
                        <a:pt x="10428" y="6463"/>
                        <a:pt x="10249" y="6470"/>
                      </a:cubicBezTo>
                      <a:close/>
                      <a:moveTo>
                        <a:pt x="1513" y="6625"/>
                      </a:moveTo>
                      <a:cubicBezTo>
                        <a:pt x="1352" y="6634"/>
                        <a:pt x="1204" y="6710"/>
                        <a:pt x="1151" y="6825"/>
                      </a:cubicBezTo>
                      <a:cubicBezTo>
                        <a:pt x="840" y="7491"/>
                        <a:pt x="640" y="8405"/>
                        <a:pt x="640" y="9153"/>
                      </a:cubicBezTo>
                      <a:cubicBezTo>
                        <a:pt x="640" y="9314"/>
                        <a:pt x="827" y="9444"/>
                        <a:pt x="1056" y="9444"/>
                      </a:cubicBezTo>
                      <a:cubicBezTo>
                        <a:pt x="1286" y="9444"/>
                        <a:pt x="1471" y="9314"/>
                        <a:pt x="1471" y="9153"/>
                      </a:cubicBezTo>
                      <a:cubicBezTo>
                        <a:pt x="1471" y="8461"/>
                        <a:pt x="1657" y="7618"/>
                        <a:pt x="1942" y="7006"/>
                      </a:cubicBezTo>
                      <a:cubicBezTo>
                        <a:pt x="2013" y="6853"/>
                        <a:pt x="1895" y="6687"/>
                        <a:pt x="1677" y="6637"/>
                      </a:cubicBezTo>
                      <a:cubicBezTo>
                        <a:pt x="1622" y="6625"/>
                        <a:pt x="1567" y="6622"/>
                        <a:pt x="1513" y="6625"/>
                      </a:cubicBezTo>
                      <a:close/>
                      <a:moveTo>
                        <a:pt x="11103" y="7922"/>
                      </a:moveTo>
                      <a:cubicBezTo>
                        <a:pt x="10772" y="7915"/>
                        <a:pt x="10418" y="7967"/>
                        <a:pt x="10043" y="8101"/>
                      </a:cubicBezTo>
                      <a:cubicBezTo>
                        <a:pt x="8588" y="8624"/>
                        <a:pt x="8195" y="9727"/>
                        <a:pt x="8994" y="11053"/>
                      </a:cubicBezTo>
                      <a:cubicBezTo>
                        <a:pt x="9789" y="12373"/>
                        <a:pt x="11392" y="13857"/>
                        <a:pt x="12892" y="14663"/>
                      </a:cubicBezTo>
                      <a:cubicBezTo>
                        <a:pt x="15647" y="16143"/>
                        <a:pt x="19244" y="16329"/>
                        <a:pt x="19395" y="16336"/>
                      </a:cubicBezTo>
                      <a:cubicBezTo>
                        <a:pt x="19405" y="16336"/>
                        <a:pt x="19413" y="16336"/>
                        <a:pt x="19423" y="16336"/>
                      </a:cubicBezTo>
                      <a:cubicBezTo>
                        <a:pt x="19639" y="16336"/>
                        <a:pt x="19822" y="16219"/>
                        <a:pt x="19837" y="16065"/>
                      </a:cubicBezTo>
                      <a:cubicBezTo>
                        <a:pt x="19852" y="15904"/>
                        <a:pt x="19679" y="15764"/>
                        <a:pt x="19450" y="15753"/>
                      </a:cubicBezTo>
                      <a:cubicBezTo>
                        <a:pt x="19415" y="15752"/>
                        <a:pt x="15949" y="15571"/>
                        <a:pt x="13398" y="14200"/>
                      </a:cubicBezTo>
                      <a:cubicBezTo>
                        <a:pt x="12023" y="13462"/>
                        <a:pt x="10494" y="12042"/>
                        <a:pt x="9761" y="10825"/>
                      </a:cubicBezTo>
                      <a:cubicBezTo>
                        <a:pt x="9141" y="9796"/>
                        <a:pt x="9383" y="8993"/>
                        <a:pt x="10423" y="8620"/>
                      </a:cubicBezTo>
                      <a:cubicBezTo>
                        <a:pt x="10782" y="8491"/>
                        <a:pt x="11733" y="8149"/>
                        <a:pt x="13217" y="9844"/>
                      </a:cubicBezTo>
                      <a:cubicBezTo>
                        <a:pt x="13658" y="10347"/>
                        <a:pt x="14786" y="11410"/>
                        <a:pt x="15343" y="11767"/>
                      </a:cubicBezTo>
                      <a:cubicBezTo>
                        <a:pt x="15513" y="11876"/>
                        <a:pt x="15774" y="11867"/>
                        <a:pt x="15929" y="11748"/>
                      </a:cubicBezTo>
                      <a:cubicBezTo>
                        <a:pt x="16084" y="11630"/>
                        <a:pt x="16073" y="11446"/>
                        <a:pt x="15904" y="11338"/>
                      </a:cubicBezTo>
                      <a:cubicBezTo>
                        <a:pt x="15438" y="11038"/>
                        <a:pt x="14377" y="10055"/>
                        <a:pt x="13927" y="9540"/>
                      </a:cubicBezTo>
                      <a:cubicBezTo>
                        <a:pt x="13548" y="9107"/>
                        <a:pt x="12539" y="7955"/>
                        <a:pt x="11103" y="7922"/>
                      </a:cubicBezTo>
                      <a:close/>
                      <a:moveTo>
                        <a:pt x="21078" y="8390"/>
                      </a:moveTo>
                      <a:cubicBezTo>
                        <a:pt x="20848" y="8397"/>
                        <a:pt x="20670" y="8534"/>
                        <a:pt x="20681" y="8694"/>
                      </a:cubicBezTo>
                      <a:cubicBezTo>
                        <a:pt x="20741" y="9617"/>
                        <a:pt x="20681" y="10537"/>
                        <a:pt x="20497" y="11506"/>
                      </a:cubicBezTo>
                      <a:cubicBezTo>
                        <a:pt x="20467" y="11666"/>
                        <a:pt x="20627" y="11812"/>
                        <a:pt x="20854" y="11833"/>
                      </a:cubicBezTo>
                      <a:cubicBezTo>
                        <a:pt x="20873" y="11835"/>
                        <a:pt x="20891" y="11835"/>
                        <a:pt x="20909" y="11835"/>
                      </a:cubicBezTo>
                      <a:cubicBezTo>
                        <a:pt x="21114" y="11835"/>
                        <a:pt x="21293" y="11730"/>
                        <a:pt x="21321" y="11583"/>
                      </a:cubicBezTo>
                      <a:cubicBezTo>
                        <a:pt x="21511" y="10579"/>
                        <a:pt x="21574" y="9626"/>
                        <a:pt x="21512" y="8668"/>
                      </a:cubicBezTo>
                      <a:cubicBezTo>
                        <a:pt x="21501" y="8508"/>
                        <a:pt x="21308" y="8385"/>
                        <a:pt x="21078" y="8390"/>
                      </a:cubicBezTo>
                      <a:close/>
                      <a:moveTo>
                        <a:pt x="11309" y="9289"/>
                      </a:moveTo>
                      <a:cubicBezTo>
                        <a:pt x="11115" y="9271"/>
                        <a:pt x="10940" y="9303"/>
                        <a:pt x="10800" y="9347"/>
                      </a:cubicBezTo>
                      <a:cubicBezTo>
                        <a:pt x="10473" y="9448"/>
                        <a:pt x="10335" y="9609"/>
                        <a:pt x="10277" y="9727"/>
                      </a:cubicBezTo>
                      <a:cubicBezTo>
                        <a:pt x="10100" y="10088"/>
                        <a:pt x="10396" y="10523"/>
                        <a:pt x="10770" y="11013"/>
                      </a:cubicBezTo>
                      <a:cubicBezTo>
                        <a:pt x="11154" y="11514"/>
                        <a:pt x="12115" y="12574"/>
                        <a:pt x="13281" y="13371"/>
                      </a:cubicBezTo>
                      <a:cubicBezTo>
                        <a:pt x="13446" y="13483"/>
                        <a:pt x="13709" y="13481"/>
                        <a:pt x="13870" y="13366"/>
                      </a:cubicBezTo>
                      <a:cubicBezTo>
                        <a:pt x="14030" y="13250"/>
                        <a:pt x="14026" y="13066"/>
                        <a:pt x="13862" y="12953"/>
                      </a:cubicBezTo>
                      <a:cubicBezTo>
                        <a:pt x="12766" y="12204"/>
                        <a:pt x="11839" y="11175"/>
                        <a:pt x="11502" y="10736"/>
                      </a:cubicBezTo>
                      <a:cubicBezTo>
                        <a:pt x="11362" y="10553"/>
                        <a:pt x="10990" y="10066"/>
                        <a:pt x="11063" y="9917"/>
                      </a:cubicBezTo>
                      <a:cubicBezTo>
                        <a:pt x="11065" y="9912"/>
                        <a:pt x="11071" y="9898"/>
                        <a:pt x="11135" y="9879"/>
                      </a:cubicBezTo>
                      <a:cubicBezTo>
                        <a:pt x="11195" y="9860"/>
                        <a:pt x="11224" y="9852"/>
                        <a:pt x="11339" y="9934"/>
                      </a:cubicBezTo>
                      <a:cubicBezTo>
                        <a:pt x="11514" y="10060"/>
                        <a:pt x="11727" y="10312"/>
                        <a:pt x="11976" y="10604"/>
                      </a:cubicBezTo>
                      <a:cubicBezTo>
                        <a:pt x="12509" y="11228"/>
                        <a:pt x="13502" y="12390"/>
                        <a:pt x="15440" y="13160"/>
                      </a:cubicBezTo>
                      <a:cubicBezTo>
                        <a:pt x="17683" y="14052"/>
                        <a:pt x="20202" y="14171"/>
                        <a:pt x="20308" y="14176"/>
                      </a:cubicBezTo>
                      <a:cubicBezTo>
                        <a:pt x="20317" y="14176"/>
                        <a:pt x="20327" y="14176"/>
                        <a:pt x="20336" y="14176"/>
                      </a:cubicBezTo>
                      <a:cubicBezTo>
                        <a:pt x="20553" y="14176"/>
                        <a:pt x="20736" y="14057"/>
                        <a:pt x="20750" y="13903"/>
                      </a:cubicBezTo>
                      <a:cubicBezTo>
                        <a:pt x="20764" y="13742"/>
                        <a:pt x="20589" y="13604"/>
                        <a:pt x="20360" y="13593"/>
                      </a:cubicBezTo>
                      <a:cubicBezTo>
                        <a:pt x="20336" y="13592"/>
                        <a:pt x="17921" y="13476"/>
                        <a:pt x="15850" y="12653"/>
                      </a:cubicBezTo>
                      <a:cubicBezTo>
                        <a:pt x="14102" y="11958"/>
                        <a:pt x="13184" y="10883"/>
                        <a:pt x="12691" y="10305"/>
                      </a:cubicBezTo>
                      <a:cubicBezTo>
                        <a:pt x="12404" y="9968"/>
                        <a:pt x="12176" y="9700"/>
                        <a:pt x="11932" y="9526"/>
                      </a:cubicBezTo>
                      <a:cubicBezTo>
                        <a:pt x="11718" y="9373"/>
                        <a:pt x="11503" y="9307"/>
                        <a:pt x="11309" y="9289"/>
                      </a:cubicBezTo>
                      <a:close/>
                      <a:moveTo>
                        <a:pt x="1215" y="10075"/>
                      </a:moveTo>
                      <a:cubicBezTo>
                        <a:pt x="986" y="10089"/>
                        <a:pt x="818" y="10231"/>
                        <a:pt x="838" y="10392"/>
                      </a:cubicBezTo>
                      <a:cubicBezTo>
                        <a:pt x="998" y="11678"/>
                        <a:pt x="2205" y="14433"/>
                        <a:pt x="3969" y="16049"/>
                      </a:cubicBezTo>
                      <a:cubicBezTo>
                        <a:pt x="4763" y="16776"/>
                        <a:pt x="5615" y="17435"/>
                        <a:pt x="6500" y="18009"/>
                      </a:cubicBezTo>
                      <a:cubicBezTo>
                        <a:pt x="6580" y="18061"/>
                        <a:pt x="6682" y="18087"/>
                        <a:pt x="6783" y="18087"/>
                      </a:cubicBezTo>
                      <a:cubicBezTo>
                        <a:pt x="6895" y="18087"/>
                        <a:pt x="7006" y="18055"/>
                        <a:pt x="7088" y="17993"/>
                      </a:cubicBezTo>
                      <a:cubicBezTo>
                        <a:pt x="7244" y="17875"/>
                        <a:pt x="7232" y="17690"/>
                        <a:pt x="7063" y="17581"/>
                      </a:cubicBezTo>
                      <a:cubicBezTo>
                        <a:pt x="6213" y="17030"/>
                        <a:pt x="5394" y="16395"/>
                        <a:pt x="4629" y="15694"/>
                      </a:cubicBezTo>
                      <a:cubicBezTo>
                        <a:pt x="2960" y="14165"/>
                        <a:pt x="1816" y="11559"/>
                        <a:pt x="1664" y="10341"/>
                      </a:cubicBezTo>
                      <a:cubicBezTo>
                        <a:pt x="1644" y="10181"/>
                        <a:pt x="1444" y="10061"/>
                        <a:pt x="1215" y="10075"/>
                      </a:cubicBezTo>
                      <a:close/>
                      <a:moveTo>
                        <a:pt x="17038" y="11823"/>
                      </a:moveTo>
                      <a:cubicBezTo>
                        <a:pt x="16876" y="11823"/>
                        <a:pt x="16721" y="11889"/>
                        <a:pt x="16653" y="12000"/>
                      </a:cubicBezTo>
                      <a:cubicBezTo>
                        <a:pt x="16564" y="12148"/>
                        <a:pt x="16663" y="12320"/>
                        <a:pt x="16874" y="12383"/>
                      </a:cubicBezTo>
                      <a:cubicBezTo>
                        <a:pt x="18935" y="12996"/>
                        <a:pt x="20623" y="13006"/>
                        <a:pt x="20708" y="13006"/>
                      </a:cubicBezTo>
                      <a:cubicBezTo>
                        <a:pt x="20937" y="13005"/>
                        <a:pt x="21123" y="12874"/>
                        <a:pt x="21122" y="12713"/>
                      </a:cubicBezTo>
                      <a:cubicBezTo>
                        <a:pt x="21122" y="12553"/>
                        <a:pt x="20938" y="12423"/>
                        <a:pt x="20708" y="12423"/>
                      </a:cubicBezTo>
                      <a:cubicBezTo>
                        <a:pt x="20688" y="12423"/>
                        <a:pt x="19113" y="12417"/>
                        <a:pt x="17199" y="11847"/>
                      </a:cubicBezTo>
                      <a:cubicBezTo>
                        <a:pt x="17147" y="11832"/>
                        <a:pt x="17092" y="11823"/>
                        <a:pt x="17038" y="11823"/>
                      </a:cubicBezTo>
                      <a:close/>
                      <a:moveTo>
                        <a:pt x="362" y="12860"/>
                      </a:moveTo>
                      <a:cubicBezTo>
                        <a:pt x="134" y="12881"/>
                        <a:pt x="-26" y="13027"/>
                        <a:pt x="4" y="13186"/>
                      </a:cubicBezTo>
                      <a:cubicBezTo>
                        <a:pt x="131" y="13851"/>
                        <a:pt x="641" y="14606"/>
                        <a:pt x="977" y="15105"/>
                      </a:cubicBezTo>
                      <a:cubicBezTo>
                        <a:pt x="1064" y="15235"/>
                        <a:pt x="1139" y="15347"/>
                        <a:pt x="1190" y="15432"/>
                      </a:cubicBezTo>
                      <a:cubicBezTo>
                        <a:pt x="1258" y="15543"/>
                        <a:pt x="1411" y="15609"/>
                        <a:pt x="1572" y="15609"/>
                      </a:cubicBezTo>
                      <a:cubicBezTo>
                        <a:pt x="1627" y="15609"/>
                        <a:pt x="1683" y="15602"/>
                        <a:pt x="1736" y="15586"/>
                      </a:cubicBezTo>
                      <a:cubicBezTo>
                        <a:pt x="1948" y="15523"/>
                        <a:pt x="2044" y="15352"/>
                        <a:pt x="1955" y="15204"/>
                      </a:cubicBezTo>
                      <a:cubicBezTo>
                        <a:pt x="1897" y="15108"/>
                        <a:pt x="1820" y="14991"/>
                        <a:pt x="1729" y="14856"/>
                      </a:cubicBezTo>
                      <a:cubicBezTo>
                        <a:pt x="1415" y="14390"/>
                        <a:pt x="940" y="13685"/>
                        <a:pt x="831" y="13110"/>
                      </a:cubicBezTo>
                      <a:cubicBezTo>
                        <a:pt x="800" y="12950"/>
                        <a:pt x="589" y="12838"/>
                        <a:pt x="362" y="12860"/>
                      </a:cubicBezTo>
                      <a:close/>
                      <a:moveTo>
                        <a:pt x="15130" y="13701"/>
                      </a:moveTo>
                      <a:cubicBezTo>
                        <a:pt x="14968" y="13694"/>
                        <a:pt x="14808" y="13753"/>
                        <a:pt x="14731" y="13861"/>
                      </a:cubicBezTo>
                      <a:cubicBezTo>
                        <a:pt x="14628" y="14005"/>
                        <a:pt x="14712" y="14180"/>
                        <a:pt x="14917" y="14253"/>
                      </a:cubicBezTo>
                      <a:cubicBezTo>
                        <a:pt x="17270" y="15080"/>
                        <a:pt x="19721" y="15239"/>
                        <a:pt x="19825" y="15246"/>
                      </a:cubicBezTo>
                      <a:cubicBezTo>
                        <a:pt x="19837" y="15246"/>
                        <a:pt x="19850" y="15247"/>
                        <a:pt x="19862" y="15247"/>
                      </a:cubicBezTo>
                      <a:cubicBezTo>
                        <a:pt x="20075" y="15247"/>
                        <a:pt x="20255" y="15133"/>
                        <a:pt x="20274" y="14981"/>
                      </a:cubicBezTo>
                      <a:cubicBezTo>
                        <a:pt x="20294" y="14821"/>
                        <a:pt x="20125" y="14679"/>
                        <a:pt x="19896" y="14665"/>
                      </a:cubicBezTo>
                      <a:cubicBezTo>
                        <a:pt x="19873" y="14663"/>
                        <a:pt x="17495" y="14508"/>
                        <a:pt x="15289" y="13733"/>
                      </a:cubicBezTo>
                      <a:cubicBezTo>
                        <a:pt x="15237" y="13714"/>
                        <a:pt x="15184" y="13704"/>
                        <a:pt x="15130" y="13701"/>
                      </a:cubicBezTo>
                      <a:close/>
                      <a:moveTo>
                        <a:pt x="7942" y="14159"/>
                      </a:moveTo>
                      <a:cubicBezTo>
                        <a:pt x="7889" y="14166"/>
                        <a:pt x="7838" y="14180"/>
                        <a:pt x="7790" y="14202"/>
                      </a:cubicBezTo>
                      <a:cubicBezTo>
                        <a:pt x="7600" y="14292"/>
                        <a:pt x="7548" y="14474"/>
                        <a:pt x="7676" y="14607"/>
                      </a:cubicBezTo>
                      <a:cubicBezTo>
                        <a:pt x="8982" y="15969"/>
                        <a:pt x="10834" y="17022"/>
                        <a:pt x="13180" y="17738"/>
                      </a:cubicBezTo>
                      <a:cubicBezTo>
                        <a:pt x="15329" y="18393"/>
                        <a:pt x="17276" y="18577"/>
                        <a:pt x="18244" y="18628"/>
                      </a:cubicBezTo>
                      <a:cubicBezTo>
                        <a:pt x="18255" y="18629"/>
                        <a:pt x="18263" y="18628"/>
                        <a:pt x="18274" y="18628"/>
                      </a:cubicBezTo>
                      <a:cubicBezTo>
                        <a:pt x="18489" y="18628"/>
                        <a:pt x="18672" y="18512"/>
                        <a:pt x="18688" y="18359"/>
                      </a:cubicBezTo>
                      <a:cubicBezTo>
                        <a:pt x="18705" y="18198"/>
                        <a:pt x="18535" y="18058"/>
                        <a:pt x="18306" y="18045"/>
                      </a:cubicBezTo>
                      <a:cubicBezTo>
                        <a:pt x="17569" y="18007"/>
                        <a:pt x="15625" y="17848"/>
                        <a:pt x="13512" y="17204"/>
                      </a:cubicBezTo>
                      <a:cubicBezTo>
                        <a:pt x="11314" y="16533"/>
                        <a:pt x="9582" y="15550"/>
                        <a:pt x="8366" y="14282"/>
                      </a:cubicBezTo>
                      <a:cubicBezTo>
                        <a:pt x="8270" y="14182"/>
                        <a:pt x="8101" y="14137"/>
                        <a:pt x="7942" y="14159"/>
                      </a:cubicBezTo>
                      <a:close/>
                      <a:moveTo>
                        <a:pt x="2436" y="16226"/>
                      </a:moveTo>
                      <a:cubicBezTo>
                        <a:pt x="2330" y="16217"/>
                        <a:pt x="2219" y="16236"/>
                        <a:pt x="2128" y="16286"/>
                      </a:cubicBezTo>
                      <a:cubicBezTo>
                        <a:pt x="1947" y="16384"/>
                        <a:pt x="1916" y="16567"/>
                        <a:pt x="2056" y="16694"/>
                      </a:cubicBezTo>
                      <a:cubicBezTo>
                        <a:pt x="4641" y="19029"/>
                        <a:pt x="6845" y="20424"/>
                        <a:pt x="11723" y="21572"/>
                      </a:cubicBezTo>
                      <a:cubicBezTo>
                        <a:pt x="11767" y="21583"/>
                        <a:pt x="11811" y="21588"/>
                        <a:pt x="11855" y="21588"/>
                      </a:cubicBezTo>
                      <a:cubicBezTo>
                        <a:pt x="12028" y="21588"/>
                        <a:pt x="12191" y="21512"/>
                        <a:pt x="12249" y="21390"/>
                      </a:cubicBezTo>
                      <a:cubicBezTo>
                        <a:pt x="12322" y="21237"/>
                        <a:pt x="12206" y="21072"/>
                        <a:pt x="11989" y="21021"/>
                      </a:cubicBezTo>
                      <a:cubicBezTo>
                        <a:pt x="7284" y="19913"/>
                        <a:pt x="5250" y="18627"/>
                        <a:pt x="2714" y="16336"/>
                      </a:cubicBezTo>
                      <a:cubicBezTo>
                        <a:pt x="2643" y="16272"/>
                        <a:pt x="2541" y="16236"/>
                        <a:pt x="2436" y="16226"/>
                      </a:cubicBezTo>
                      <a:close/>
                      <a:moveTo>
                        <a:pt x="15587" y="16372"/>
                      </a:moveTo>
                      <a:cubicBezTo>
                        <a:pt x="15425" y="16378"/>
                        <a:pt x="15276" y="16450"/>
                        <a:pt x="15217" y="16564"/>
                      </a:cubicBezTo>
                      <a:cubicBezTo>
                        <a:pt x="15138" y="16715"/>
                        <a:pt x="15247" y="16882"/>
                        <a:pt x="15462" y="16938"/>
                      </a:cubicBezTo>
                      <a:cubicBezTo>
                        <a:pt x="17306" y="17412"/>
                        <a:pt x="18764" y="17461"/>
                        <a:pt x="18825" y="17463"/>
                      </a:cubicBezTo>
                      <a:cubicBezTo>
                        <a:pt x="18831" y="17463"/>
                        <a:pt x="18838" y="17463"/>
                        <a:pt x="18844" y="17463"/>
                      </a:cubicBezTo>
                      <a:cubicBezTo>
                        <a:pt x="19066" y="17463"/>
                        <a:pt x="19249" y="17341"/>
                        <a:pt x="19259" y="17185"/>
                      </a:cubicBezTo>
                      <a:cubicBezTo>
                        <a:pt x="19269" y="17024"/>
                        <a:pt x="19091" y="16889"/>
                        <a:pt x="18862" y="16882"/>
                      </a:cubicBezTo>
                      <a:cubicBezTo>
                        <a:pt x="18848" y="16882"/>
                        <a:pt x="17474" y="16833"/>
                        <a:pt x="15750" y="16390"/>
                      </a:cubicBezTo>
                      <a:cubicBezTo>
                        <a:pt x="15696" y="16376"/>
                        <a:pt x="15640" y="16371"/>
                        <a:pt x="15587" y="16372"/>
                      </a:cubicBezTo>
                      <a:close/>
                      <a:moveTo>
                        <a:pt x="3039" y="18536"/>
                      </a:moveTo>
                      <a:cubicBezTo>
                        <a:pt x="2933" y="18530"/>
                        <a:pt x="2823" y="18553"/>
                        <a:pt x="2736" y="18605"/>
                      </a:cubicBezTo>
                      <a:cubicBezTo>
                        <a:pt x="2562" y="18710"/>
                        <a:pt x="2540" y="18894"/>
                        <a:pt x="2689" y="19016"/>
                      </a:cubicBezTo>
                      <a:cubicBezTo>
                        <a:pt x="3630" y="19787"/>
                        <a:pt x="4953" y="20590"/>
                        <a:pt x="6225" y="21164"/>
                      </a:cubicBezTo>
                      <a:cubicBezTo>
                        <a:pt x="6294" y="21195"/>
                        <a:pt x="6371" y="21209"/>
                        <a:pt x="6448" y="21209"/>
                      </a:cubicBezTo>
                      <a:cubicBezTo>
                        <a:pt x="6585" y="21209"/>
                        <a:pt x="6719" y="21162"/>
                        <a:pt x="6798" y="21075"/>
                      </a:cubicBezTo>
                      <a:cubicBezTo>
                        <a:pt x="6922" y="20940"/>
                        <a:pt x="6867" y="20760"/>
                        <a:pt x="6674" y="20673"/>
                      </a:cubicBezTo>
                      <a:cubicBezTo>
                        <a:pt x="5742" y="20253"/>
                        <a:pt x="4371" y="19497"/>
                        <a:pt x="3322" y="18637"/>
                      </a:cubicBezTo>
                      <a:cubicBezTo>
                        <a:pt x="3247" y="18576"/>
                        <a:pt x="3145" y="18542"/>
                        <a:pt x="3039" y="18536"/>
                      </a:cubicBezTo>
                      <a:close/>
                      <a:moveTo>
                        <a:pt x="8532" y="18541"/>
                      </a:moveTo>
                      <a:cubicBezTo>
                        <a:pt x="8428" y="18554"/>
                        <a:pt x="8330" y="18595"/>
                        <a:pt x="8264" y="18661"/>
                      </a:cubicBezTo>
                      <a:cubicBezTo>
                        <a:pt x="8133" y="18793"/>
                        <a:pt x="8180" y="18974"/>
                        <a:pt x="8369" y="19066"/>
                      </a:cubicBezTo>
                      <a:cubicBezTo>
                        <a:pt x="11666" y="20673"/>
                        <a:pt x="15614" y="21036"/>
                        <a:pt x="15780" y="21051"/>
                      </a:cubicBezTo>
                      <a:cubicBezTo>
                        <a:pt x="15798" y="21052"/>
                        <a:pt x="15815" y="21052"/>
                        <a:pt x="15832" y="21052"/>
                      </a:cubicBezTo>
                      <a:cubicBezTo>
                        <a:pt x="16039" y="21052"/>
                        <a:pt x="16218" y="20946"/>
                        <a:pt x="16244" y="20798"/>
                      </a:cubicBezTo>
                      <a:cubicBezTo>
                        <a:pt x="16273" y="20639"/>
                        <a:pt x="16112" y="20492"/>
                        <a:pt x="15884" y="20472"/>
                      </a:cubicBezTo>
                      <a:cubicBezTo>
                        <a:pt x="15846" y="20468"/>
                        <a:pt x="11973" y="20114"/>
                        <a:pt x="8843" y="18588"/>
                      </a:cubicBezTo>
                      <a:cubicBezTo>
                        <a:pt x="8748" y="18542"/>
                        <a:pt x="8637" y="18528"/>
                        <a:pt x="8532" y="18541"/>
                      </a:cubicBezTo>
                      <a:close/>
                    </a:path>
                  </a:pathLst>
                </a:custGeom>
                <a:solidFill>
                  <a:srgbClr val="000000"/>
                </a:solidFill>
                <a:ln w="12700" cap="flat">
                  <a:noFill/>
                  <a:miter lim="400000"/>
                </a:ln>
                <a:effectLst>
                  <a:outerShdw blurRad="63500" dist="63500" dir="5400000" rotWithShape="0">
                    <a:srgbClr val="FFFFFF">
                      <a:alpha val="89245"/>
                    </a:srgbClr>
                  </a:outerShdw>
                </a:effectLst>
              </p:spPr>
              <p:txBody>
                <a:bodyPr wrap="square" lIns="35719" tIns="35719" rIns="35719" bIns="35719" numCol="1" anchor="ctr">
                  <a:noAutofit/>
                </a:bodyPr>
                <a:lstStyle/>
                <a:p>
                  <a:pPr algn="ctr">
                    <a:defRPr sz="3600">
                      <a:solidFill>
                        <a:srgbClr val="FFFFFF"/>
                      </a:solidFill>
                      <a:latin typeface="Gill Sans"/>
                      <a:ea typeface="Gill Sans"/>
                      <a:cs typeface="Gill Sans"/>
                      <a:sym typeface="Gill Sans"/>
                    </a:defRPr>
                  </a:pPr>
                  <a:endParaRPr sz="2531"/>
                </a:p>
              </p:txBody>
            </p:sp>
          </p:grpSp>
          <p:sp>
            <p:nvSpPr>
              <p:cNvPr id="11" name="Rectangle: Rounded Corners 10">
                <a:extLst>
                  <a:ext uri="{FF2B5EF4-FFF2-40B4-BE49-F238E27FC236}">
                    <a16:creationId xmlns:a16="http://schemas.microsoft.com/office/drawing/2014/main" id="{B46051D9-92F6-821F-0457-F7B432910B63}"/>
                  </a:ext>
                </a:extLst>
              </p:cNvPr>
              <p:cNvSpPr/>
              <p:nvPr/>
            </p:nvSpPr>
            <p:spPr>
              <a:xfrm>
                <a:off x="3494069" y="3610001"/>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5" name="Rectangle: Rounded Corners 14">
              <a:extLst>
                <a:ext uri="{FF2B5EF4-FFF2-40B4-BE49-F238E27FC236}">
                  <a16:creationId xmlns:a16="http://schemas.microsoft.com/office/drawing/2014/main" id="{3C7054BD-0C55-8138-A773-AD7625D7EBD9}"/>
                </a:ext>
              </a:extLst>
            </p:cNvPr>
            <p:cNvSpPr/>
            <p:nvPr/>
          </p:nvSpPr>
          <p:spPr>
            <a:xfrm>
              <a:off x="7161768" y="3610001"/>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B916E8D-3213-E237-C24E-B1568342781D}"/>
              </a:ext>
            </a:extLst>
          </p:cNvPr>
          <p:cNvGrpSpPr/>
          <p:nvPr/>
        </p:nvGrpSpPr>
        <p:grpSpPr>
          <a:xfrm>
            <a:off x="7355566" y="2022667"/>
            <a:ext cx="1185471" cy="1306414"/>
            <a:chOff x="7355566" y="2022667"/>
            <a:chExt cx="1185471" cy="1306414"/>
          </a:xfrm>
        </p:grpSpPr>
        <p:grpSp>
          <p:nvGrpSpPr>
            <p:cNvPr id="1075" name="Group 1074">
              <a:extLst>
                <a:ext uri="{FF2B5EF4-FFF2-40B4-BE49-F238E27FC236}">
                  <a16:creationId xmlns:a16="http://schemas.microsoft.com/office/drawing/2014/main" id="{925AA5BC-50F9-C532-B30B-1D0D4ED74AFC}"/>
                </a:ext>
              </a:extLst>
            </p:cNvPr>
            <p:cNvGrpSpPr/>
            <p:nvPr/>
          </p:nvGrpSpPr>
          <p:grpSpPr>
            <a:xfrm>
              <a:off x="7355566" y="2022667"/>
              <a:ext cx="1185471" cy="1306414"/>
              <a:chOff x="7355566" y="2022667"/>
              <a:chExt cx="1185471" cy="1306414"/>
            </a:xfrm>
          </p:grpSpPr>
          <p:pic>
            <p:nvPicPr>
              <p:cNvPr id="44" name="Picture 2" descr="Linear Regression Algorithm To Make Predictions Easily">
                <a:extLst>
                  <a:ext uri="{FF2B5EF4-FFF2-40B4-BE49-F238E27FC236}">
                    <a16:creationId xmlns:a16="http://schemas.microsoft.com/office/drawing/2014/main" id="{84703A8A-F80C-F3EB-FD68-1FF5CCBEC1F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785" t="3715" r="48099" b="8929"/>
              <a:stretch/>
            </p:blipFill>
            <p:spPr bwMode="auto">
              <a:xfrm>
                <a:off x="7629200" y="2243912"/>
                <a:ext cx="911837" cy="797307"/>
              </a:xfrm>
              <a:prstGeom prst="rect">
                <a:avLst/>
              </a:prstGeom>
              <a:noFill/>
              <a:extLst>
                <a:ext uri="{909E8E84-426E-40DD-AFC4-6F175D3DCCD1}">
                  <a14:hiddenFill xmlns:a14="http://schemas.microsoft.com/office/drawing/2010/main">
                    <a:solidFill>
                      <a:srgbClr val="FFFFFF"/>
                    </a:solidFill>
                  </a14:hiddenFill>
                </a:ext>
              </a:extLst>
            </p:spPr>
          </p:pic>
          <p:sp>
            <p:nvSpPr>
              <p:cNvPr id="52" name="Right Brace 51">
                <a:extLst>
                  <a:ext uri="{FF2B5EF4-FFF2-40B4-BE49-F238E27FC236}">
                    <a16:creationId xmlns:a16="http://schemas.microsoft.com/office/drawing/2014/main" id="{BDBD6D97-52C8-F9EF-69C9-611FF54C39CC}"/>
                  </a:ext>
                </a:extLst>
              </p:cNvPr>
              <p:cNvSpPr/>
              <p:nvPr/>
            </p:nvSpPr>
            <p:spPr>
              <a:xfrm>
                <a:off x="7355566" y="2022667"/>
                <a:ext cx="250439" cy="130641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39" name="Group 1038">
                <a:extLst>
                  <a:ext uri="{FF2B5EF4-FFF2-40B4-BE49-F238E27FC236}">
                    <a16:creationId xmlns:a16="http://schemas.microsoft.com/office/drawing/2014/main" id="{68AB7EBE-A89C-3F64-3339-3525B16F5F47}"/>
                  </a:ext>
                </a:extLst>
              </p:cNvPr>
              <p:cNvGrpSpPr/>
              <p:nvPr/>
            </p:nvGrpSpPr>
            <p:grpSpPr>
              <a:xfrm>
                <a:off x="7817040" y="2885707"/>
                <a:ext cx="447443" cy="386833"/>
                <a:chOff x="3652815" y="2649878"/>
                <a:chExt cx="447443" cy="386833"/>
              </a:xfrm>
            </p:grpSpPr>
            <p:sp>
              <p:nvSpPr>
                <p:cNvPr id="1040" name="Rectangle: Rounded Corners 1039">
                  <a:extLst>
                    <a:ext uri="{FF2B5EF4-FFF2-40B4-BE49-F238E27FC236}">
                      <a16:creationId xmlns:a16="http://schemas.microsoft.com/office/drawing/2014/main" id="{E6B3F7D6-F1D2-6DF5-7C1B-23E8E764B040}"/>
                    </a:ext>
                  </a:extLst>
                </p:cNvPr>
                <p:cNvSpPr/>
                <p:nvPr/>
              </p:nvSpPr>
              <p:spPr>
                <a:xfrm>
                  <a:off x="3652815" y="2649878"/>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1" name="Rectangle: Rounded Corners 1040">
                  <a:extLst>
                    <a:ext uri="{FF2B5EF4-FFF2-40B4-BE49-F238E27FC236}">
                      <a16:creationId xmlns:a16="http://schemas.microsoft.com/office/drawing/2014/main" id="{D94B8635-4DE9-5EEC-F1D4-1172171C9BEB}"/>
                    </a:ext>
                  </a:extLst>
                </p:cNvPr>
                <p:cNvSpPr/>
                <p:nvPr/>
              </p:nvSpPr>
              <p:spPr>
                <a:xfrm>
                  <a:off x="3828461" y="2649878"/>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2" name="Rectangle: Rounded Corners 1041">
                  <a:extLst>
                    <a:ext uri="{FF2B5EF4-FFF2-40B4-BE49-F238E27FC236}">
                      <a16:creationId xmlns:a16="http://schemas.microsoft.com/office/drawing/2014/main" id="{F8203B70-9117-761A-D0BE-C968DA211405}"/>
                    </a:ext>
                  </a:extLst>
                </p:cNvPr>
                <p:cNvSpPr/>
                <p:nvPr/>
              </p:nvSpPr>
              <p:spPr>
                <a:xfrm>
                  <a:off x="4004106" y="2649878"/>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7" name="Rectangle: Rounded Corners 16">
              <a:extLst>
                <a:ext uri="{FF2B5EF4-FFF2-40B4-BE49-F238E27FC236}">
                  <a16:creationId xmlns:a16="http://schemas.microsoft.com/office/drawing/2014/main" id="{1B263D78-DA24-8E56-5CBF-CE58856A1D7B}"/>
                </a:ext>
              </a:extLst>
            </p:cNvPr>
            <p:cNvSpPr/>
            <p:nvPr/>
          </p:nvSpPr>
          <p:spPr>
            <a:xfrm>
              <a:off x="8333216" y="2885707"/>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74" name="Group 1073">
            <a:extLst>
              <a:ext uri="{FF2B5EF4-FFF2-40B4-BE49-F238E27FC236}">
                <a16:creationId xmlns:a16="http://schemas.microsoft.com/office/drawing/2014/main" id="{B274FCA8-BD97-4A6A-10F5-50FBA105024F}"/>
              </a:ext>
            </a:extLst>
          </p:cNvPr>
          <p:cNvGrpSpPr/>
          <p:nvPr/>
        </p:nvGrpSpPr>
        <p:grpSpPr>
          <a:xfrm>
            <a:off x="579076" y="2781300"/>
            <a:ext cx="7050124" cy="2136697"/>
            <a:chOff x="579076" y="2781300"/>
            <a:chExt cx="7050124" cy="2136697"/>
          </a:xfrm>
        </p:grpSpPr>
        <p:sp>
          <p:nvSpPr>
            <p:cNvPr id="46" name="Flowchart: Process 1">
              <a:extLst>
                <a:ext uri="{FF2B5EF4-FFF2-40B4-BE49-F238E27FC236}">
                  <a16:creationId xmlns:a16="http://schemas.microsoft.com/office/drawing/2014/main" id="{74F25821-6BD9-E26F-C4AF-70D4E6A7D956}"/>
                </a:ext>
              </a:extLst>
            </p:cNvPr>
            <p:cNvSpPr/>
            <p:nvPr/>
          </p:nvSpPr>
          <p:spPr>
            <a:xfrm>
              <a:off x="579076" y="4400415"/>
              <a:ext cx="334864" cy="334864"/>
            </a:xfrm>
            <a:prstGeom prst="rect">
              <a:avLst/>
            </a:prstGeom>
            <a:solidFill>
              <a:srgbClr val="FFD6D6">
                <a:alpha val="72157"/>
              </a:srgbClr>
            </a:solidFill>
            <a:ln w="12700">
              <a:miter lim="400000"/>
            </a:ln>
          </p:spPr>
          <p:txBody>
            <a:bodyPr lIns="35719" tIns="35719" rIns="35719" bIns="35719" anchor="ctr"/>
            <a:lstStyle/>
            <a:p>
              <a:pPr algn="ctr">
                <a:defRPr sz="3600" b="0">
                  <a:solidFill>
                    <a:srgbClr val="FFFFFF"/>
                  </a:solidFill>
                  <a:latin typeface="Gill Sans Light"/>
                  <a:ea typeface="Gill Sans Light"/>
                  <a:cs typeface="Gill Sans Light"/>
                  <a:sym typeface="Gill Sans Light"/>
                </a:defRPr>
              </a:pPr>
              <a:endParaRPr sz="2531"/>
            </a:p>
          </p:txBody>
        </p:sp>
        <p:cxnSp>
          <p:nvCxnSpPr>
            <p:cNvPr id="47" name="Straight Arrow Connector 46">
              <a:extLst>
                <a:ext uri="{FF2B5EF4-FFF2-40B4-BE49-F238E27FC236}">
                  <a16:creationId xmlns:a16="http://schemas.microsoft.com/office/drawing/2014/main" id="{8A54A9CB-ED0E-3217-6C11-22F5F5F3E71E}"/>
                </a:ext>
              </a:extLst>
            </p:cNvPr>
            <p:cNvCxnSpPr>
              <a:cxnSpLocks/>
            </p:cNvCxnSpPr>
            <p:nvPr/>
          </p:nvCxnSpPr>
          <p:spPr>
            <a:xfrm flipV="1">
              <a:off x="2386299" y="2781300"/>
              <a:ext cx="5242901" cy="170149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Straight Arrow Connector 1064">
              <a:extLst>
                <a:ext uri="{FF2B5EF4-FFF2-40B4-BE49-F238E27FC236}">
                  <a16:creationId xmlns:a16="http://schemas.microsoft.com/office/drawing/2014/main" id="{4EB2ADD4-7A9C-CA8B-DAAE-844EACCC91CA}"/>
                </a:ext>
              </a:extLst>
            </p:cNvPr>
            <p:cNvCxnSpPr>
              <a:cxnSpLocks/>
            </p:cNvCxnSpPr>
            <p:nvPr/>
          </p:nvCxnSpPr>
          <p:spPr>
            <a:xfrm>
              <a:off x="804315" y="4578820"/>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1066" name="pasted-image.tiff" descr="pasted-image.tiff">
              <a:extLst>
                <a:ext uri="{FF2B5EF4-FFF2-40B4-BE49-F238E27FC236}">
                  <a16:creationId xmlns:a16="http://schemas.microsoft.com/office/drawing/2014/main" id="{DBF024B1-826E-8C1E-9230-B5938846021E}"/>
                </a:ext>
              </a:extLst>
            </p:cNvPr>
            <p:cNvPicPr>
              <a:picLocks noChangeAspect="1"/>
            </p:cNvPicPr>
            <p:nvPr/>
          </p:nvPicPr>
          <p:blipFill rotWithShape="1">
            <a:blip r:embed="rId11"/>
            <a:srcRect l="3729" t="36385" r="89454" b="37214"/>
            <a:stretch/>
          </p:blipFill>
          <p:spPr>
            <a:xfrm>
              <a:off x="1678075" y="4196021"/>
              <a:ext cx="748864" cy="721976"/>
            </a:xfrm>
            <a:prstGeom prst="rect">
              <a:avLst/>
            </a:prstGeom>
            <a:ln w="12700" cap="flat">
              <a:noFill/>
              <a:miter lim="400000"/>
            </a:ln>
            <a:effectLst/>
          </p:spPr>
        </p:pic>
        <p:sp>
          <p:nvSpPr>
            <p:cNvPr id="1069" name="Shape 620">
              <a:extLst>
                <a:ext uri="{FF2B5EF4-FFF2-40B4-BE49-F238E27FC236}">
                  <a16:creationId xmlns:a16="http://schemas.microsoft.com/office/drawing/2014/main" id="{3A9B612A-A13E-97CE-3A10-C9C1EF7B19CB}"/>
                </a:ext>
              </a:extLst>
            </p:cNvPr>
            <p:cNvSpPr/>
            <p:nvPr/>
          </p:nvSpPr>
          <p:spPr>
            <a:xfrm>
              <a:off x="1892676" y="3954257"/>
              <a:ext cx="365119" cy="522216"/>
            </a:xfrm>
            <a:custGeom>
              <a:avLst/>
              <a:gdLst/>
              <a:ahLst/>
              <a:cxnLst>
                <a:cxn ang="0">
                  <a:pos x="wd2" y="hd2"/>
                </a:cxn>
                <a:cxn ang="5400000">
                  <a:pos x="wd2" y="hd2"/>
                </a:cxn>
                <a:cxn ang="10800000">
                  <a:pos x="wd2" y="hd2"/>
                </a:cxn>
                <a:cxn ang="16200000">
                  <a:pos x="wd2" y="hd2"/>
                </a:cxn>
              </a:cxnLst>
              <a:rect l="0" t="0" r="r" b="b"/>
              <a:pathLst>
                <a:path w="21535" h="21588" extrusionOk="0">
                  <a:moveTo>
                    <a:pt x="11316" y="2"/>
                  </a:moveTo>
                  <a:cubicBezTo>
                    <a:pt x="10523" y="-12"/>
                    <a:pt x="9696" y="42"/>
                    <a:pt x="8758" y="162"/>
                  </a:cubicBezTo>
                  <a:cubicBezTo>
                    <a:pt x="8532" y="191"/>
                    <a:pt x="8384" y="343"/>
                    <a:pt x="8426" y="502"/>
                  </a:cubicBezTo>
                  <a:cubicBezTo>
                    <a:pt x="8467" y="660"/>
                    <a:pt x="8684" y="764"/>
                    <a:pt x="8910" y="735"/>
                  </a:cubicBezTo>
                  <a:cubicBezTo>
                    <a:pt x="10385" y="545"/>
                    <a:pt x="11724" y="487"/>
                    <a:pt x="13465" y="815"/>
                  </a:cubicBezTo>
                  <a:cubicBezTo>
                    <a:pt x="13501" y="821"/>
                    <a:pt x="13536" y="825"/>
                    <a:pt x="13572" y="825"/>
                  </a:cubicBezTo>
                  <a:cubicBezTo>
                    <a:pt x="13755" y="825"/>
                    <a:pt x="13924" y="738"/>
                    <a:pt x="13974" y="608"/>
                  </a:cubicBezTo>
                  <a:cubicBezTo>
                    <a:pt x="14033" y="452"/>
                    <a:pt x="13903" y="293"/>
                    <a:pt x="13681" y="251"/>
                  </a:cubicBezTo>
                  <a:cubicBezTo>
                    <a:pt x="12872" y="99"/>
                    <a:pt x="12110" y="17"/>
                    <a:pt x="11316" y="2"/>
                  </a:cubicBezTo>
                  <a:close/>
                  <a:moveTo>
                    <a:pt x="10490" y="1122"/>
                  </a:moveTo>
                  <a:cubicBezTo>
                    <a:pt x="10184" y="1126"/>
                    <a:pt x="9884" y="1138"/>
                    <a:pt x="9592" y="1159"/>
                  </a:cubicBezTo>
                  <a:cubicBezTo>
                    <a:pt x="7233" y="1324"/>
                    <a:pt x="5640" y="1854"/>
                    <a:pt x="4719" y="2268"/>
                  </a:cubicBezTo>
                  <a:cubicBezTo>
                    <a:pt x="4526" y="2355"/>
                    <a:pt x="4470" y="2535"/>
                    <a:pt x="4595" y="2670"/>
                  </a:cubicBezTo>
                  <a:cubicBezTo>
                    <a:pt x="4674" y="2757"/>
                    <a:pt x="4808" y="2804"/>
                    <a:pt x="4944" y="2804"/>
                  </a:cubicBezTo>
                  <a:cubicBezTo>
                    <a:pt x="5021" y="2804"/>
                    <a:pt x="5098" y="2790"/>
                    <a:pt x="5168" y="2759"/>
                  </a:cubicBezTo>
                  <a:cubicBezTo>
                    <a:pt x="6012" y="2378"/>
                    <a:pt x="7481" y="1892"/>
                    <a:pt x="9676" y="1738"/>
                  </a:cubicBezTo>
                  <a:cubicBezTo>
                    <a:pt x="11544" y="1607"/>
                    <a:pt x="14446" y="1888"/>
                    <a:pt x="15792" y="2514"/>
                  </a:cubicBezTo>
                  <a:cubicBezTo>
                    <a:pt x="15984" y="2603"/>
                    <a:pt x="16244" y="2564"/>
                    <a:pt x="16371" y="2430"/>
                  </a:cubicBezTo>
                  <a:cubicBezTo>
                    <a:pt x="16498" y="2296"/>
                    <a:pt x="16445" y="2116"/>
                    <a:pt x="16254" y="2027"/>
                  </a:cubicBezTo>
                  <a:cubicBezTo>
                    <a:pt x="15028" y="1457"/>
                    <a:pt x="12633" y="1095"/>
                    <a:pt x="10490" y="1122"/>
                  </a:cubicBezTo>
                  <a:close/>
                  <a:moveTo>
                    <a:pt x="11051" y="2357"/>
                  </a:moveTo>
                  <a:cubicBezTo>
                    <a:pt x="10755" y="2349"/>
                    <a:pt x="10458" y="2350"/>
                    <a:pt x="10163" y="2361"/>
                  </a:cubicBezTo>
                  <a:cubicBezTo>
                    <a:pt x="9825" y="2373"/>
                    <a:pt x="9489" y="2399"/>
                    <a:pt x="9155" y="2437"/>
                  </a:cubicBezTo>
                  <a:cubicBezTo>
                    <a:pt x="6183" y="2777"/>
                    <a:pt x="4139" y="3394"/>
                    <a:pt x="1848" y="5679"/>
                  </a:cubicBezTo>
                  <a:cubicBezTo>
                    <a:pt x="1716" y="5810"/>
                    <a:pt x="1762" y="5992"/>
                    <a:pt x="1950" y="6084"/>
                  </a:cubicBezTo>
                  <a:cubicBezTo>
                    <a:pt x="2137" y="6177"/>
                    <a:pt x="2396" y="6146"/>
                    <a:pt x="2528" y="6014"/>
                  </a:cubicBezTo>
                  <a:cubicBezTo>
                    <a:pt x="4662" y="3886"/>
                    <a:pt x="6479" y="3333"/>
                    <a:pt x="9289" y="3011"/>
                  </a:cubicBezTo>
                  <a:cubicBezTo>
                    <a:pt x="11728" y="2732"/>
                    <a:pt x="14346" y="3216"/>
                    <a:pt x="16291" y="4307"/>
                  </a:cubicBezTo>
                  <a:cubicBezTo>
                    <a:pt x="17861" y="5186"/>
                    <a:pt x="19547" y="7126"/>
                    <a:pt x="18666" y="11366"/>
                  </a:cubicBezTo>
                  <a:cubicBezTo>
                    <a:pt x="18633" y="11525"/>
                    <a:pt x="18788" y="11673"/>
                    <a:pt x="19016" y="11696"/>
                  </a:cubicBezTo>
                  <a:cubicBezTo>
                    <a:pt x="19036" y="11698"/>
                    <a:pt x="19058" y="11698"/>
                    <a:pt x="19078" y="11698"/>
                  </a:cubicBezTo>
                  <a:cubicBezTo>
                    <a:pt x="19281" y="11698"/>
                    <a:pt x="19457" y="11594"/>
                    <a:pt x="19487" y="11449"/>
                  </a:cubicBezTo>
                  <a:cubicBezTo>
                    <a:pt x="20005" y="8958"/>
                    <a:pt x="19961" y="5619"/>
                    <a:pt x="16810" y="3853"/>
                  </a:cubicBezTo>
                  <a:cubicBezTo>
                    <a:pt x="15182" y="2940"/>
                    <a:pt x="13124" y="2416"/>
                    <a:pt x="11051" y="2357"/>
                  </a:cubicBezTo>
                  <a:close/>
                  <a:moveTo>
                    <a:pt x="17949" y="3011"/>
                  </a:moveTo>
                  <a:cubicBezTo>
                    <a:pt x="17843" y="3016"/>
                    <a:pt x="17739" y="3049"/>
                    <a:pt x="17663" y="3110"/>
                  </a:cubicBezTo>
                  <a:cubicBezTo>
                    <a:pt x="17513" y="3231"/>
                    <a:pt x="17532" y="3417"/>
                    <a:pt x="17706" y="3522"/>
                  </a:cubicBezTo>
                  <a:cubicBezTo>
                    <a:pt x="19031" y="4332"/>
                    <a:pt x="19902" y="5435"/>
                    <a:pt x="20296" y="6804"/>
                  </a:cubicBezTo>
                  <a:cubicBezTo>
                    <a:pt x="20336" y="6942"/>
                    <a:pt x="20509" y="7039"/>
                    <a:pt x="20703" y="7039"/>
                  </a:cubicBezTo>
                  <a:cubicBezTo>
                    <a:pt x="20730" y="7039"/>
                    <a:pt x="20757" y="7036"/>
                    <a:pt x="20785" y="7032"/>
                  </a:cubicBezTo>
                  <a:cubicBezTo>
                    <a:pt x="21010" y="7000"/>
                    <a:pt x="21155" y="6847"/>
                    <a:pt x="21110" y="6689"/>
                  </a:cubicBezTo>
                  <a:cubicBezTo>
                    <a:pt x="20678" y="5192"/>
                    <a:pt x="19718" y="3978"/>
                    <a:pt x="18251" y="3082"/>
                  </a:cubicBezTo>
                  <a:cubicBezTo>
                    <a:pt x="18165" y="3030"/>
                    <a:pt x="18055" y="3006"/>
                    <a:pt x="17949" y="3011"/>
                  </a:cubicBezTo>
                  <a:close/>
                  <a:moveTo>
                    <a:pt x="11155" y="3788"/>
                  </a:moveTo>
                  <a:cubicBezTo>
                    <a:pt x="10636" y="3792"/>
                    <a:pt x="10209" y="3802"/>
                    <a:pt x="9815" y="3823"/>
                  </a:cubicBezTo>
                  <a:cubicBezTo>
                    <a:pt x="9586" y="3835"/>
                    <a:pt x="9413" y="3976"/>
                    <a:pt x="9431" y="4136"/>
                  </a:cubicBezTo>
                  <a:cubicBezTo>
                    <a:pt x="9448" y="4297"/>
                    <a:pt x="9649" y="4415"/>
                    <a:pt x="9877" y="4404"/>
                  </a:cubicBezTo>
                  <a:cubicBezTo>
                    <a:pt x="10253" y="4384"/>
                    <a:pt x="10662" y="4374"/>
                    <a:pt x="11162" y="4371"/>
                  </a:cubicBezTo>
                  <a:cubicBezTo>
                    <a:pt x="14114" y="4354"/>
                    <a:pt x="15681" y="5594"/>
                    <a:pt x="16477" y="6641"/>
                  </a:cubicBezTo>
                  <a:cubicBezTo>
                    <a:pt x="16847" y="7126"/>
                    <a:pt x="17054" y="7891"/>
                    <a:pt x="17080" y="8851"/>
                  </a:cubicBezTo>
                  <a:cubicBezTo>
                    <a:pt x="17101" y="9607"/>
                    <a:pt x="17003" y="10370"/>
                    <a:pt x="16904" y="10833"/>
                  </a:cubicBezTo>
                  <a:cubicBezTo>
                    <a:pt x="16870" y="10993"/>
                    <a:pt x="17027" y="11142"/>
                    <a:pt x="17254" y="11166"/>
                  </a:cubicBezTo>
                  <a:cubicBezTo>
                    <a:pt x="17275" y="11168"/>
                    <a:pt x="17296" y="11169"/>
                    <a:pt x="17316" y="11169"/>
                  </a:cubicBezTo>
                  <a:cubicBezTo>
                    <a:pt x="17518" y="11169"/>
                    <a:pt x="17694" y="11065"/>
                    <a:pt x="17725" y="10920"/>
                  </a:cubicBezTo>
                  <a:cubicBezTo>
                    <a:pt x="17792" y="10611"/>
                    <a:pt x="18342" y="7853"/>
                    <a:pt x="17212" y="6367"/>
                  </a:cubicBezTo>
                  <a:cubicBezTo>
                    <a:pt x="16477" y="5401"/>
                    <a:pt x="14724" y="3788"/>
                    <a:pt x="11227" y="3788"/>
                  </a:cubicBezTo>
                  <a:cubicBezTo>
                    <a:pt x="11203" y="3788"/>
                    <a:pt x="11180" y="3788"/>
                    <a:pt x="11155" y="3788"/>
                  </a:cubicBezTo>
                  <a:close/>
                  <a:moveTo>
                    <a:pt x="7748" y="4101"/>
                  </a:moveTo>
                  <a:cubicBezTo>
                    <a:pt x="7694" y="4099"/>
                    <a:pt x="7639" y="4103"/>
                    <a:pt x="7585" y="4115"/>
                  </a:cubicBezTo>
                  <a:cubicBezTo>
                    <a:pt x="6329" y="4411"/>
                    <a:pt x="5311" y="4929"/>
                    <a:pt x="4384" y="5747"/>
                  </a:cubicBezTo>
                  <a:cubicBezTo>
                    <a:pt x="2176" y="7694"/>
                    <a:pt x="2673" y="10159"/>
                    <a:pt x="2989" y="11129"/>
                  </a:cubicBezTo>
                  <a:cubicBezTo>
                    <a:pt x="3489" y="12660"/>
                    <a:pt x="5289" y="15181"/>
                    <a:pt x="7329" y="16583"/>
                  </a:cubicBezTo>
                  <a:cubicBezTo>
                    <a:pt x="9934" y="18374"/>
                    <a:pt x="12639" y="19625"/>
                    <a:pt x="17376" y="19905"/>
                  </a:cubicBezTo>
                  <a:cubicBezTo>
                    <a:pt x="17387" y="19905"/>
                    <a:pt x="17401" y="19905"/>
                    <a:pt x="17413" y="19905"/>
                  </a:cubicBezTo>
                  <a:cubicBezTo>
                    <a:pt x="17626" y="19905"/>
                    <a:pt x="17806" y="19790"/>
                    <a:pt x="17825" y="19638"/>
                  </a:cubicBezTo>
                  <a:cubicBezTo>
                    <a:pt x="17844" y="19478"/>
                    <a:pt x="17676" y="19337"/>
                    <a:pt x="17447" y="19324"/>
                  </a:cubicBezTo>
                  <a:cubicBezTo>
                    <a:pt x="12959" y="19058"/>
                    <a:pt x="10389" y="17870"/>
                    <a:pt x="7912" y="16167"/>
                  </a:cubicBezTo>
                  <a:cubicBezTo>
                    <a:pt x="5980" y="14839"/>
                    <a:pt x="4274" y="12450"/>
                    <a:pt x="3801" y="10999"/>
                  </a:cubicBezTo>
                  <a:cubicBezTo>
                    <a:pt x="3511" y="10111"/>
                    <a:pt x="3050" y="7859"/>
                    <a:pt x="5034" y="6110"/>
                  </a:cubicBezTo>
                  <a:cubicBezTo>
                    <a:pt x="5857" y="5384"/>
                    <a:pt x="6751" y="4926"/>
                    <a:pt x="7848" y="4668"/>
                  </a:cubicBezTo>
                  <a:cubicBezTo>
                    <a:pt x="8065" y="4617"/>
                    <a:pt x="8184" y="4452"/>
                    <a:pt x="8111" y="4300"/>
                  </a:cubicBezTo>
                  <a:cubicBezTo>
                    <a:pt x="8056" y="4185"/>
                    <a:pt x="7910" y="4110"/>
                    <a:pt x="7748" y="4101"/>
                  </a:cubicBezTo>
                  <a:close/>
                  <a:moveTo>
                    <a:pt x="10498" y="5117"/>
                  </a:moveTo>
                  <a:cubicBezTo>
                    <a:pt x="9986" y="5127"/>
                    <a:pt x="9470" y="5180"/>
                    <a:pt x="8964" y="5279"/>
                  </a:cubicBezTo>
                  <a:cubicBezTo>
                    <a:pt x="7538" y="5556"/>
                    <a:pt x="6335" y="6162"/>
                    <a:pt x="5580" y="6987"/>
                  </a:cubicBezTo>
                  <a:cubicBezTo>
                    <a:pt x="4717" y="7928"/>
                    <a:pt x="4460" y="9116"/>
                    <a:pt x="4838" y="10425"/>
                  </a:cubicBezTo>
                  <a:cubicBezTo>
                    <a:pt x="5103" y="11342"/>
                    <a:pt x="5660" y="12347"/>
                    <a:pt x="6403" y="13254"/>
                  </a:cubicBezTo>
                  <a:cubicBezTo>
                    <a:pt x="6480" y="13348"/>
                    <a:pt x="6619" y="13400"/>
                    <a:pt x="6763" y="13400"/>
                  </a:cubicBezTo>
                  <a:cubicBezTo>
                    <a:pt x="6834" y="13400"/>
                    <a:pt x="6904" y="13388"/>
                    <a:pt x="6969" y="13362"/>
                  </a:cubicBezTo>
                  <a:cubicBezTo>
                    <a:pt x="7168" y="13282"/>
                    <a:pt x="7237" y="13103"/>
                    <a:pt x="7123" y="12964"/>
                  </a:cubicBezTo>
                  <a:cubicBezTo>
                    <a:pt x="6433" y="12122"/>
                    <a:pt x="5898" y="11155"/>
                    <a:pt x="5654" y="10310"/>
                  </a:cubicBezTo>
                  <a:cubicBezTo>
                    <a:pt x="4891" y="7666"/>
                    <a:pt x="7079" y="6250"/>
                    <a:pt x="9185" y="5841"/>
                  </a:cubicBezTo>
                  <a:cubicBezTo>
                    <a:pt x="12084" y="5277"/>
                    <a:pt x="14297" y="6355"/>
                    <a:pt x="14984" y="7710"/>
                  </a:cubicBezTo>
                  <a:cubicBezTo>
                    <a:pt x="15377" y="8486"/>
                    <a:pt x="15322" y="9279"/>
                    <a:pt x="15207" y="9807"/>
                  </a:cubicBezTo>
                  <a:cubicBezTo>
                    <a:pt x="15172" y="9967"/>
                    <a:pt x="15327" y="10115"/>
                    <a:pt x="15554" y="10140"/>
                  </a:cubicBezTo>
                  <a:cubicBezTo>
                    <a:pt x="15781" y="10164"/>
                    <a:pt x="15994" y="10055"/>
                    <a:pt x="16028" y="9896"/>
                  </a:cubicBezTo>
                  <a:cubicBezTo>
                    <a:pt x="16157" y="9302"/>
                    <a:pt x="16216" y="8405"/>
                    <a:pt x="15765" y="7515"/>
                  </a:cubicBezTo>
                  <a:cubicBezTo>
                    <a:pt x="15275" y="6547"/>
                    <a:pt x="14302" y="5825"/>
                    <a:pt x="12951" y="5428"/>
                  </a:cubicBezTo>
                  <a:cubicBezTo>
                    <a:pt x="12188" y="5204"/>
                    <a:pt x="11349" y="5100"/>
                    <a:pt x="10498" y="5117"/>
                  </a:cubicBezTo>
                  <a:close/>
                  <a:moveTo>
                    <a:pt x="10249" y="6470"/>
                  </a:moveTo>
                  <a:cubicBezTo>
                    <a:pt x="9714" y="6493"/>
                    <a:pt x="9195" y="6588"/>
                    <a:pt x="8723" y="6755"/>
                  </a:cubicBezTo>
                  <a:cubicBezTo>
                    <a:pt x="7321" y="7253"/>
                    <a:pt x="6115" y="8504"/>
                    <a:pt x="6937" y="10524"/>
                  </a:cubicBezTo>
                  <a:cubicBezTo>
                    <a:pt x="8636" y="14696"/>
                    <a:pt x="12976" y="16231"/>
                    <a:pt x="13160" y="16294"/>
                  </a:cubicBezTo>
                  <a:cubicBezTo>
                    <a:pt x="13219" y="16314"/>
                    <a:pt x="13282" y="16326"/>
                    <a:pt x="13344" y="16326"/>
                  </a:cubicBezTo>
                  <a:cubicBezTo>
                    <a:pt x="13497" y="16326"/>
                    <a:pt x="13643" y="16265"/>
                    <a:pt x="13716" y="16162"/>
                  </a:cubicBezTo>
                  <a:cubicBezTo>
                    <a:pt x="13817" y="16018"/>
                    <a:pt x="13733" y="15844"/>
                    <a:pt x="13527" y="15772"/>
                  </a:cubicBezTo>
                  <a:cubicBezTo>
                    <a:pt x="13517" y="15769"/>
                    <a:pt x="12466" y="15398"/>
                    <a:pt x="11232" y="14548"/>
                  </a:cubicBezTo>
                  <a:cubicBezTo>
                    <a:pt x="10097" y="13767"/>
                    <a:pt x="8570" y="12407"/>
                    <a:pt x="7738" y="10364"/>
                  </a:cubicBezTo>
                  <a:cubicBezTo>
                    <a:pt x="7158" y="8938"/>
                    <a:pt x="7665" y="7783"/>
                    <a:pt x="9098" y="7275"/>
                  </a:cubicBezTo>
                  <a:cubicBezTo>
                    <a:pt x="10285" y="6854"/>
                    <a:pt x="12162" y="6945"/>
                    <a:pt x="13480" y="8138"/>
                  </a:cubicBezTo>
                  <a:cubicBezTo>
                    <a:pt x="13621" y="8265"/>
                    <a:pt x="13881" y="8289"/>
                    <a:pt x="14063" y="8190"/>
                  </a:cubicBezTo>
                  <a:cubicBezTo>
                    <a:pt x="14245" y="8091"/>
                    <a:pt x="14278" y="7909"/>
                    <a:pt x="14138" y="7781"/>
                  </a:cubicBezTo>
                  <a:cubicBezTo>
                    <a:pt x="13444" y="7154"/>
                    <a:pt x="12537" y="6728"/>
                    <a:pt x="11515" y="6552"/>
                  </a:cubicBezTo>
                  <a:cubicBezTo>
                    <a:pt x="11274" y="6510"/>
                    <a:pt x="11032" y="6484"/>
                    <a:pt x="10790" y="6472"/>
                  </a:cubicBezTo>
                  <a:cubicBezTo>
                    <a:pt x="10609" y="6463"/>
                    <a:pt x="10428" y="6463"/>
                    <a:pt x="10249" y="6470"/>
                  </a:cubicBezTo>
                  <a:close/>
                  <a:moveTo>
                    <a:pt x="1513" y="6625"/>
                  </a:moveTo>
                  <a:cubicBezTo>
                    <a:pt x="1352" y="6634"/>
                    <a:pt x="1204" y="6710"/>
                    <a:pt x="1151" y="6825"/>
                  </a:cubicBezTo>
                  <a:cubicBezTo>
                    <a:pt x="840" y="7491"/>
                    <a:pt x="640" y="8405"/>
                    <a:pt x="640" y="9153"/>
                  </a:cubicBezTo>
                  <a:cubicBezTo>
                    <a:pt x="640" y="9314"/>
                    <a:pt x="827" y="9444"/>
                    <a:pt x="1056" y="9444"/>
                  </a:cubicBezTo>
                  <a:cubicBezTo>
                    <a:pt x="1286" y="9444"/>
                    <a:pt x="1471" y="9314"/>
                    <a:pt x="1471" y="9153"/>
                  </a:cubicBezTo>
                  <a:cubicBezTo>
                    <a:pt x="1471" y="8461"/>
                    <a:pt x="1657" y="7618"/>
                    <a:pt x="1942" y="7006"/>
                  </a:cubicBezTo>
                  <a:cubicBezTo>
                    <a:pt x="2013" y="6853"/>
                    <a:pt x="1895" y="6687"/>
                    <a:pt x="1677" y="6637"/>
                  </a:cubicBezTo>
                  <a:cubicBezTo>
                    <a:pt x="1622" y="6625"/>
                    <a:pt x="1567" y="6622"/>
                    <a:pt x="1513" y="6625"/>
                  </a:cubicBezTo>
                  <a:close/>
                  <a:moveTo>
                    <a:pt x="11103" y="7922"/>
                  </a:moveTo>
                  <a:cubicBezTo>
                    <a:pt x="10772" y="7915"/>
                    <a:pt x="10418" y="7967"/>
                    <a:pt x="10043" y="8101"/>
                  </a:cubicBezTo>
                  <a:cubicBezTo>
                    <a:pt x="8588" y="8624"/>
                    <a:pt x="8195" y="9727"/>
                    <a:pt x="8994" y="11053"/>
                  </a:cubicBezTo>
                  <a:cubicBezTo>
                    <a:pt x="9789" y="12373"/>
                    <a:pt x="11392" y="13857"/>
                    <a:pt x="12892" y="14663"/>
                  </a:cubicBezTo>
                  <a:cubicBezTo>
                    <a:pt x="15647" y="16143"/>
                    <a:pt x="19244" y="16329"/>
                    <a:pt x="19395" y="16336"/>
                  </a:cubicBezTo>
                  <a:cubicBezTo>
                    <a:pt x="19405" y="16336"/>
                    <a:pt x="19413" y="16336"/>
                    <a:pt x="19423" y="16336"/>
                  </a:cubicBezTo>
                  <a:cubicBezTo>
                    <a:pt x="19639" y="16336"/>
                    <a:pt x="19822" y="16219"/>
                    <a:pt x="19837" y="16065"/>
                  </a:cubicBezTo>
                  <a:cubicBezTo>
                    <a:pt x="19852" y="15904"/>
                    <a:pt x="19679" y="15764"/>
                    <a:pt x="19450" y="15753"/>
                  </a:cubicBezTo>
                  <a:cubicBezTo>
                    <a:pt x="19415" y="15752"/>
                    <a:pt x="15949" y="15571"/>
                    <a:pt x="13398" y="14200"/>
                  </a:cubicBezTo>
                  <a:cubicBezTo>
                    <a:pt x="12023" y="13462"/>
                    <a:pt x="10494" y="12042"/>
                    <a:pt x="9761" y="10825"/>
                  </a:cubicBezTo>
                  <a:cubicBezTo>
                    <a:pt x="9141" y="9796"/>
                    <a:pt x="9383" y="8993"/>
                    <a:pt x="10423" y="8620"/>
                  </a:cubicBezTo>
                  <a:cubicBezTo>
                    <a:pt x="10782" y="8491"/>
                    <a:pt x="11733" y="8149"/>
                    <a:pt x="13217" y="9844"/>
                  </a:cubicBezTo>
                  <a:cubicBezTo>
                    <a:pt x="13658" y="10347"/>
                    <a:pt x="14786" y="11410"/>
                    <a:pt x="15343" y="11767"/>
                  </a:cubicBezTo>
                  <a:cubicBezTo>
                    <a:pt x="15513" y="11876"/>
                    <a:pt x="15774" y="11867"/>
                    <a:pt x="15929" y="11748"/>
                  </a:cubicBezTo>
                  <a:cubicBezTo>
                    <a:pt x="16084" y="11630"/>
                    <a:pt x="16073" y="11446"/>
                    <a:pt x="15904" y="11338"/>
                  </a:cubicBezTo>
                  <a:cubicBezTo>
                    <a:pt x="15438" y="11038"/>
                    <a:pt x="14377" y="10055"/>
                    <a:pt x="13927" y="9540"/>
                  </a:cubicBezTo>
                  <a:cubicBezTo>
                    <a:pt x="13548" y="9107"/>
                    <a:pt x="12539" y="7955"/>
                    <a:pt x="11103" y="7922"/>
                  </a:cubicBezTo>
                  <a:close/>
                  <a:moveTo>
                    <a:pt x="21078" y="8390"/>
                  </a:moveTo>
                  <a:cubicBezTo>
                    <a:pt x="20848" y="8397"/>
                    <a:pt x="20670" y="8534"/>
                    <a:pt x="20681" y="8694"/>
                  </a:cubicBezTo>
                  <a:cubicBezTo>
                    <a:pt x="20741" y="9617"/>
                    <a:pt x="20681" y="10537"/>
                    <a:pt x="20497" y="11506"/>
                  </a:cubicBezTo>
                  <a:cubicBezTo>
                    <a:pt x="20467" y="11666"/>
                    <a:pt x="20627" y="11812"/>
                    <a:pt x="20854" y="11833"/>
                  </a:cubicBezTo>
                  <a:cubicBezTo>
                    <a:pt x="20873" y="11835"/>
                    <a:pt x="20891" y="11835"/>
                    <a:pt x="20909" y="11835"/>
                  </a:cubicBezTo>
                  <a:cubicBezTo>
                    <a:pt x="21114" y="11835"/>
                    <a:pt x="21293" y="11730"/>
                    <a:pt x="21321" y="11583"/>
                  </a:cubicBezTo>
                  <a:cubicBezTo>
                    <a:pt x="21511" y="10579"/>
                    <a:pt x="21574" y="9626"/>
                    <a:pt x="21512" y="8668"/>
                  </a:cubicBezTo>
                  <a:cubicBezTo>
                    <a:pt x="21501" y="8508"/>
                    <a:pt x="21308" y="8385"/>
                    <a:pt x="21078" y="8390"/>
                  </a:cubicBezTo>
                  <a:close/>
                  <a:moveTo>
                    <a:pt x="11309" y="9289"/>
                  </a:moveTo>
                  <a:cubicBezTo>
                    <a:pt x="11115" y="9271"/>
                    <a:pt x="10940" y="9303"/>
                    <a:pt x="10800" y="9347"/>
                  </a:cubicBezTo>
                  <a:cubicBezTo>
                    <a:pt x="10473" y="9448"/>
                    <a:pt x="10335" y="9609"/>
                    <a:pt x="10277" y="9727"/>
                  </a:cubicBezTo>
                  <a:cubicBezTo>
                    <a:pt x="10100" y="10088"/>
                    <a:pt x="10396" y="10523"/>
                    <a:pt x="10770" y="11013"/>
                  </a:cubicBezTo>
                  <a:cubicBezTo>
                    <a:pt x="11154" y="11514"/>
                    <a:pt x="12115" y="12574"/>
                    <a:pt x="13281" y="13371"/>
                  </a:cubicBezTo>
                  <a:cubicBezTo>
                    <a:pt x="13446" y="13483"/>
                    <a:pt x="13709" y="13481"/>
                    <a:pt x="13870" y="13366"/>
                  </a:cubicBezTo>
                  <a:cubicBezTo>
                    <a:pt x="14030" y="13250"/>
                    <a:pt x="14026" y="13066"/>
                    <a:pt x="13862" y="12953"/>
                  </a:cubicBezTo>
                  <a:cubicBezTo>
                    <a:pt x="12766" y="12204"/>
                    <a:pt x="11839" y="11175"/>
                    <a:pt x="11502" y="10736"/>
                  </a:cubicBezTo>
                  <a:cubicBezTo>
                    <a:pt x="11362" y="10553"/>
                    <a:pt x="10990" y="10066"/>
                    <a:pt x="11063" y="9917"/>
                  </a:cubicBezTo>
                  <a:cubicBezTo>
                    <a:pt x="11065" y="9912"/>
                    <a:pt x="11071" y="9898"/>
                    <a:pt x="11135" y="9879"/>
                  </a:cubicBezTo>
                  <a:cubicBezTo>
                    <a:pt x="11195" y="9860"/>
                    <a:pt x="11224" y="9852"/>
                    <a:pt x="11339" y="9934"/>
                  </a:cubicBezTo>
                  <a:cubicBezTo>
                    <a:pt x="11514" y="10060"/>
                    <a:pt x="11727" y="10312"/>
                    <a:pt x="11976" y="10604"/>
                  </a:cubicBezTo>
                  <a:cubicBezTo>
                    <a:pt x="12509" y="11228"/>
                    <a:pt x="13502" y="12390"/>
                    <a:pt x="15440" y="13160"/>
                  </a:cubicBezTo>
                  <a:cubicBezTo>
                    <a:pt x="17683" y="14052"/>
                    <a:pt x="20202" y="14171"/>
                    <a:pt x="20308" y="14176"/>
                  </a:cubicBezTo>
                  <a:cubicBezTo>
                    <a:pt x="20317" y="14176"/>
                    <a:pt x="20327" y="14176"/>
                    <a:pt x="20336" y="14176"/>
                  </a:cubicBezTo>
                  <a:cubicBezTo>
                    <a:pt x="20553" y="14176"/>
                    <a:pt x="20736" y="14057"/>
                    <a:pt x="20750" y="13903"/>
                  </a:cubicBezTo>
                  <a:cubicBezTo>
                    <a:pt x="20764" y="13742"/>
                    <a:pt x="20589" y="13604"/>
                    <a:pt x="20360" y="13593"/>
                  </a:cubicBezTo>
                  <a:cubicBezTo>
                    <a:pt x="20336" y="13592"/>
                    <a:pt x="17921" y="13476"/>
                    <a:pt x="15850" y="12653"/>
                  </a:cubicBezTo>
                  <a:cubicBezTo>
                    <a:pt x="14102" y="11958"/>
                    <a:pt x="13184" y="10883"/>
                    <a:pt x="12691" y="10305"/>
                  </a:cubicBezTo>
                  <a:cubicBezTo>
                    <a:pt x="12404" y="9968"/>
                    <a:pt x="12176" y="9700"/>
                    <a:pt x="11932" y="9526"/>
                  </a:cubicBezTo>
                  <a:cubicBezTo>
                    <a:pt x="11718" y="9373"/>
                    <a:pt x="11503" y="9307"/>
                    <a:pt x="11309" y="9289"/>
                  </a:cubicBezTo>
                  <a:close/>
                  <a:moveTo>
                    <a:pt x="1215" y="10075"/>
                  </a:moveTo>
                  <a:cubicBezTo>
                    <a:pt x="986" y="10089"/>
                    <a:pt x="818" y="10231"/>
                    <a:pt x="838" y="10392"/>
                  </a:cubicBezTo>
                  <a:cubicBezTo>
                    <a:pt x="998" y="11678"/>
                    <a:pt x="2205" y="14433"/>
                    <a:pt x="3969" y="16049"/>
                  </a:cubicBezTo>
                  <a:cubicBezTo>
                    <a:pt x="4763" y="16776"/>
                    <a:pt x="5615" y="17435"/>
                    <a:pt x="6500" y="18009"/>
                  </a:cubicBezTo>
                  <a:cubicBezTo>
                    <a:pt x="6580" y="18061"/>
                    <a:pt x="6682" y="18087"/>
                    <a:pt x="6783" y="18087"/>
                  </a:cubicBezTo>
                  <a:cubicBezTo>
                    <a:pt x="6895" y="18087"/>
                    <a:pt x="7006" y="18055"/>
                    <a:pt x="7088" y="17993"/>
                  </a:cubicBezTo>
                  <a:cubicBezTo>
                    <a:pt x="7244" y="17875"/>
                    <a:pt x="7232" y="17690"/>
                    <a:pt x="7063" y="17581"/>
                  </a:cubicBezTo>
                  <a:cubicBezTo>
                    <a:pt x="6213" y="17030"/>
                    <a:pt x="5394" y="16395"/>
                    <a:pt x="4629" y="15694"/>
                  </a:cubicBezTo>
                  <a:cubicBezTo>
                    <a:pt x="2960" y="14165"/>
                    <a:pt x="1816" y="11559"/>
                    <a:pt x="1664" y="10341"/>
                  </a:cubicBezTo>
                  <a:cubicBezTo>
                    <a:pt x="1644" y="10181"/>
                    <a:pt x="1444" y="10061"/>
                    <a:pt x="1215" y="10075"/>
                  </a:cubicBezTo>
                  <a:close/>
                  <a:moveTo>
                    <a:pt x="17038" y="11823"/>
                  </a:moveTo>
                  <a:cubicBezTo>
                    <a:pt x="16876" y="11823"/>
                    <a:pt x="16721" y="11889"/>
                    <a:pt x="16653" y="12000"/>
                  </a:cubicBezTo>
                  <a:cubicBezTo>
                    <a:pt x="16564" y="12148"/>
                    <a:pt x="16663" y="12320"/>
                    <a:pt x="16874" y="12383"/>
                  </a:cubicBezTo>
                  <a:cubicBezTo>
                    <a:pt x="18935" y="12996"/>
                    <a:pt x="20623" y="13006"/>
                    <a:pt x="20708" y="13006"/>
                  </a:cubicBezTo>
                  <a:cubicBezTo>
                    <a:pt x="20937" y="13005"/>
                    <a:pt x="21123" y="12874"/>
                    <a:pt x="21122" y="12713"/>
                  </a:cubicBezTo>
                  <a:cubicBezTo>
                    <a:pt x="21122" y="12553"/>
                    <a:pt x="20938" y="12423"/>
                    <a:pt x="20708" y="12423"/>
                  </a:cubicBezTo>
                  <a:cubicBezTo>
                    <a:pt x="20688" y="12423"/>
                    <a:pt x="19113" y="12417"/>
                    <a:pt x="17199" y="11847"/>
                  </a:cubicBezTo>
                  <a:cubicBezTo>
                    <a:pt x="17147" y="11832"/>
                    <a:pt x="17092" y="11823"/>
                    <a:pt x="17038" y="11823"/>
                  </a:cubicBezTo>
                  <a:close/>
                  <a:moveTo>
                    <a:pt x="362" y="12860"/>
                  </a:moveTo>
                  <a:cubicBezTo>
                    <a:pt x="134" y="12881"/>
                    <a:pt x="-26" y="13027"/>
                    <a:pt x="4" y="13186"/>
                  </a:cubicBezTo>
                  <a:cubicBezTo>
                    <a:pt x="131" y="13851"/>
                    <a:pt x="641" y="14606"/>
                    <a:pt x="977" y="15105"/>
                  </a:cubicBezTo>
                  <a:cubicBezTo>
                    <a:pt x="1064" y="15235"/>
                    <a:pt x="1139" y="15347"/>
                    <a:pt x="1190" y="15432"/>
                  </a:cubicBezTo>
                  <a:cubicBezTo>
                    <a:pt x="1258" y="15543"/>
                    <a:pt x="1411" y="15609"/>
                    <a:pt x="1572" y="15609"/>
                  </a:cubicBezTo>
                  <a:cubicBezTo>
                    <a:pt x="1627" y="15609"/>
                    <a:pt x="1683" y="15602"/>
                    <a:pt x="1736" y="15586"/>
                  </a:cubicBezTo>
                  <a:cubicBezTo>
                    <a:pt x="1948" y="15523"/>
                    <a:pt x="2044" y="15352"/>
                    <a:pt x="1955" y="15204"/>
                  </a:cubicBezTo>
                  <a:cubicBezTo>
                    <a:pt x="1897" y="15108"/>
                    <a:pt x="1820" y="14991"/>
                    <a:pt x="1729" y="14856"/>
                  </a:cubicBezTo>
                  <a:cubicBezTo>
                    <a:pt x="1415" y="14390"/>
                    <a:pt x="940" y="13685"/>
                    <a:pt x="831" y="13110"/>
                  </a:cubicBezTo>
                  <a:cubicBezTo>
                    <a:pt x="800" y="12950"/>
                    <a:pt x="589" y="12838"/>
                    <a:pt x="362" y="12860"/>
                  </a:cubicBezTo>
                  <a:close/>
                  <a:moveTo>
                    <a:pt x="15130" y="13701"/>
                  </a:moveTo>
                  <a:cubicBezTo>
                    <a:pt x="14968" y="13694"/>
                    <a:pt x="14808" y="13753"/>
                    <a:pt x="14731" y="13861"/>
                  </a:cubicBezTo>
                  <a:cubicBezTo>
                    <a:pt x="14628" y="14005"/>
                    <a:pt x="14712" y="14180"/>
                    <a:pt x="14917" y="14253"/>
                  </a:cubicBezTo>
                  <a:cubicBezTo>
                    <a:pt x="17270" y="15080"/>
                    <a:pt x="19721" y="15239"/>
                    <a:pt x="19825" y="15246"/>
                  </a:cubicBezTo>
                  <a:cubicBezTo>
                    <a:pt x="19837" y="15246"/>
                    <a:pt x="19850" y="15247"/>
                    <a:pt x="19862" y="15247"/>
                  </a:cubicBezTo>
                  <a:cubicBezTo>
                    <a:pt x="20075" y="15247"/>
                    <a:pt x="20255" y="15133"/>
                    <a:pt x="20274" y="14981"/>
                  </a:cubicBezTo>
                  <a:cubicBezTo>
                    <a:pt x="20294" y="14821"/>
                    <a:pt x="20125" y="14679"/>
                    <a:pt x="19896" y="14665"/>
                  </a:cubicBezTo>
                  <a:cubicBezTo>
                    <a:pt x="19873" y="14663"/>
                    <a:pt x="17495" y="14508"/>
                    <a:pt x="15289" y="13733"/>
                  </a:cubicBezTo>
                  <a:cubicBezTo>
                    <a:pt x="15237" y="13714"/>
                    <a:pt x="15184" y="13704"/>
                    <a:pt x="15130" y="13701"/>
                  </a:cubicBezTo>
                  <a:close/>
                  <a:moveTo>
                    <a:pt x="7942" y="14159"/>
                  </a:moveTo>
                  <a:cubicBezTo>
                    <a:pt x="7889" y="14166"/>
                    <a:pt x="7838" y="14180"/>
                    <a:pt x="7790" y="14202"/>
                  </a:cubicBezTo>
                  <a:cubicBezTo>
                    <a:pt x="7600" y="14292"/>
                    <a:pt x="7548" y="14474"/>
                    <a:pt x="7676" y="14607"/>
                  </a:cubicBezTo>
                  <a:cubicBezTo>
                    <a:pt x="8982" y="15969"/>
                    <a:pt x="10834" y="17022"/>
                    <a:pt x="13180" y="17738"/>
                  </a:cubicBezTo>
                  <a:cubicBezTo>
                    <a:pt x="15329" y="18393"/>
                    <a:pt x="17276" y="18577"/>
                    <a:pt x="18244" y="18628"/>
                  </a:cubicBezTo>
                  <a:cubicBezTo>
                    <a:pt x="18255" y="18629"/>
                    <a:pt x="18263" y="18628"/>
                    <a:pt x="18274" y="18628"/>
                  </a:cubicBezTo>
                  <a:cubicBezTo>
                    <a:pt x="18489" y="18628"/>
                    <a:pt x="18672" y="18512"/>
                    <a:pt x="18688" y="18359"/>
                  </a:cubicBezTo>
                  <a:cubicBezTo>
                    <a:pt x="18705" y="18198"/>
                    <a:pt x="18535" y="18058"/>
                    <a:pt x="18306" y="18045"/>
                  </a:cubicBezTo>
                  <a:cubicBezTo>
                    <a:pt x="17569" y="18007"/>
                    <a:pt x="15625" y="17848"/>
                    <a:pt x="13512" y="17204"/>
                  </a:cubicBezTo>
                  <a:cubicBezTo>
                    <a:pt x="11314" y="16533"/>
                    <a:pt x="9582" y="15550"/>
                    <a:pt x="8366" y="14282"/>
                  </a:cubicBezTo>
                  <a:cubicBezTo>
                    <a:pt x="8270" y="14182"/>
                    <a:pt x="8101" y="14137"/>
                    <a:pt x="7942" y="14159"/>
                  </a:cubicBezTo>
                  <a:close/>
                  <a:moveTo>
                    <a:pt x="2436" y="16226"/>
                  </a:moveTo>
                  <a:cubicBezTo>
                    <a:pt x="2330" y="16217"/>
                    <a:pt x="2219" y="16236"/>
                    <a:pt x="2128" y="16286"/>
                  </a:cubicBezTo>
                  <a:cubicBezTo>
                    <a:pt x="1947" y="16384"/>
                    <a:pt x="1916" y="16567"/>
                    <a:pt x="2056" y="16694"/>
                  </a:cubicBezTo>
                  <a:cubicBezTo>
                    <a:pt x="4641" y="19029"/>
                    <a:pt x="6845" y="20424"/>
                    <a:pt x="11723" y="21572"/>
                  </a:cubicBezTo>
                  <a:cubicBezTo>
                    <a:pt x="11767" y="21583"/>
                    <a:pt x="11811" y="21588"/>
                    <a:pt x="11855" y="21588"/>
                  </a:cubicBezTo>
                  <a:cubicBezTo>
                    <a:pt x="12028" y="21588"/>
                    <a:pt x="12191" y="21512"/>
                    <a:pt x="12249" y="21390"/>
                  </a:cubicBezTo>
                  <a:cubicBezTo>
                    <a:pt x="12322" y="21237"/>
                    <a:pt x="12206" y="21072"/>
                    <a:pt x="11989" y="21021"/>
                  </a:cubicBezTo>
                  <a:cubicBezTo>
                    <a:pt x="7284" y="19913"/>
                    <a:pt x="5250" y="18627"/>
                    <a:pt x="2714" y="16336"/>
                  </a:cubicBezTo>
                  <a:cubicBezTo>
                    <a:pt x="2643" y="16272"/>
                    <a:pt x="2541" y="16236"/>
                    <a:pt x="2436" y="16226"/>
                  </a:cubicBezTo>
                  <a:close/>
                  <a:moveTo>
                    <a:pt x="15587" y="16372"/>
                  </a:moveTo>
                  <a:cubicBezTo>
                    <a:pt x="15425" y="16378"/>
                    <a:pt x="15276" y="16450"/>
                    <a:pt x="15217" y="16564"/>
                  </a:cubicBezTo>
                  <a:cubicBezTo>
                    <a:pt x="15138" y="16715"/>
                    <a:pt x="15247" y="16882"/>
                    <a:pt x="15462" y="16938"/>
                  </a:cubicBezTo>
                  <a:cubicBezTo>
                    <a:pt x="17306" y="17412"/>
                    <a:pt x="18764" y="17461"/>
                    <a:pt x="18825" y="17463"/>
                  </a:cubicBezTo>
                  <a:cubicBezTo>
                    <a:pt x="18831" y="17463"/>
                    <a:pt x="18838" y="17463"/>
                    <a:pt x="18844" y="17463"/>
                  </a:cubicBezTo>
                  <a:cubicBezTo>
                    <a:pt x="19066" y="17463"/>
                    <a:pt x="19249" y="17341"/>
                    <a:pt x="19259" y="17185"/>
                  </a:cubicBezTo>
                  <a:cubicBezTo>
                    <a:pt x="19269" y="17024"/>
                    <a:pt x="19091" y="16889"/>
                    <a:pt x="18862" y="16882"/>
                  </a:cubicBezTo>
                  <a:cubicBezTo>
                    <a:pt x="18848" y="16882"/>
                    <a:pt x="17474" y="16833"/>
                    <a:pt x="15750" y="16390"/>
                  </a:cubicBezTo>
                  <a:cubicBezTo>
                    <a:pt x="15696" y="16376"/>
                    <a:pt x="15640" y="16371"/>
                    <a:pt x="15587" y="16372"/>
                  </a:cubicBezTo>
                  <a:close/>
                  <a:moveTo>
                    <a:pt x="3039" y="18536"/>
                  </a:moveTo>
                  <a:cubicBezTo>
                    <a:pt x="2933" y="18530"/>
                    <a:pt x="2823" y="18553"/>
                    <a:pt x="2736" y="18605"/>
                  </a:cubicBezTo>
                  <a:cubicBezTo>
                    <a:pt x="2562" y="18710"/>
                    <a:pt x="2540" y="18894"/>
                    <a:pt x="2689" y="19016"/>
                  </a:cubicBezTo>
                  <a:cubicBezTo>
                    <a:pt x="3630" y="19787"/>
                    <a:pt x="4953" y="20590"/>
                    <a:pt x="6225" y="21164"/>
                  </a:cubicBezTo>
                  <a:cubicBezTo>
                    <a:pt x="6294" y="21195"/>
                    <a:pt x="6371" y="21209"/>
                    <a:pt x="6448" y="21209"/>
                  </a:cubicBezTo>
                  <a:cubicBezTo>
                    <a:pt x="6585" y="21209"/>
                    <a:pt x="6719" y="21162"/>
                    <a:pt x="6798" y="21075"/>
                  </a:cubicBezTo>
                  <a:cubicBezTo>
                    <a:pt x="6922" y="20940"/>
                    <a:pt x="6867" y="20760"/>
                    <a:pt x="6674" y="20673"/>
                  </a:cubicBezTo>
                  <a:cubicBezTo>
                    <a:pt x="5742" y="20253"/>
                    <a:pt x="4371" y="19497"/>
                    <a:pt x="3322" y="18637"/>
                  </a:cubicBezTo>
                  <a:cubicBezTo>
                    <a:pt x="3247" y="18576"/>
                    <a:pt x="3145" y="18542"/>
                    <a:pt x="3039" y="18536"/>
                  </a:cubicBezTo>
                  <a:close/>
                  <a:moveTo>
                    <a:pt x="8532" y="18541"/>
                  </a:moveTo>
                  <a:cubicBezTo>
                    <a:pt x="8428" y="18554"/>
                    <a:pt x="8330" y="18595"/>
                    <a:pt x="8264" y="18661"/>
                  </a:cubicBezTo>
                  <a:cubicBezTo>
                    <a:pt x="8133" y="18793"/>
                    <a:pt x="8180" y="18974"/>
                    <a:pt x="8369" y="19066"/>
                  </a:cubicBezTo>
                  <a:cubicBezTo>
                    <a:pt x="11666" y="20673"/>
                    <a:pt x="15614" y="21036"/>
                    <a:pt x="15780" y="21051"/>
                  </a:cubicBezTo>
                  <a:cubicBezTo>
                    <a:pt x="15798" y="21052"/>
                    <a:pt x="15815" y="21052"/>
                    <a:pt x="15832" y="21052"/>
                  </a:cubicBezTo>
                  <a:cubicBezTo>
                    <a:pt x="16039" y="21052"/>
                    <a:pt x="16218" y="20946"/>
                    <a:pt x="16244" y="20798"/>
                  </a:cubicBezTo>
                  <a:cubicBezTo>
                    <a:pt x="16273" y="20639"/>
                    <a:pt x="16112" y="20492"/>
                    <a:pt x="15884" y="20472"/>
                  </a:cubicBezTo>
                  <a:cubicBezTo>
                    <a:pt x="15846" y="20468"/>
                    <a:pt x="11973" y="20114"/>
                    <a:pt x="8843" y="18588"/>
                  </a:cubicBezTo>
                  <a:cubicBezTo>
                    <a:pt x="8748" y="18542"/>
                    <a:pt x="8637" y="18528"/>
                    <a:pt x="8532" y="18541"/>
                  </a:cubicBezTo>
                  <a:close/>
                </a:path>
              </a:pathLst>
            </a:custGeom>
            <a:solidFill>
              <a:srgbClr val="000000"/>
            </a:solidFill>
            <a:ln w="12700" cap="flat">
              <a:noFill/>
              <a:miter lim="400000"/>
            </a:ln>
            <a:effectLst>
              <a:outerShdw blurRad="63500" dist="63500" dir="5400000" rotWithShape="0">
                <a:srgbClr val="FFFFFF">
                  <a:alpha val="89245"/>
                </a:srgbClr>
              </a:outerShdw>
            </a:effectLst>
          </p:spPr>
          <p:txBody>
            <a:bodyPr wrap="square" lIns="35719" tIns="35719" rIns="35719" bIns="35719" numCol="1" anchor="ctr">
              <a:noAutofit/>
            </a:bodyPr>
            <a:lstStyle/>
            <a:p>
              <a:pPr algn="ctr">
                <a:defRPr sz="3600">
                  <a:solidFill>
                    <a:srgbClr val="FFFFFF"/>
                  </a:solidFill>
                  <a:latin typeface="Gill Sans"/>
                  <a:ea typeface="Gill Sans"/>
                  <a:cs typeface="Gill Sans"/>
                  <a:sym typeface="Gill Sans"/>
                </a:defRPr>
              </a:pPr>
              <a:endParaRPr sz="2531"/>
            </a:p>
          </p:txBody>
        </p:sp>
      </p:grpSp>
    </p:spTree>
    <p:extLst>
      <p:ext uri="{BB962C8B-B14F-4D97-AF65-F5344CB8AC3E}">
        <p14:creationId xmlns:p14="http://schemas.microsoft.com/office/powerpoint/2010/main" val="19772740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7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40A7-9E96-F298-0ED5-C24B4908090E}"/>
              </a:ext>
            </a:extLst>
          </p:cNvPr>
          <p:cNvSpPr>
            <a:spLocks noGrp="1"/>
          </p:cNvSpPr>
          <p:nvPr>
            <p:ph type="title"/>
          </p:nvPr>
        </p:nvSpPr>
        <p:spPr/>
        <p:txBody>
          <a:bodyPr/>
          <a:lstStyle/>
          <a:p>
            <a:r>
              <a:rPr lang="en-US" dirty="0"/>
              <a:t>Residual method result visualization</a:t>
            </a:r>
          </a:p>
        </p:txBody>
      </p:sp>
      <p:pic>
        <p:nvPicPr>
          <p:cNvPr id="5" name="Picture 4">
            <a:extLst>
              <a:ext uri="{FF2B5EF4-FFF2-40B4-BE49-F238E27FC236}">
                <a16:creationId xmlns:a16="http://schemas.microsoft.com/office/drawing/2014/main" id="{9CAE22F3-B7BF-784D-3D78-2EAE64BB88D0}"/>
              </a:ext>
            </a:extLst>
          </p:cNvPr>
          <p:cNvPicPr>
            <a:picLocks noChangeAspect="1"/>
          </p:cNvPicPr>
          <p:nvPr/>
        </p:nvPicPr>
        <p:blipFill>
          <a:blip r:embed="rId3"/>
          <a:stretch>
            <a:fillRect/>
          </a:stretch>
        </p:blipFill>
        <p:spPr>
          <a:xfrm>
            <a:off x="2252478" y="1664208"/>
            <a:ext cx="7687043" cy="5193792"/>
          </a:xfrm>
          <a:prstGeom prst="rect">
            <a:avLst/>
          </a:prstGeom>
        </p:spPr>
      </p:pic>
      <p:pic>
        <p:nvPicPr>
          <p:cNvPr id="7" name="Picture 6">
            <a:extLst>
              <a:ext uri="{FF2B5EF4-FFF2-40B4-BE49-F238E27FC236}">
                <a16:creationId xmlns:a16="http://schemas.microsoft.com/office/drawing/2014/main" id="{3EA5328E-1DF8-B4CC-3B8A-8BA6A3129AA8}"/>
              </a:ext>
            </a:extLst>
          </p:cNvPr>
          <p:cNvPicPr>
            <a:picLocks noChangeAspect="1"/>
          </p:cNvPicPr>
          <p:nvPr/>
        </p:nvPicPr>
        <p:blipFill>
          <a:blip r:embed="rId4"/>
          <a:stretch>
            <a:fillRect/>
          </a:stretch>
        </p:blipFill>
        <p:spPr>
          <a:xfrm>
            <a:off x="12412980" y="2019692"/>
            <a:ext cx="7921892" cy="3803904"/>
          </a:xfrm>
          <a:prstGeom prst="rect">
            <a:avLst/>
          </a:prstGeom>
        </p:spPr>
      </p:pic>
    </p:spTree>
    <p:extLst>
      <p:ext uri="{BB962C8B-B14F-4D97-AF65-F5344CB8AC3E}">
        <p14:creationId xmlns:p14="http://schemas.microsoft.com/office/powerpoint/2010/main" val="281952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C05CA-CFEB-8CAE-065F-D374CCEBEDBC}"/>
              </a:ext>
            </a:extLst>
          </p:cNvPr>
          <p:cNvSpPr>
            <a:spLocks noGrp="1"/>
          </p:cNvSpPr>
          <p:nvPr>
            <p:ph type="title"/>
          </p:nvPr>
        </p:nvSpPr>
        <p:spPr>
          <a:xfrm>
            <a:off x="717015" y="34676"/>
            <a:ext cx="10515600" cy="1325563"/>
          </a:xfrm>
        </p:spPr>
        <p:txBody>
          <a:bodyPr/>
          <a:lstStyle/>
          <a:p>
            <a:r>
              <a:rPr lang="en-US" dirty="0"/>
              <a:t>Overlap between layers in the brain (for the NSD images with residual method)</a:t>
            </a:r>
          </a:p>
        </p:txBody>
      </p:sp>
      <p:pic>
        <p:nvPicPr>
          <p:cNvPr id="5" name="Picture 4">
            <a:extLst>
              <a:ext uri="{FF2B5EF4-FFF2-40B4-BE49-F238E27FC236}">
                <a16:creationId xmlns:a16="http://schemas.microsoft.com/office/drawing/2014/main" id="{5FF71D2C-62D0-B2A0-8052-C64FFD6CD970}"/>
              </a:ext>
            </a:extLst>
          </p:cNvPr>
          <p:cNvPicPr>
            <a:picLocks noChangeAspect="1"/>
          </p:cNvPicPr>
          <p:nvPr/>
        </p:nvPicPr>
        <p:blipFill>
          <a:blip r:embed="rId3"/>
          <a:stretch>
            <a:fillRect/>
          </a:stretch>
        </p:blipFill>
        <p:spPr>
          <a:xfrm>
            <a:off x="597846" y="1702156"/>
            <a:ext cx="6037647" cy="5065776"/>
          </a:xfrm>
          <a:prstGeom prst="rect">
            <a:avLst/>
          </a:prstGeom>
        </p:spPr>
      </p:pic>
      <p:pic>
        <p:nvPicPr>
          <p:cNvPr id="7" name="Picture 6">
            <a:extLst>
              <a:ext uri="{FF2B5EF4-FFF2-40B4-BE49-F238E27FC236}">
                <a16:creationId xmlns:a16="http://schemas.microsoft.com/office/drawing/2014/main" id="{A9FF9521-9386-30CF-A6C8-7D1ADFABECED}"/>
              </a:ext>
            </a:extLst>
          </p:cNvPr>
          <p:cNvPicPr>
            <a:picLocks noChangeAspect="1"/>
          </p:cNvPicPr>
          <p:nvPr/>
        </p:nvPicPr>
        <p:blipFill>
          <a:blip r:embed="rId4"/>
          <a:stretch>
            <a:fillRect/>
          </a:stretch>
        </p:blipFill>
        <p:spPr>
          <a:xfrm>
            <a:off x="12407931" y="1043788"/>
            <a:ext cx="3369165" cy="2862072"/>
          </a:xfrm>
          <a:prstGeom prst="rect">
            <a:avLst/>
          </a:prstGeom>
        </p:spPr>
      </p:pic>
      <p:pic>
        <p:nvPicPr>
          <p:cNvPr id="9" name="Picture 8">
            <a:extLst>
              <a:ext uri="{FF2B5EF4-FFF2-40B4-BE49-F238E27FC236}">
                <a16:creationId xmlns:a16="http://schemas.microsoft.com/office/drawing/2014/main" id="{C9A716E7-4966-8CF5-ED9D-0FA9F49BE7DC}"/>
              </a:ext>
            </a:extLst>
          </p:cNvPr>
          <p:cNvPicPr>
            <a:picLocks noChangeAspect="1"/>
          </p:cNvPicPr>
          <p:nvPr/>
        </p:nvPicPr>
        <p:blipFill>
          <a:blip r:embed="rId5"/>
          <a:stretch>
            <a:fillRect/>
          </a:stretch>
        </p:blipFill>
        <p:spPr>
          <a:xfrm>
            <a:off x="12634944" y="3905860"/>
            <a:ext cx="3142152" cy="2862072"/>
          </a:xfrm>
          <a:prstGeom prst="rect">
            <a:avLst/>
          </a:prstGeom>
        </p:spPr>
      </p:pic>
      <p:pic>
        <p:nvPicPr>
          <p:cNvPr id="4" name="Picture 3">
            <a:extLst>
              <a:ext uri="{FF2B5EF4-FFF2-40B4-BE49-F238E27FC236}">
                <a16:creationId xmlns:a16="http://schemas.microsoft.com/office/drawing/2014/main" id="{E439782A-8D8C-1CA2-7135-7C6F0C55849B}"/>
              </a:ext>
            </a:extLst>
          </p:cNvPr>
          <p:cNvPicPr>
            <a:picLocks noChangeAspect="1"/>
          </p:cNvPicPr>
          <p:nvPr/>
        </p:nvPicPr>
        <p:blipFill rotWithShape="1">
          <a:blip r:embed="rId6"/>
          <a:srcRect t="11242" r="48555"/>
          <a:stretch/>
        </p:blipFill>
        <p:spPr>
          <a:xfrm>
            <a:off x="6763341" y="2222500"/>
            <a:ext cx="5428659" cy="4045592"/>
          </a:xfrm>
          <a:prstGeom prst="rect">
            <a:avLst/>
          </a:prstGeom>
        </p:spPr>
      </p:pic>
      <p:pic>
        <p:nvPicPr>
          <p:cNvPr id="8" name="Picture 7">
            <a:extLst>
              <a:ext uri="{FF2B5EF4-FFF2-40B4-BE49-F238E27FC236}">
                <a16:creationId xmlns:a16="http://schemas.microsoft.com/office/drawing/2014/main" id="{DF2C8A0A-5862-AD7D-CFD0-DF9EFDC041E9}"/>
              </a:ext>
            </a:extLst>
          </p:cNvPr>
          <p:cNvPicPr>
            <a:picLocks noChangeAspect="1"/>
          </p:cNvPicPr>
          <p:nvPr/>
        </p:nvPicPr>
        <p:blipFill rotWithShape="1">
          <a:blip r:embed="rId6"/>
          <a:srcRect l="53306"/>
          <a:stretch/>
        </p:blipFill>
        <p:spPr>
          <a:xfrm>
            <a:off x="12888639" y="3386137"/>
            <a:ext cx="3115470" cy="2881956"/>
          </a:xfrm>
          <a:prstGeom prst="rect">
            <a:avLst/>
          </a:prstGeom>
        </p:spPr>
      </p:pic>
    </p:spTree>
    <p:extLst>
      <p:ext uri="{BB962C8B-B14F-4D97-AF65-F5344CB8AC3E}">
        <p14:creationId xmlns:p14="http://schemas.microsoft.com/office/powerpoint/2010/main" val="233055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819E-1E9F-941E-AF77-164450EE3C96}"/>
              </a:ext>
            </a:extLst>
          </p:cNvPr>
          <p:cNvSpPr>
            <a:spLocks noGrp="1"/>
          </p:cNvSpPr>
          <p:nvPr>
            <p:ph type="title"/>
          </p:nvPr>
        </p:nvSpPr>
        <p:spPr/>
        <p:txBody>
          <a:bodyPr/>
          <a:lstStyle/>
          <a:p>
            <a:r>
              <a:rPr lang="en-US" dirty="0"/>
              <a:t>Project 1 Summary</a:t>
            </a:r>
          </a:p>
        </p:txBody>
      </p:sp>
      <p:sp>
        <p:nvSpPr>
          <p:cNvPr id="3" name="Content Placeholder 2">
            <a:extLst>
              <a:ext uri="{FF2B5EF4-FFF2-40B4-BE49-F238E27FC236}">
                <a16:creationId xmlns:a16="http://schemas.microsoft.com/office/drawing/2014/main" id="{140D0E35-921B-1282-FDB0-57A4C171D34F}"/>
              </a:ext>
            </a:extLst>
          </p:cNvPr>
          <p:cNvSpPr>
            <a:spLocks noGrp="1"/>
          </p:cNvSpPr>
          <p:nvPr>
            <p:ph idx="1"/>
          </p:nvPr>
        </p:nvSpPr>
        <p:spPr/>
        <p:txBody>
          <a:bodyPr>
            <a:normAutofit/>
          </a:bodyPr>
          <a:lstStyle/>
          <a:p>
            <a:r>
              <a:rPr lang="en-US" dirty="0"/>
              <a:t>Synthesized images can help us reveal more precise non-overlapping mapping between the model and the brain.</a:t>
            </a:r>
          </a:p>
          <a:p>
            <a:r>
              <a:rPr lang="en-US" dirty="0"/>
              <a:t>The residual method can build a comparable level of non-overlapping mapping.</a:t>
            </a:r>
          </a:p>
          <a:p>
            <a:r>
              <a:rPr lang="en-US" dirty="0"/>
              <a:t>The synthesis and residual approaches can be used for different purposes. </a:t>
            </a:r>
          </a:p>
        </p:txBody>
      </p:sp>
      <p:sp>
        <p:nvSpPr>
          <p:cNvPr id="5" name="TextBox 4">
            <a:extLst>
              <a:ext uri="{FF2B5EF4-FFF2-40B4-BE49-F238E27FC236}">
                <a16:creationId xmlns:a16="http://schemas.microsoft.com/office/drawing/2014/main" id="{9A6A1447-4D81-8C66-47AD-1C46CA6EDFA7}"/>
              </a:ext>
            </a:extLst>
          </p:cNvPr>
          <p:cNvSpPr txBox="1"/>
          <p:nvPr/>
        </p:nvSpPr>
        <p:spPr>
          <a:xfrm>
            <a:off x="12382500" y="1969969"/>
            <a:ext cx="6096000" cy="2031325"/>
          </a:xfrm>
          <a:prstGeom prst="rect">
            <a:avLst/>
          </a:prstGeom>
          <a:noFill/>
        </p:spPr>
        <p:txBody>
          <a:bodyPr wrap="square">
            <a:spAutoFit/>
          </a:bodyPr>
          <a:lstStyle/>
          <a:p>
            <a:r>
              <a:rPr lang="en-US" dirty="0"/>
              <a:t>These two methods follow different philosophies of image selection. </a:t>
            </a:r>
          </a:p>
          <a:p>
            <a:pPr lvl="1"/>
            <a:r>
              <a:rPr lang="en-US" dirty="0"/>
              <a:t>The image synthesis approach captures the parts of representation manifolds that undergo the most drastic changes between layers. </a:t>
            </a:r>
          </a:p>
          <a:p>
            <a:pPr lvl="1"/>
            <a:r>
              <a:rPr lang="en-US" dirty="0"/>
              <a:t>The residual method randomly selects images on the representational manifolds.</a:t>
            </a:r>
          </a:p>
        </p:txBody>
      </p:sp>
    </p:spTree>
    <p:extLst>
      <p:ext uri="{BB962C8B-B14F-4D97-AF65-F5344CB8AC3E}">
        <p14:creationId xmlns:p14="http://schemas.microsoft.com/office/powerpoint/2010/main" val="254231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064E-E0BD-7574-1520-34AD09D8AA95}"/>
              </a:ext>
            </a:extLst>
          </p:cNvPr>
          <p:cNvSpPr>
            <a:spLocks noGrp="1"/>
          </p:cNvSpPr>
          <p:nvPr>
            <p:ph type="title"/>
          </p:nvPr>
        </p:nvSpPr>
        <p:spPr/>
        <p:txBody>
          <a:bodyPr/>
          <a:lstStyle/>
          <a:p>
            <a:r>
              <a:rPr lang="en-US" dirty="0"/>
              <a:t>Representation manifold interpretation of the image synthesis method</a:t>
            </a:r>
          </a:p>
        </p:txBody>
      </p:sp>
      <p:pic>
        <p:nvPicPr>
          <p:cNvPr id="5" name="Picture 4">
            <a:extLst>
              <a:ext uri="{FF2B5EF4-FFF2-40B4-BE49-F238E27FC236}">
                <a16:creationId xmlns:a16="http://schemas.microsoft.com/office/drawing/2014/main" id="{1D2B9244-88A8-7DAE-2FC7-F1732A64B850}"/>
              </a:ext>
            </a:extLst>
          </p:cNvPr>
          <p:cNvPicPr>
            <a:picLocks noChangeAspect="1"/>
          </p:cNvPicPr>
          <p:nvPr/>
        </p:nvPicPr>
        <p:blipFill rotWithShape="1">
          <a:blip r:embed="rId3"/>
          <a:srcRect t="54421"/>
          <a:stretch/>
        </p:blipFill>
        <p:spPr>
          <a:xfrm>
            <a:off x="3382284" y="4448176"/>
            <a:ext cx="5427431" cy="2409824"/>
          </a:xfrm>
          <a:prstGeom prst="rect">
            <a:avLst/>
          </a:prstGeom>
        </p:spPr>
      </p:pic>
      <p:pic>
        <p:nvPicPr>
          <p:cNvPr id="3" name="Picture 2">
            <a:extLst>
              <a:ext uri="{FF2B5EF4-FFF2-40B4-BE49-F238E27FC236}">
                <a16:creationId xmlns:a16="http://schemas.microsoft.com/office/drawing/2014/main" id="{A5A6F65E-7632-10AD-18A9-76E7A7AD9E0A}"/>
              </a:ext>
            </a:extLst>
          </p:cNvPr>
          <p:cNvPicPr>
            <a:picLocks noChangeAspect="1"/>
          </p:cNvPicPr>
          <p:nvPr/>
        </p:nvPicPr>
        <p:blipFill rotWithShape="1">
          <a:blip r:embed="rId3"/>
          <a:srcRect b="45579"/>
          <a:stretch/>
        </p:blipFill>
        <p:spPr>
          <a:xfrm>
            <a:off x="3382283" y="1570842"/>
            <a:ext cx="5427431" cy="2877334"/>
          </a:xfrm>
          <a:prstGeom prst="rect">
            <a:avLst/>
          </a:prstGeom>
        </p:spPr>
      </p:pic>
    </p:spTree>
    <p:extLst>
      <p:ext uri="{BB962C8B-B14F-4D97-AF65-F5344CB8AC3E}">
        <p14:creationId xmlns:p14="http://schemas.microsoft.com/office/powerpoint/2010/main" val="267051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F398F-7840-88F9-E433-89F84470A68B}"/>
              </a:ext>
            </a:extLst>
          </p:cNvPr>
          <p:cNvPicPr>
            <a:picLocks noChangeAspect="1"/>
          </p:cNvPicPr>
          <p:nvPr/>
        </p:nvPicPr>
        <p:blipFill>
          <a:blip r:embed="rId3">
            <a:alphaModFix amt="37000"/>
          </a:blip>
          <a:stretch>
            <a:fillRect/>
          </a:stretch>
        </p:blipFill>
        <p:spPr>
          <a:xfrm>
            <a:off x="0" y="0"/>
            <a:ext cx="12172052" cy="6858000"/>
          </a:xfrm>
          <a:prstGeom prst="rect">
            <a:avLst/>
          </a:prstGeom>
        </p:spPr>
      </p:pic>
      <p:sp>
        <p:nvSpPr>
          <p:cNvPr id="2" name="Title 1">
            <a:extLst>
              <a:ext uri="{FF2B5EF4-FFF2-40B4-BE49-F238E27FC236}">
                <a16:creationId xmlns:a16="http://schemas.microsoft.com/office/drawing/2014/main" id="{D7355569-9CE4-CDCB-B7BD-8583065FD3AC}"/>
              </a:ext>
            </a:extLst>
          </p:cNvPr>
          <p:cNvSpPr>
            <a:spLocks noGrp="1"/>
          </p:cNvSpPr>
          <p:nvPr>
            <p:ph type="title"/>
          </p:nvPr>
        </p:nvSpPr>
        <p:spPr>
          <a:xfrm>
            <a:off x="1005349" y="2557718"/>
            <a:ext cx="10515600" cy="1325563"/>
          </a:xfrm>
        </p:spPr>
        <p:txBody>
          <a:bodyPr>
            <a:normAutofit fontScale="90000"/>
          </a:bodyPr>
          <a:lstStyle/>
          <a:p>
            <a:r>
              <a:rPr lang="en-US" b="0" i="0" dirty="0">
                <a:solidFill>
                  <a:srgbClr val="374151"/>
                </a:solidFill>
                <a:effectLst/>
                <a:latin typeface="Söhne"/>
              </a:rPr>
              <a:t>Inducing representational change in the hippocampus through real-time neurofeedback</a:t>
            </a:r>
            <a:endParaRPr lang="en-US" dirty="0"/>
          </a:p>
        </p:txBody>
      </p:sp>
    </p:spTree>
    <p:extLst>
      <p:ext uri="{BB962C8B-B14F-4D97-AF65-F5344CB8AC3E}">
        <p14:creationId xmlns:p14="http://schemas.microsoft.com/office/powerpoint/2010/main" val="386256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5F4D1-1CFA-7456-0AD5-9783CD838C82}"/>
              </a:ext>
            </a:extLst>
          </p:cNvPr>
          <p:cNvPicPr>
            <a:picLocks noChangeAspect="1"/>
          </p:cNvPicPr>
          <p:nvPr/>
        </p:nvPicPr>
        <p:blipFill>
          <a:blip r:embed="rId3">
            <a:alphaModFix amt="37000"/>
          </a:blip>
          <a:stretch>
            <a:fillRect/>
          </a:stretch>
        </p:blipFill>
        <p:spPr>
          <a:xfrm>
            <a:off x="0" y="0"/>
            <a:ext cx="12172052" cy="6858000"/>
          </a:xfrm>
          <a:prstGeom prst="rect">
            <a:avLst/>
          </a:prstGeom>
        </p:spPr>
      </p:pic>
      <p:sp>
        <p:nvSpPr>
          <p:cNvPr id="2" name="Title 1">
            <a:extLst>
              <a:ext uri="{FF2B5EF4-FFF2-40B4-BE49-F238E27FC236}">
                <a16:creationId xmlns:a16="http://schemas.microsoft.com/office/drawing/2014/main" id="{58DE57FB-1CFA-BD9B-5A8B-5A849DC791CD}"/>
              </a:ext>
            </a:extLst>
          </p:cNvPr>
          <p:cNvSpPr>
            <a:spLocks noGrp="1"/>
          </p:cNvSpPr>
          <p:nvPr>
            <p:ph type="title"/>
          </p:nvPr>
        </p:nvSpPr>
        <p:spPr>
          <a:xfrm>
            <a:off x="975851" y="2547886"/>
            <a:ext cx="10515600" cy="1325563"/>
          </a:xfrm>
        </p:spPr>
        <p:txBody>
          <a:bodyPr>
            <a:normAutofit fontScale="90000"/>
          </a:bodyPr>
          <a:lstStyle/>
          <a:p>
            <a:r>
              <a:rPr lang="en-US" dirty="0"/>
              <a:t>Synthesizing images to build layer-specific mappings between convolutional neural networks and the brain</a:t>
            </a:r>
          </a:p>
        </p:txBody>
      </p:sp>
    </p:spTree>
    <p:extLst>
      <p:ext uri="{BB962C8B-B14F-4D97-AF65-F5344CB8AC3E}">
        <p14:creationId xmlns:p14="http://schemas.microsoft.com/office/powerpoint/2010/main" val="2539348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8C8E443-E1DE-5454-5752-7333D59D6CD1}"/>
              </a:ext>
            </a:extLst>
          </p:cNvPr>
          <p:cNvGrpSpPr/>
          <p:nvPr/>
        </p:nvGrpSpPr>
        <p:grpSpPr>
          <a:xfrm>
            <a:off x="1119739" y="2614621"/>
            <a:ext cx="1704355" cy="1704355"/>
            <a:chOff x="1244422" y="2576822"/>
            <a:chExt cx="1704355" cy="1704355"/>
          </a:xfrm>
        </p:grpSpPr>
        <p:sp>
          <p:nvSpPr>
            <p:cNvPr id="11" name="Oval 10">
              <a:extLst>
                <a:ext uri="{FF2B5EF4-FFF2-40B4-BE49-F238E27FC236}">
                  <a16:creationId xmlns:a16="http://schemas.microsoft.com/office/drawing/2014/main" id="{BDECD472-4C72-8D40-AE63-01A54796EA35}"/>
                </a:ext>
              </a:extLst>
            </p:cNvPr>
            <p:cNvSpPr>
              <a:spLocks noChangeAspect="1"/>
            </p:cNvSpPr>
            <p:nvPr/>
          </p:nvSpPr>
          <p:spPr>
            <a:xfrm>
              <a:off x="1244422" y="2576822"/>
              <a:ext cx="1704355" cy="1704355"/>
            </a:xfrm>
            <a:prstGeom prst="ellipse">
              <a:avLst/>
            </a:prstGeom>
            <a:solidFill>
              <a:srgbClr val="FEC5C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pic>
          <p:nvPicPr>
            <p:cNvPr id="5" name="Picture 4" descr="A brown chair with a black background&#10;&#10;Description automatically generated">
              <a:extLst>
                <a:ext uri="{FF2B5EF4-FFF2-40B4-BE49-F238E27FC236}">
                  <a16:creationId xmlns:a16="http://schemas.microsoft.com/office/drawing/2014/main" id="{DB1B0175-DFE9-5AB5-BCCE-5323421C5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43" y="2724719"/>
              <a:ext cx="1463551" cy="1467960"/>
            </a:xfrm>
            <a:prstGeom prst="rect">
              <a:avLst/>
            </a:prstGeom>
          </p:spPr>
        </p:pic>
      </p:grpSp>
      <p:grpSp>
        <p:nvGrpSpPr>
          <p:cNvPr id="8" name="Group 7">
            <a:extLst>
              <a:ext uri="{FF2B5EF4-FFF2-40B4-BE49-F238E27FC236}">
                <a16:creationId xmlns:a16="http://schemas.microsoft.com/office/drawing/2014/main" id="{0F172D83-4786-97DB-D098-180EA9E4939C}"/>
              </a:ext>
            </a:extLst>
          </p:cNvPr>
          <p:cNvGrpSpPr/>
          <p:nvPr/>
        </p:nvGrpSpPr>
        <p:grpSpPr>
          <a:xfrm>
            <a:off x="258582" y="2593022"/>
            <a:ext cx="1704355" cy="1704355"/>
            <a:chOff x="392244" y="2576822"/>
            <a:chExt cx="1704355" cy="1704355"/>
          </a:xfrm>
        </p:grpSpPr>
        <p:sp>
          <p:nvSpPr>
            <p:cNvPr id="10" name="Oval 9">
              <a:extLst>
                <a:ext uri="{FF2B5EF4-FFF2-40B4-BE49-F238E27FC236}">
                  <a16:creationId xmlns:a16="http://schemas.microsoft.com/office/drawing/2014/main" id="{77BCDB92-243E-2648-A8CF-E617150D7D36}"/>
                </a:ext>
              </a:extLst>
            </p:cNvPr>
            <p:cNvSpPr>
              <a:spLocks noChangeAspect="1"/>
            </p:cNvSpPr>
            <p:nvPr/>
          </p:nvSpPr>
          <p:spPr>
            <a:xfrm>
              <a:off x="392244" y="2576822"/>
              <a:ext cx="1704355" cy="1704355"/>
            </a:xfrm>
            <a:prstGeom prst="ellipse">
              <a:avLst/>
            </a:prstGeom>
            <a:solidFill>
              <a:srgbClr val="B8F7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pic>
          <p:nvPicPr>
            <p:cNvPr id="3" name="Picture 2" descr="A brown bed with a wooden slat back&#10;&#10;Description automatically generated">
              <a:extLst>
                <a:ext uri="{FF2B5EF4-FFF2-40B4-BE49-F238E27FC236}">
                  <a16:creationId xmlns:a16="http://schemas.microsoft.com/office/drawing/2014/main" id="{22324948-C859-BE36-023B-2211D59A8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70" y="2709869"/>
              <a:ext cx="1467960" cy="1467960"/>
            </a:xfrm>
            <a:prstGeom prst="rect">
              <a:avLst/>
            </a:prstGeom>
          </p:spPr>
        </p:pic>
      </p:grpSp>
      <p:sp>
        <p:nvSpPr>
          <p:cNvPr id="51" name="Freeform 50">
            <a:extLst>
              <a:ext uri="{FF2B5EF4-FFF2-40B4-BE49-F238E27FC236}">
                <a16:creationId xmlns:a16="http://schemas.microsoft.com/office/drawing/2014/main" id="{39EE4959-386A-B941-8656-2BB5A6D99192}"/>
              </a:ext>
            </a:extLst>
          </p:cNvPr>
          <p:cNvSpPr>
            <a:spLocks noChangeAspect="1"/>
          </p:cNvSpPr>
          <p:nvPr/>
        </p:nvSpPr>
        <p:spPr>
          <a:xfrm>
            <a:off x="1128718" y="2732819"/>
            <a:ext cx="852178" cy="1467960"/>
          </a:xfrm>
          <a:custGeom>
            <a:avLst/>
            <a:gdLst>
              <a:gd name="connsiteX0" fmla="*/ 426089 w 852178"/>
              <a:gd name="connsiteY0" fmla="*/ 0 h 1467960"/>
              <a:gd name="connsiteX1" fmla="*/ 476461 w 852178"/>
              <a:gd name="connsiteY1" fmla="*/ 27341 h 1467960"/>
              <a:gd name="connsiteX2" fmla="*/ 852178 w 852178"/>
              <a:gd name="connsiteY2" fmla="*/ 733980 h 1467960"/>
              <a:gd name="connsiteX3" fmla="*/ 476461 w 852178"/>
              <a:gd name="connsiteY3" fmla="*/ 1440620 h 1467960"/>
              <a:gd name="connsiteX4" fmla="*/ 426089 w 852178"/>
              <a:gd name="connsiteY4" fmla="*/ 1467960 h 1467960"/>
              <a:gd name="connsiteX5" fmla="*/ 375717 w 852178"/>
              <a:gd name="connsiteY5" fmla="*/ 1440620 h 1467960"/>
              <a:gd name="connsiteX6" fmla="*/ 0 w 852178"/>
              <a:gd name="connsiteY6" fmla="*/ 733980 h 1467960"/>
              <a:gd name="connsiteX7" fmla="*/ 375717 w 852178"/>
              <a:gd name="connsiteY7" fmla="*/ 27341 h 146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178" h="1467960">
                <a:moveTo>
                  <a:pt x="426089" y="0"/>
                </a:moveTo>
                <a:lnTo>
                  <a:pt x="476461" y="27341"/>
                </a:lnTo>
                <a:cubicBezTo>
                  <a:pt x="703142" y="180483"/>
                  <a:pt x="852178" y="439827"/>
                  <a:pt x="852178" y="733980"/>
                </a:cubicBezTo>
                <a:cubicBezTo>
                  <a:pt x="852178" y="1028133"/>
                  <a:pt x="703142" y="1287477"/>
                  <a:pt x="476461" y="1440620"/>
                </a:cubicBezTo>
                <a:lnTo>
                  <a:pt x="426089" y="1467960"/>
                </a:lnTo>
                <a:lnTo>
                  <a:pt x="375717" y="1440620"/>
                </a:lnTo>
                <a:cubicBezTo>
                  <a:pt x="149037" y="1287477"/>
                  <a:pt x="0" y="1028133"/>
                  <a:pt x="0" y="733980"/>
                </a:cubicBezTo>
                <a:cubicBezTo>
                  <a:pt x="0" y="439827"/>
                  <a:pt x="149037" y="180483"/>
                  <a:pt x="375717" y="27341"/>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grpSp>
        <p:nvGrpSpPr>
          <p:cNvPr id="39" name="Group 38">
            <a:extLst>
              <a:ext uri="{FF2B5EF4-FFF2-40B4-BE49-F238E27FC236}">
                <a16:creationId xmlns:a16="http://schemas.microsoft.com/office/drawing/2014/main" id="{D2AED6A6-FF9A-B08F-1282-E5A5EAA286BB}"/>
              </a:ext>
            </a:extLst>
          </p:cNvPr>
          <p:cNvGrpSpPr/>
          <p:nvPr/>
        </p:nvGrpSpPr>
        <p:grpSpPr>
          <a:xfrm>
            <a:off x="1580812" y="359975"/>
            <a:ext cx="6782138" cy="2071200"/>
            <a:chOff x="1580812" y="359975"/>
            <a:chExt cx="6782138" cy="2071200"/>
          </a:xfrm>
        </p:grpSpPr>
        <p:grpSp>
          <p:nvGrpSpPr>
            <p:cNvPr id="15" name="Group 14">
              <a:extLst>
                <a:ext uri="{FF2B5EF4-FFF2-40B4-BE49-F238E27FC236}">
                  <a16:creationId xmlns:a16="http://schemas.microsoft.com/office/drawing/2014/main" id="{FA5BACF6-5029-533D-725B-FFAC555A221F}"/>
                </a:ext>
              </a:extLst>
            </p:cNvPr>
            <p:cNvGrpSpPr/>
            <p:nvPr/>
          </p:nvGrpSpPr>
          <p:grpSpPr>
            <a:xfrm>
              <a:off x="1580812" y="359975"/>
              <a:ext cx="6782138" cy="2071200"/>
              <a:chOff x="1580812" y="359975"/>
              <a:chExt cx="6782138" cy="2071200"/>
            </a:xfrm>
          </p:grpSpPr>
          <p:grpSp>
            <p:nvGrpSpPr>
              <p:cNvPr id="52" name="Group 51">
                <a:extLst>
                  <a:ext uri="{FF2B5EF4-FFF2-40B4-BE49-F238E27FC236}">
                    <a16:creationId xmlns:a16="http://schemas.microsoft.com/office/drawing/2014/main" id="{68C8F21C-65AD-2B44-A8BF-1BB4C99554B6}"/>
                  </a:ext>
                </a:extLst>
              </p:cNvPr>
              <p:cNvGrpSpPr/>
              <p:nvPr/>
            </p:nvGrpSpPr>
            <p:grpSpPr>
              <a:xfrm>
                <a:off x="1580812" y="359975"/>
                <a:ext cx="4515189" cy="2071200"/>
                <a:chOff x="1580812" y="359975"/>
                <a:chExt cx="4515189" cy="2071200"/>
              </a:xfrm>
            </p:grpSpPr>
            <p:sp>
              <p:nvSpPr>
                <p:cNvPr id="26" name="Freeform 25">
                  <a:extLst>
                    <a:ext uri="{FF2B5EF4-FFF2-40B4-BE49-F238E27FC236}">
                      <a16:creationId xmlns:a16="http://schemas.microsoft.com/office/drawing/2014/main" id="{92B43DD6-88C2-D441-B142-8811FCC88D80}"/>
                    </a:ext>
                  </a:extLst>
                </p:cNvPr>
                <p:cNvSpPr>
                  <a:spLocks noChangeAspect="1"/>
                </p:cNvSpPr>
                <p:nvPr/>
              </p:nvSpPr>
              <p:spPr>
                <a:xfrm>
                  <a:off x="4391645" y="845017"/>
                  <a:ext cx="852178" cy="1467960"/>
                </a:xfrm>
                <a:custGeom>
                  <a:avLst/>
                  <a:gdLst>
                    <a:gd name="connsiteX0" fmla="*/ 426089 w 852178"/>
                    <a:gd name="connsiteY0" fmla="*/ 0 h 1467960"/>
                    <a:gd name="connsiteX1" fmla="*/ 476461 w 852178"/>
                    <a:gd name="connsiteY1" fmla="*/ 27341 h 1467960"/>
                    <a:gd name="connsiteX2" fmla="*/ 852178 w 852178"/>
                    <a:gd name="connsiteY2" fmla="*/ 733980 h 1467960"/>
                    <a:gd name="connsiteX3" fmla="*/ 476461 w 852178"/>
                    <a:gd name="connsiteY3" fmla="*/ 1440620 h 1467960"/>
                    <a:gd name="connsiteX4" fmla="*/ 426089 w 852178"/>
                    <a:gd name="connsiteY4" fmla="*/ 1467960 h 1467960"/>
                    <a:gd name="connsiteX5" fmla="*/ 375717 w 852178"/>
                    <a:gd name="connsiteY5" fmla="*/ 1440620 h 1467960"/>
                    <a:gd name="connsiteX6" fmla="*/ 0 w 852178"/>
                    <a:gd name="connsiteY6" fmla="*/ 733980 h 1467960"/>
                    <a:gd name="connsiteX7" fmla="*/ 375717 w 852178"/>
                    <a:gd name="connsiteY7" fmla="*/ 27341 h 146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178" h="1467960">
                      <a:moveTo>
                        <a:pt x="426089" y="0"/>
                      </a:moveTo>
                      <a:lnTo>
                        <a:pt x="476461" y="27341"/>
                      </a:lnTo>
                      <a:cubicBezTo>
                        <a:pt x="703142" y="180483"/>
                        <a:pt x="852178" y="439827"/>
                        <a:pt x="852178" y="733980"/>
                      </a:cubicBezTo>
                      <a:cubicBezTo>
                        <a:pt x="852178" y="1028133"/>
                        <a:pt x="703142" y="1287477"/>
                        <a:pt x="476461" y="1440620"/>
                      </a:cubicBezTo>
                      <a:lnTo>
                        <a:pt x="426089" y="1467960"/>
                      </a:lnTo>
                      <a:lnTo>
                        <a:pt x="375717" y="1440620"/>
                      </a:lnTo>
                      <a:cubicBezTo>
                        <a:pt x="149037" y="1287477"/>
                        <a:pt x="0" y="1028133"/>
                        <a:pt x="0" y="733980"/>
                      </a:cubicBezTo>
                      <a:cubicBezTo>
                        <a:pt x="0" y="439827"/>
                        <a:pt x="149037" y="180483"/>
                        <a:pt x="375717" y="27341"/>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1" name="Freeform 30">
                  <a:extLst>
                    <a:ext uri="{FF2B5EF4-FFF2-40B4-BE49-F238E27FC236}">
                      <a16:creationId xmlns:a16="http://schemas.microsoft.com/office/drawing/2014/main" id="{925A287B-F45B-2A42-AB75-DD21002DC06D}"/>
                    </a:ext>
                  </a:extLst>
                </p:cNvPr>
                <p:cNvSpPr>
                  <a:spLocks noChangeAspect="1"/>
                </p:cNvSpPr>
                <p:nvPr/>
              </p:nvSpPr>
              <p:spPr>
                <a:xfrm>
                  <a:off x="3539467" y="726819"/>
                  <a:ext cx="1278267" cy="1704356"/>
                </a:xfrm>
                <a:custGeom>
                  <a:avLst/>
                  <a:gdLst>
                    <a:gd name="connsiteX0" fmla="*/ 852178 w 1278267"/>
                    <a:gd name="connsiteY0" fmla="*/ 0 h 1704356"/>
                    <a:gd name="connsiteX1" fmla="*/ 1183884 w 1278267"/>
                    <a:gd name="connsiteY1" fmla="*/ 66968 h 1704356"/>
                    <a:gd name="connsiteX2" fmla="*/ 1278267 w 1278267"/>
                    <a:gd name="connsiteY2" fmla="*/ 118198 h 1704356"/>
                    <a:gd name="connsiteX3" fmla="*/ 1227895 w 1278267"/>
                    <a:gd name="connsiteY3" fmla="*/ 145539 h 1704356"/>
                    <a:gd name="connsiteX4" fmla="*/ 852178 w 1278267"/>
                    <a:gd name="connsiteY4" fmla="*/ 852178 h 1704356"/>
                    <a:gd name="connsiteX5" fmla="*/ 1227895 w 1278267"/>
                    <a:gd name="connsiteY5" fmla="*/ 1558817 h 1704356"/>
                    <a:gd name="connsiteX6" fmla="*/ 1278267 w 1278267"/>
                    <a:gd name="connsiteY6" fmla="*/ 1586158 h 1704356"/>
                    <a:gd name="connsiteX7" fmla="*/ 1183884 w 1278267"/>
                    <a:gd name="connsiteY7" fmla="*/ 1637388 h 1704356"/>
                    <a:gd name="connsiteX8" fmla="*/ 852178 w 1278267"/>
                    <a:gd name="connsiteY8" fmla="*/ 1704356 h 1704356"/>
                    <a:gd name="connsiteX9" fmla="*/ 0 w 1278267"/>
                    <a:gd name="connsiteY9" fmla="*/ 852178 h 1704356"/>
                    <a:gd name="connsiteX10" fmla="*/ 852178 w 1278267"/>
                    <a:gd name="connsiteY10" fmla="*/ 0 h 17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267" h="1704356">
                      <a:moveTo>
                        <a:pt x="852178" y="0"/>
                      </a:moveTo>
                      <a:cubicBezTo>
                        <a:pt x="969839" y="0"/>
                        <a:pt x="1081931" y="23846"/>
                        <a:pt x="1183884" y="66968"/>
                      </a:cubicBezTo>
                      <a:lnTo>
                        <a:pt x="1278267" y="118198"/>
                      </a:lnTo>
                      <a:lnTo>
                        <a:pt x="1227895" y="145539"/>
                      </a:lnTo>
                      <a:cubicBezTo>
                        <a:pt x="1001215" y="298681"/>
                        <a:pt x="852178" y="558025"/>
                        <a:pt x="852178" y="852178"/>
                      </a:cubicBezTo>
                      <a:cubicBezTo>
                        <a:pt x="852178" y="1146331"/>
                        <a:pt x="1001215" y="1405675"/>
                        <a:pt x="1227895" y="1558817"/>
                      </a:cubicBezTo>
                      <a:lnTo>
                        <a:pt x="1278267" y="1586158"/>
                      </a:lnTo>
                      <a:lnTo>
                        <a:pt x="1183884" y="1637388"/>
                      </a:lnTo>
                      <a:cubicBezTo>
                        <a:pt x="1081931" y="1680510"/>
                        <a:pt x="969839" y="1704356"/>
                        <a:pt x="852178" y="1704356"/>
                      </a:cubicBezTo>
                      <a:cubicBezTo>
                        <a:pt x="381533" y="1704356"/>
                        <a:pt x="0" y="1322823"/>
                        <a:pt x="0" y="852178"/>
                      </a:cubicBezTo>
                      <a:cubicBezTo>
                        <a:pt x="0" y="381533"/>
                        <a:pt x="381533" y="0"/>
                        <a:pt x="852178" y="0"/>
                      </a:cubicBezTo>
                      <a:close/>
                    </a:path>
                  </a:pathLst>
                </a:custGeom>
                <a:solidFill>
                  <a:srgbClr val="B8F7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2" name="Freeform 31">
                  <a:extLst>
                    <a:ext uri="{FF2B5EF4-FFF2-40B4-BE49-F238E27FC236}">
                      <a16:creationId xmlns:a16="http://schemas.microsoft.com/office/drawing/2014/main" id="{6653E9BE-6987-5C4D-84D3-BCF1BB84E5B7}"/>
                    </a:ext>
                  </a:extLst>
                </p:cNvPr>
                <p:cNvSpPr>
                  <a:spLocks noChangeAspect="1"/>
                </p:cNvSpPr>
                <p:nvPr/>
              </p:nvSpPr>
              <p:spPr>
                <a:xfrm>
                  <a:off x="4817734" y="726819"/>
                  <a:ext cx="1278267" cy="1704356"/>
                </a:xfrm>
                <a:custGeom>
                  <a:avLst/>
                  <a:gdLst>
                    <a:gd name="connsiteX0" fmla="*/ 426089 w 1278267"/>
                    <a:gd name="connsiteY0" fmla="*/ 0 h 1704356"/>
                    <a:gd name="connsiteX1" fmla="*/ 1278267 w 1278267"/>
                    <a:gd name="connsiteY1" fmla="*/ 852178 h 1704356"/>
                    <a:gd name="connsiteX2" fmla="*/ 426089 w 1278267"/>
                    <a:gd name="connsiteY2" fmla="*/ 1704356 h 1704356"/>
                    <a:gd name="connsiteX3" fmla="*/ 94383 w 1278267"/>
                    <a:gd name="connsiteY3" fmla="*/ 1637388 h 1704356"/>
                    <a:gd name="connsiteX4" fmla="*/ 0 w 1278267"/>
                    <a:gd name="connsiteY4" fmla="*/ 1586158 h 1704356"/>
                    <a:gd name="connsiteX5" fmla="*/ 50372 w 1278267"/>
                    <a:gd name="connsiteY5" fmla="*/ 1558817 h 1704356"/>
                    <a:gd name="connsiteX6" fmla="*/ 426089 w 1278267"/>
                    <a:gd name="connsiteY6" fmla="*/ 852178 h 1704356"/>
                    <a:gd name="connsiteX7" fmla="*/ 50372 w 1278267"/>
                    <a:gd name="connsiteY7" fmla="*/ 145539 h 1704356"/>
                    <a:gd name="connsiteX8" fmla="*/ 0 w 1278267"/>
                    <a:gd name="connsiteY8" fmla="*/ 118198 h 1704356"/>
                    <a:gd name="connsiteX9" fmla="*/ 94383 w 1278267"/>
                    <a:gd name="connsiteY9" fmla="*/ 66968 h 1704356"/>
                    <a:gd name="connsiteX10" fmla="*/ 426089 w 1278267"/>
                    <a:gd name="connsiteY10" fmla="*/ 0 h 17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267" h="1704356">
                      <a:moveTo>
                        <a:pt x="426089" y="0"/>
                      </a:moveTo>
                      <a:cubicBezTo>
                        <a:pt x="896734" y="0"/>
                        <a:pt x="1278267" y="381533"/>
                        <a:pt x="1278267" y="852178"/>
                      </a:cubicBezTo>
                      <a:cubicBezTo>
                        <a:pt x="1278267" y="1322823"/>
                        <a:pt x="896734" y="1704356"/>
                        <a:pt x="426089" y="1704356"/>
                      </a:cubicBezTo>
                      <a:cubicBezTo>
                        <a:pt x="308428" y="1704356"/>
                        <a:pt x="196336" y="1680510"/>
                        <a:pt x="94383" y="1637388"/>
                      </a:cubicBezTo>
                      <a:lnTo>
                        <a:pt x="0" y="1586158"/>
                      </a:lnTo>
                      <a:lnTo>
                        <a:pt x="50372" y="1558817"/>
                      </a:lnTo>
                      <a:cubicBezTo>
                        <a:pt x="277053" y="1405675"/>
                        <a:pt x="426089" y="1146331"/>
                        <a:pt x="426089" y="852178"/>
                      </a:cubicBezTo>
                      <a:cubicBezTo>
                        <a:pt x="426089" y="558025"/>
                        <a:pt x="277053" y="298681"/>
                        <a:pt x="50372" y="145539"/>
                      </a:cubicBezTo>
                      <a:lnTo>
                        <a:pt x="0" y="118198"/>
                      </a:lnTo>
                      <a:lnTo>
                        <a:pt x="94383" y="66968"/>
                      </a:lnTo>
                      <a:cubicBezTo>
                        <a:pt x="196336" y="23846"/>
                        <a:pt x="308428" y="0"/>
                        <a:pt x="426089" y="0"/>
                      </a:cubicBezTo>
                      <a:close/>
                    </a:path>
                  </a:pathLst>
                </a:custGeom>
                <a:solidFill>
                  <a:srgbClr val="FEC5C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7" name="Bent Arrow 36">
                  <a:extLst>
                    <a:ext uri="{FF2B5EF4-FFF2-40B4-BE49-F238E27FC236}">
                      <a16:creationId xmlns:a16="http://schemas.microsoft.com/office/drawing/2014/main" id="{046BF239-802C-8847-9EA3-78AA89563EC0}"/>
                    </a:ext>
                  </a:extLst>
                </p:cNvPr>
                <p:cNvSpPr/>
                <p:nvPr/>
              </p:nvSpPr>
              <p:spPr>
                <a:xfrm>
                  <a:off x="1580812" y="1200150"/>
                  <a:ext cx="1532566" cy="1112827"/>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301C3E50-6080-BE4E-9841-468FB826E161}"/>
                    </a:ext>
                  </a:extLst>
                </p:cNvPr>
                <p:cNvSpPr txBox="1"/>
                <p:nvPr/>
              </p:nvSpPr>
              <p:spPr>
                <a:xfrm>
                  <a:off x="3767606" y="359975"/>
                  <a:ext cx="2100255" cy="369332"/>
                </a:xfrm>
                <a:prstGeom prst="rect">
                  <a:avLst/>
                </a:prstGeom>
                <a:noFill/>
              </p:spPr>
              <p:txBody>
                <a:bodyPr wrap="none" rtlCol="0">
                  <a:spAutoFit/>
                </a:bodyPr>
                <a:lstStyle/>
                <a:p>
                  <a:r>
                    <a:rPr lang="en-US" altLang="zh-CN" dirty="0">
                      <a:latin typeface="Avenir Next" panose="020B0503020202020204" pitchFamily="34" charset="0"/>
                    </a:rPr>
                    <a:t>highly</a:t>
                  </a:r>
                  <a:r>
                    <a:rPr lang="zh-CN" altLang="en-US" dirty="0">
                      <a:latin typeface="Avenir Next" panose="020B0503020202020204" pitchFamily="34" charset="0"/>
                    </a:rPr>
                    <a:t> </a:t>
                  </a:r>
                  <a:r>
                    <a:rPr lang="en-US" altLang="zh-CN" dirty="0">
                      <a:latin typeface="Avenir Next" panose="020B0503020202020204" pitchFamily="34" charset="0"/>
                    </a:rPr>
                    <a:t>coactivated</a:t>
                  </a:r>
                  <a:endParaRPr lang="en-US" dirty="0">
                    <a:latin typeface="Avenir Next" panose="020B0503020202020204" pitchFamily="34" charset="0"/>
                  </a:endParaRPr>
                </a:p>
              </p:txBody>
            </p:sp>
          </p:grpSp>
          <p:cxnSp>
            <p:nvCxnSpPr>
              <p:cNvPr id="43" name="Straight Arrow Connector 42">
                <a:extLst>
                  <a:ext uri="{FF2B5EF4-FFF2-40B4-BE49-F238E27FC236}">
                    <a16:creationId xmlns:a16="http://schemas.microsoft.com/office/drawing/2014/main" id="{9325DA7B-8A08-234E-8AD7-D15729FA082B}"/>
                  </a:ext>
                </a:extLst>
              </p:cNvPr>
              <p:cNvCxnSpPr>
                <a:cxnSpLocks/>
              </p:cNvCxnSpPr>
              <p:nvPr/>
            </p:nvCxnSpPr>
            <p:spPr>
              <a:xfrm>
                <a:off x="6356955" y="1640454"/>
                <a:ext cx="2005995" cy="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descr="A brown chair with a black background&#10;&#10;Description automatically generated">
              <a:extLst>
                <a:ext uri="{FF2B5EF4-FFF2-40B4-BE49-F238E27FC236}">
                  <a16:creationId xmlns:a16="http://schemas.microsoft.com/office/drawing/2014/main" id="{38BD7E07-1E2F-7D2F-07AD-948318433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449" y="904116"/>
              <a:ext cx="1463551" cy="1467960"/>
            </a:xfrm>
            <a:prstGeom prst="rect">
              <a:avLst/>
            </a:prstGeom>
          </p:spPr>
        </p:pic>
        <p:pic>
          <p:nvPicPr>
            <p:cNvPr id="18" name="Picture 17" descr="A brown bed with a wooden slat back&#10;&#10;Description automatically generated">
              <a:extLst>
                <a:ext uri="{FF2B5EF4-FFF2-40B4-BE49-F238E27FC236}">
                  <a16:creationId xmlns:a16="http://schemas.microsoft.com/office/drawing/2014/main" id="{12A433CF-E21E-7C19-12C3-FB597DA82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8486" y="894591"/>
              <a:ext cx="1467960" cy="1467960"/>
            </a:xfrm>
            <a:prstGeom prst="rect">
              <a:avLst/>
            </a:prstGeom>
          </p:spPr>
        </p:pic>
      </p:grpSp>
      <p:grpSp>
        <p:nvGrpSpPr>
          <p:cNvPr id="30" name="Group 29">
            <a:extLst>
              <a:ext uri="{FF2B5EF4-FFF2-40B4-BE49-F238E27FC236}">
                <a16:creationId xmlns:a16="http://schemas.microsoft.com/office/drawing/2014/main" id="{39E614D3-8007-B4F3-E20C-EE5DDAA7B607}"/>
              </a:ext>
            </a:extLst>
          </p:cNvPr>
          <p:cNvGrpSpPr/>
          <p:nvPr/>
        </p:nvGrpSpPr>
        <p:grpSpPr>
          <a:xfrm>
            <a:off x="9153922" y="369175"/>
            <a:ext cx="1945939" cy="2062000"/>
            <a:chOff x="9153922" y="369175"/>
            <a:chExt cx="1945939" cy="2062000"/>
          </a:xfrm>
        </p:grpSpPr>
        <p:grpSp>
          <p:nvGrpSpPr>
            <p:cNvPr id="13" name="Group 12">
              <a:extLst>
                <a:ext uri="{FF2B5EF4-FFF2-40B4-BE49-F238E27FC236}">
                  <a16:creationId xmlns:a16="http://schemas.microsoft.com/office/drawing/2014/main" id="{861BDC50-6DEE-EB91-A806-EF0B121662BF}"/>
                </a:ext>
              </a:extLst>
            </p:cNvPr>
            <p:cNvGrpSpPr/>
            <p:nvPr/>
          </p:nvGrpSpPr>
          <p:grpSpPr>
            <a:xfrm>
              <a:off x="9161331" y="369175"/>
              <a:ext cx="1868957" cy="2062000"/>
              <a:chOff x="9161331" y="369175"/>
              <a:chExt cx="1868957" cy="2062000"/>
            </a:xfrm>
          </p:grpSpPr>
          <p:sp>
            <p:nvSpPr>
              <p:cNvPr id="20" name="Oval 19">
                <a:extLst>
                  <a:ext uri="{FF2B5EF4-FFF2-40B4-BE49-F238E27FC236}">
                    <a16:creationId xmlns:a16="http://schemas.microsoft.com/office/drawing/2014/main" id="{BE51C0FF-CF88-1E48-8519-DFA9C0B41C6F}"/>
                  </a:ext>
                </a:extLst>
              </p:cNvPr>
              <p:cNvSpPr>
                <a:spLocks noChangeAspect="1"/>
              </p:cNvSpPr>
              <p:nvPr/>
            </p:nvSpPr>
            <p:spPr>
              <a:xfrm>
                <a:off x="9161331" y="726820"/>
                <a:ext cx="1704355" cy="1704355"/>
              </a:xfrm>
              <a:prstGeom prst="ellipse">
                <a:avLst/>
              </a:prstGeom>
              <a:solidFill>
                <a:srgbClr val="B8F7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21" name="Oval 20">
                <a:extLst>
                  <a:ext uri="{FF2B5EF4-FFF2-40B4-BE49-F238E27FC236}">
                    <a16:creationId xmlns:a16="http://schemas.microsoft.com/office/drawing/2014/main" id="{8FED0033-6F6A-934F-8B43-1D4D4AE76278}"/>
                  </a:ext>
                </a:extLst>
              </p:cNvPr>
              <p:cNvSpPr>
                <a:spLocks noChangeAspect="1"/>
              </p:cNvSpPr>
              <p:nvPr/>
            </p:nvSpPr>
            <p:spPr>
              <a:xfrm>
                <a:off x="9325933" y="726820"/>
                <a:ext cx="1704355" cy="1704355"/>
              </a:xfrm>
              <a:prstGeom prst="ellipse">
                <a:avLst/>
              </a:prstGeom>
              <a:solidFill>
                <a:srgbClr val="FEC5C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47" name="TextBox 46">
                <a:extLst>
                  <a:ext uri="{FF2B5EF4-FFF2-40B4-BE49-F238E27FC236}">
                    <a16:creationId xmlns:a16="http://schemas.microsoft.com/office/drawing/2014/main" id="{CB4D22F2-517E-6D4E-8FE7-D7A9ECC3105E}"/>
                  </a:ext>
                </a:extLst>
              </p:cNvPr>
              <p:cNvSpPr txBox="1"/>
              <p:nvPr/>
            </p:nvSpPr>
            <p:spPr>
              <a:xfrm>
                <a:off x="9433231" y="369175"/>
                <a:ext cx="1339277" cy="369332"/>
              </a:xfrm>
              <a:prstGeom prst="rect">
                <a:avLst/>
              </a:prstGeom>
              <a:noFill/>
            </p:spPr>
            <p:txBody>
              <a:bodyPr wrap="none" rtlCol="0">
                <a:spAutoFit/>
              </a:bodyPr>
              <a:lstStyle/>
              <a:p>
                <a:r>
                  <a:rPr lang="en-US" altLang="zh-CN" dirty="0">
                    <a:latin typeface="Avenir Next" panose="020B0503020202020204" pitchFamily="34" charset="0"/>
                  </a:rPr>
                  <a:t>integration</a:t>
                </a:r>
                <a:endParaRPr lang="en-US" dirty="0">
                  <a:latin typeface="Avenir Next" panose="020B0503020202020204" pitchFamily="34" charset="0"/>
                </a:endParaRPr>
              </a:p>
            </p:txBody>
          </p:sp>
        </p:grpSp>
        <p:pic>
          <p:nvPicPr>
            <p:cNvPr id="19" name="Picture 18" descr="A brown chair with a black background&#10;&#10;Description automatically generated">
              <a:extLst>
                <a:ext uri="{FF2B5EF4-FFF2-40B4-BE49-F238E27FC236}">
                  <a16:creationId xmlns:a16="http://schemas.microsoft.com/office/drawing/2014/main" id="{7DAED1A1-6978-271B-EB4C-76561F558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6310" y="890060"/>
              <a:ext cx="1463551" cy="1467960"/>
            </a:xfrm>
            <a:prstGeom prst="rect">
              <a:avLst/>
            </a:prstGeom>
          </p:spPr>
        </p:pic>
        <p:pic>
          <p:nvPicPr>
            <p:cNvPr id="24" name="Picture 23" descr="A brown bed with a wooden slat back&#10;&#10;Description automatically generated">
              <a:extLst>
                <a:ext uri="{FF2B5EF4-FFF2-40B4-BE49-F238E27FC236}">
                  <a16:creationId xmlns:a16="http://schemas.microsoft.com/office/drawing/2014/main" id="{3AE8C6B9-646B-5DCA-D8E8-84CBAE8A0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922" y="845017"/>
              <a:ext cx="1467960" cy="1467960"/>
            </a:xfrm>
            <a:prstGeom prst="rect">
              <a:avLst/>
            </a:prstGeom>
          </p:spPr>
        </p:pic>
      </p:grpSp>
      <p:grpSp>
        <p:nvGrpSpPr>
          <p:cNvPr id="40" name="Group 39">
            <a:extLst>
              <a:ext uri="{FF2B5EF4-FFF2-40B4-BE49-F238E27FC236}">
                <a16:creationId xmlns:a16="http://schemas.microsoft.com/office/drawing/2014/main" id="{999D5E8B-AFFB-228A-7A36-A7CCEFF370C9}"/>
              </a:ext>
            </a:extLst>
          </p:cNvPr>
          <p:cNvGrpSpPr/>
          <p:nvPr/>
        </p:nvGrpSpPr>
        <p:grpSpPr>
          <a:xfrm>
            <a:off x="1580812" y="4057494"/>
            <a:ext cx="6782138" cy="2073688"/>
            <a:chOff x="1580812" y="4057494"/>
            <a:chExt cx="6782138" cy="2073688"/>
          </a:xfrm>
        </p:grpSpPr>
        <p:grpSp>
          <p:nvGrpSpPr>
            <p:cNvPr id="16" name="Group 15">
              <a:extLst>
                <a:ext uri="{FF2B5EF4-FFF2-40B4-BE49-F238E27FC236}">
                  <a16:creationId xmlns:a16="http://schemas.microsoft.com/office/drawing/2014/main" id="{D56AE980-968D-D107-2DBC-0425372CE04C}"/>
                </a:ext>
              </a:extLst>
            </p:cNvPr>
            <p:cNvGrpSpPr/>
            <p:nvPr/>
          </p:nvGrpSpPr>
          <p:grpSpPr>
            <a:xfrm>
              <a:off x="1580812" y="4057494"/>
              <a:ext cx="6782138" cy="2073688"/>
              <a:chOff x="1580812" y="4057494"/>
              <a:chExt cx="6782138" cy="2073688"/>
            </a:xfrm>
          </p:grpSpPr>
          <p:grpSp>
            <p:nvGrpSpPr>
              <p:cNvPr id="54" name="Group 53">
                <a:extLst>
                  <a:ext uri="{FF2B5EF4-FFF2-40B4-BE49-F238E27FC236}">
                    <a16:creationId xmlns:a16="http://schemas.microsoft.com/office/drawing/2014/main" id="{FBF85AF9-BC8B-2942-99BF-674B8FE38126}"/>
                  </a:ext>
                </a:extLst>
              </p:cNvPr>
              <p:cNvGrpSpPr/>
              <p:nvPr/>
            </p:nvGrpSpPr>
            <p:grpSpPr>
              <a:xfrm>
                <a:off x="1580812" y="4057494"/>
                <a:ext cx="4595851" cy="2073688"/>
                <a:chOff x="1580812" y="4057494"/>
                <a:chExt cx="4595851" cy="2073688"/>
              </a:xfrm>
            </p:grpSpPr>
            <p:sp>
              <p:nvSpPr>
                <p:cNvPr id="33" name="Freeform 32">
                  <a:extLst>
                    <a:ext uri="{FF2B5EF4-FFF2-40B4-BE49-F238E27FC236}">
                      <a16:creationId xmlns:a16="http://schemas.microsoft.com/office/drawing/2014/main" id="{A3EC35EA-6906-B646-A3D9-62FF1298124D}"/>
                    </a:ext>
                  </a:extLst>
                </p:cNvPr>
                <p:cNvSpPr>
                  <a:spLocks noChangeAspect="1"/>
                </p:cNvSpPr>
                <p:nvPr/>
              </p:nvSpPr>
              <p:spPr>
                <a:xfrm>
                  <a:off x="4391645" y="4525974"/>
                  <a:ext cx="852178" cy="1467960"/>
                </a:xfrm>
                <a:custGeom>
                  <a:avLst/>
                  <a:gdLst>
                    <a:gd name="connsiteX0" fmla="*/ 426089 w 852178"/>
                    <a:gd name="connsiteY0" fmla="*/ 0 h 1467960"/>
                    <a:gd name="connsiteX1" fmla="*/ 476461 w 852178"/>
                    <a:gd name="connsiteY1" fmla="*/ 27341 h 1467960"/>
                    <a:gd name="connsiteX2" fmla="*/ 852178 w 852178"/>
                    <a:gd name="connsiteY2" fmla="*/ 733980 h 1467960"/>
                    <a:gd name="connsiteX3" fmla="*/ 476461 w 852178"/>
                    <a:gd name="connsiteY3" fmla="*/ 1440620 h 1467960"/>
                    <a:gd name="connsiteX4" fmla="*/ 426089 w 852178"/>
                    <a:gd name="connsiteY4" fmla="*/ 1467960 h 1467960"/>
                    <a:gd name="connsiteX5" fmla="*/ 375717 w 852178"/>
                    <a:gd name="connsiteY5" fmla="*/ 1440620 h 1467960"/>
                    <a:gd name="connsiteX6" fmla="*/ 0 w 852178"/>
                    <a:gd name="connsiteY6" fmla="*/ 733980 h 1467960"/>
                    <a:gd name="connsiteX7" fmla="*/ 375717 w 852178"/>
                    <a:gd name="connsiteY7" fmla="*/ 27341 h 146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178" h="1467960">
                      <a:moveTo>
                        <a:pt x="426089" y="0"/>
                      </a:moveTo>
                      <a:lnTo>
                        <a:pt x="476461" y="27341"/>
                      </a:lnTo>
                      <a:cubicBezTo>
                        <a:pt x="703142" y="180483"/>
                        <a:pt x="852178" y="439827"/>
                        <a:pt x="852178" y="733980"/>
                      </a:cubicBezTo>
                      <a:cubicBezTo>
                        <a:pt x="852178" y="1028133"/>
                        <a:pt x="703142" y="1287477"/>
                        <a:pt x="476461" y="1440620"/>
                      </a:cubicBezTo>
                      <a:lnTo>
                        <a:pt x="426089" y="1467960"/>
                      </a:lnTo>
                      <a:lnTo>
                        <a:pt x="375717" y="1440620"/>
                      </a:lnTo>
                      <a:cubicBezTo>
                        <a:pt x="149037" y="1287477"/>
                        <a:pt x="0" y="1028133"/>
                        <a:pt x="0" y="733980"/>
                      </a:cubicBezTo>
                      <a:cubicBezTo>
                        <a:pt x="0" y="439827"/>
                        <a:pt x="149037" y="180483"/>
                        <a:pt x="375717" y="27341"/>
                      </a:cubicBezTo>
                      <a:close/>
                    </a:path>
                  </a:pathLst>
                </a:cu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4" name="Freeform 33">
                  <a:extLst>
                    <a:ext uri="{FF2B5EF4-FFF2-40B4-BE49-F238E27FC236}">
                      <a16:creationId xmlns:a16="http://schemas.microsoft.com/office/drawing/2014/main" id="{9986B8C9-7641-F14D-AAF3-686061E97D1B}"/>
                    </a:ext>
                  </a:extLst>
                </p:cNvPr>
                <p:cNvSpPr>
                  <a:spLocks noChangeAspect="1"/>
                </p:cNvSpPr>
                <p:nvPr/>
              </p:nvSpPr>
              <p:spPr>
                <a:xfrm>
                  <a:off x="3539467" y="4426826"/>
                  <a:ext cx="1278267" cy="1704356"/>
                </a:xfrm>
                <a:custGeom>
                  <a:avLst/>
                  <a:gdLst>
                    <a:gd name="connsiteX0" fmla="*/ 852178 w 1278267"/>
                    <a:gd name="connsiteY0" fmla="*/ 0 h 1704356"/>
                    <a:gd name="connsiteX1" fmla="*/ 1183884 w 1278267"/>
                    <a:gd name="connsiteY1" fmla="*/ 66968 h 1704356"/>
                    <a:gd name="connsiteX2" fmla="*/ 1278267 w 1278267"/>
                    <a:gd name="connsiteY2" fmla="*/ 118198 h 1704356"/>
                    <a:gd name="connsiteX3" fmla="*/ 1227895 w 1278267"/>
                    <a:gd name="connsiteY3" fmla="*/ 145539 h 1704356"/>
                    <a:gd name="connsiteX4" fmla="*/ 852178 w 1278267"/>
                    <a:gd name="connsiteY4" fmla="*/ 852178 h 1704356"/>
                    <a:gd name="connsiteX5" fmla="*/ 1227895 w 1278267"/>
                    <a:gd name="connsiteY5" fmla="*/ 1558817 h 1704356"/>
                    <a:gd name="connsiteX6" fmla="*/ 1278267 w 1278267"/>
                    <a:gd name="connsiteY6" fmla="*/ 1586158 h 1704356"/>
                    <a:gd name="connsiteX7" fmla="*/ 1183884 w 1278267"/>
                    <a:gd name="connsiteY7" fmla="*/ 1637388 h 1704356"/>
                    <a:gd name="connsiteX8" fmla="*/ 852178 w 1278267"/>
                    <a:gd name="connsiteY8" fmla="*/ 1704356 h 1704356"/>
                    <a:gd name="connsiteX9" fmla="*/ 0 w 1278267"/>
                    <a:gd name="connsiteY9" fmla="*/ 852178 h 1704356"/>
                    <a:gd name="connsiteX10" fmla="*/ 852178 w 1278267"/>
                    <a:gd name="connsiteY10" fmla="*/ 0 h 17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267" h="1704356">
                      <a:moveTo>
                        <a:pt x="852178" y="0"/>
                      </a:moveTo>
                      <a:cubicBezTo>
                        <a:pt x="969839" y="0"/>
                        <a:pt x="1081931" y="23846"/>
                        <a:pt x="1183884" y="66968"/>
                      </a:cubicBezTo>
                      <a:lnTo>
                        <a:pt x="1278267" y="118198"/>
                      </a:lnTo>
                      <a:lnTo>
                        <a:pt x="1227895" y="145539"/>
                      </a:lnTo>
                      <a:cubicBezTo>
                        <a:pt x="1001215" y="298681"/>
                        <a:pt x="852178" y="558025"/>
                        <a:pt x="852178" y="852178"/>
                      </a:cubicBezTo>
                      <a:cubicBezTo>
                        <a:pt x="852178" y="1146331"/>
                        <a:pt x="1001215" y="1405675"/>
                        <a:pt x="1227895" y="1558817"/>
                      </a:cubicBezTo>
                      <a:lnTo>
                        <a:pt x="1278267" y="1586158"/>
                      </a:lnTo>
                      <a:lnTo>
                        <a:pt x="1183884" y="1637388"/>
                      </a:lnTo>
                      <a:cubicBezTo>
                        <a:pt x="1081931" y="1680510"/>
                        <a:pt x="969839" y="1704356"/>
                        <a:pt x="852178" y="1704356"/>
                      </a:cubicBezTo>
                      <a:cubicBezTo>
                        <a:pt x="381533" y="1704356"/>
                        <a:pt x="0" y="1322823"/>
                        <a:pt x="0" y="852178"/>
                      </a:cubicBezTo>
                      <a:cubicBezTo>
                        <a:pt x="0" y="381533"/>
                        <a:pt x="381533" y="0"/>
                        <a:pt x="852178" y="0"/>
                      </a:cubicBezTo>
                      <a:close/>
                    </a:path>
                  </a:pathLst>
                </a:custGeom>
                <a:solidFill>
                  <a:srgbClr val="B8F7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5" name="Freeform 34">
                  <a:extLst>
                    <a:ext uri="{FF2B5EF4-FFF2-40B4-BE49-F238E27FC236}">
                      <a16:creationId xmlns:a16="http://schemas.microsoft.com/office/drawing/2014/main" id="{0C623A8F-AB16-944A-A57B-48C57957E500}"/>
                    </a:ext>
                  </a:extLst>
                </p:cNvPr>
                <p:cNvSpPr>
                  <a:spLocks noChangeAspect="1"/>
                </p:cNvSpPr>
                <p:nvPr/>
              </p:nvSpPr>
              <p:spPr>
                <a:xfrm>
                  <a:off x="4817734" y="4426826"/>
                  <a:ext cx="1278267" cy="1704356"/>
                </a:xfrm>
                <a:custGeom>
                  <a:avLst/>
                  <a:gdLst>
                    <a:gd name="connsiteX0" fmla="*/ 426089 w 1278267"/>
                    <a:gd name="connsiteY0" fmla="*/ 0 h 1704356"/>
                    <a:gd name="connsiteX1" fmla="*/ 1278267 w 1278267"/>
                    <a:gd name="connsiteY1" fmla="*/ 852178 h 1704356"/>
                    <a:gd name="connsiteX2" fmla="*/ 426089 w 1278267"/>
                    <a:gd name="connsiteY2" fmla="*/ 1704356 h 1704356"/>
                    <a:gd name="connsiteX3" fmla="*/ 94383 w 1278267"/>
                    <a:gd name="connsiteY3" fmla="*/ 1637388 h 1704356"/>
                    <a:gd name="connsiteX4" fmla="*/ 0 w 1278267"/>
                    <a:gd name="connsiteY4" fmla="*/ 1586158 h 1704356"/>
                    <a:gd name="connsiteX5" fmla="*/ 50372 w 1278267"/>
                    <a:gd name="connsiteY5" fmla="*/ 1558817 h 1704356"/>
                    <a:gd name="connsiteX6" fmla="*/ 426089 w 1278267"/>
                    <a:gd name="connsiteY6" fmla="*/ 852178 h 1704356"/>
                    <a:gd name="connsiteX7" fmla="*/ 50372 w 1278267"/>
                    <a:gd name="connsiteY7" fmla="*/ 145539 h 1704356"/>
                    <a:gd name="connsiteX8" fmla="*/ 0 w 1278267"/>
                    <a:gd name="connsiteY8" fmla="*/ 118198 h 1704356"/>
                    <a:gd name="connsiteX9" fmla="*/ 94383 w 1278267"/>
                    <a:gd name="connsiteY9" fmla="*/ 66968 h 1704356"/>
                    <a:gd name="connsiteX10" fmla="*/ 426089 w 1278267"/>
                    <a:gd name="connsiteY10" fmla="*/ 0 h 17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267" h="1704356">
                      <a:moveTo>
                        <a:pt x="426089" y="0"/>
                      </a:moveTo>
                      <a:cubicBezTo>
                        <a:pt x="896734" y="0"/>
                        <a:pt x="1278267" y="381533"/>
                        <a:pt x="1278267" y="852178"/>
                      </a:cubicBezTo>
                      <a:cubicBezTo>
                        <a:pt x="1278267" y="1322823"/>
                        <a:pt x="896734" y="1704356"/>
                        <a:pt x="426089" y="1704356"/>
                      </a:cubicBezTo>
                      <a:cubicBezTo>
                        <a:pt x="308428" y="1704356"/>
                        <a:pt x="196336" y="1680510"/>
                        <a:pt x="94383" y="1637388"/>
                      </a:cubicBezTo>
                      <a:lnTo>
                        <a:pt x="0" y="1586158"/>
                      </a:lnTo>
                      <a:lnTo>
                        <a:pt x="50372" y="1558817"/>
                      </a:lnTo>
                      <a:cubicBezTo>
                        <a:pt x="277053" y="1405675"/>
                        <a:pt x="426089" y="1146331"/>
                        <a:pt x="426089" y="852178"/>
                      </a:cubicBezTo>
                      <a:cubicBezTo>
                        <a:pt x="426089" y="558025"/>
                        <a:pt x="277053" y="298681"/>
                        <a:pt x="50372" y="145539"/>
                      </a:cubicBezTo>
                      <a:lnTo>
                        <a:pt x="0" y="118198"/>
                      </a:lnTo>
                      <a:lnTo>
                        <a:pt x="94383" y="66968"/>
                      </a:lnTo>
                      <a:cubicBezTo>
                        <a:pt x="196336" y="23846"/>
                        <a:pt x="308428" y="0"/>
                        <a:pt x="426089" y="0"/>
                      </a:cubicBezTo>
                      <a:close/>
                    </a:path>
                  </a:pathLst>
                </a:custGeom>
                <a:solidFill>
                  <a:srgbClr val="FEC5C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8" name="Bent Arrow 37">
                  <a:extLst>
                    <a:ext uri="{FF2B5EF4-FFF2-40B4-BE49-F238E27FC236}">
                      <a16:creationId xmlns:a16="http://schemas.microsoft.com/office/drawing/2014/main" id="{80A586E3-397D-564A-A647-82C08AA9E41C}"/>
                    </a:ext>
                  </a:extLst>
                </p:cNvPr>
                <p:cNvSpPr/>
                <p:nvPr/>
              </p:nvSpPr>
              <p:spPr>
                <a:xfrm flipV="1">
                  <a:off x="1580812" y="4545023"/>
                  <a:ext cx="1532566" cy="1112827"/>
                </a:xfrm>
                <a:prstGeom prst="bentArrow">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4ED373CD-51B6-CA4D-B0F6-6C78C93432D0}"/>
                    </a:ext>
                  </a:extLst>
                </p:cNvPr>
                <p:cNvSpPr txBox="1"/>
                <p:nvPr/>
              </p:nvSpPr>
              <p:spPr>
                <a:xfrm>
                  <a:off x="3458803" y="4057494"/>
                  <a:ext cx="2717860" cy="369332"/>
                </a:xfrm>
                <a:prstGeom prst="rect">
                  <a:avLst/>
                </a:prstGeom>
                <a:noFill/>
              </p:spPr>
              <p:txBody>
                <a:bodyPr wrap="none" rtlCol="0">
                  <a:spAutoFit/>
                </a:bodyPr>
                <a:lstStyle/>
                <a:p>
                  <a:r>
                    <a:rPr lang="en-US" altLang="zh-CN" dirty="0">
                      <a:latin typeface="Avenir Next" panose="020B0503020202020204" pitchFamily="34" charset="0"/>
                    </a:rPr>
                    <a:t>moderately</a:t>
                  </a:r>
                  <a:r>
                    <a:rPr lang="zh-CN" altLang="en-US" dirty="0">
                      <a:latin typeface="Avenir Next" panose="020B0503020202020204" pitchFamily="34" charset="0"/>
                    </a:rPr>
                    <a:t> </a:t>
                  </a:r>
                  <a:r>
                    <a:rPr lang="en-US" altLang="zh-CN" dirty="0">
                      <a:latin typeface="Avenir Next" panose="020B0503020202020204" pitchFamily="34" charset="0"/>
                    </a:rPr>
                    <a:t>coactivated</a:t>
                  </a:r>
                  <a:endParaRPr lang="en-US" dirty="0">
                    <a:latin typeface="Avenir Next" panose="020B0503020202020204" pitchFamily="34" charset="0"/>
                  </a:endParaRPr>
                </a:p>
              </p:txBody>
            </p:sp>
          </p:grpSp>
          <p:cxnSp>
            <p:nvCxnSpPr>
              <p:cNvPr id="41" name="Straight Arrow Connector 40">
                <a:extLst>
                  <a:ext uri="{FF2B5EF4-FFF2-40B4-BE49-F238E27FC236}">
                    <a16:creationId xmlns:a16="http://schemas.microsoft.com/office/drawing/2014/main" id="{7265A147-15E1-5A48-A2AB-B30A6A839C98}"/>
                  </a:ext>
                </a:extLst>
              </p:cNvPr>
              <p:cNvCxnSpPr>
                <a:cxnSpLocks/>
              </p:cNvCxnSpPr>
              <p:nvPr/>
            </p:nvCxnSpPr>
            <p:spPr>
              <a:xfrm>
                <a:off x="6356955" y="5279004"/>
                <a:ext cx="2005995"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descr="A brown chair with a black background&#10;&#10;Description automatically generated">
              <a:extLst>
                <a:ext uri="{FF2B5EF4-FFF2-40B4-BE49-F238E27FC236}">
                  <a16:creationId xmlns:a16="http://schemas.microsoft.com/office/drawing/2014/main" id="{4AD6BA1B-05CF-3E49-657F-DF4D940BC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1206" y="4625122"/>
              <a:ext cx="1463551" cy="1467960"/>
            </a:xfrm>
            <a:prstGeom prst="rect">
              <a:avLst/>
            </a:prstGeom>
          </p:spPr>
        </p:pic>
        <p:pic>
          <p:nvPicPr>
            <p:cNvPr id="27" name="Picture 26" descr="A brown bed with a wooden slat back&#10;&#10;Description automatically generated">
              <a:extLst>
                <a:ext uri="{FF2B5EF4-FFF2-40B4-BE49-F238E27FC236}">
                  <a16:creationId xmlns:a16="http://schemas.microsoft.com/office/drawing/2014/main" id="{218983EB-734B-AA39-D7C0-DF50AB9EB3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159" y="4549175"/>
              <a:ext cx="1467960" cy="1467960"/>
            </a:xfrm>
            <a:prstGeom prst="rect">
              <a:avLst/>
            </a:prstGeom>
          </p:spPr>
        </p:pic>
      </p:grpSp>
      <p:grpSp>
        <p:nvGrpSpPr>
          <p:cNvPr id="36" name="Group 35">
            <a:extLst>
              <a:ext uri="{FF2B5EF4-FFF2-40B4-BE49-F238E27FC236}">
                <a16:creationId xmlns:a16="http://schemas.microsoft.com/office/drawing/2014/main" id="{72F51835-FDA8-C7DD-057B-59CAC4FABF7C}"/>
              </a:ext>
            </a:extLst>
          </p:cNvPr>
          <p:cNvGrpSpPr/>
          <p:nvPr/>
        </p:nvGrpSpPr>
        <p:grpSpPr>
          <a:xfrm>
            <a:off x="8623904" y="3989221"/>
            <a:ext cx="2982622" cy="2073687"/>
            <a:chOff x="8623904" y="3989221"/>
            <a:chExt cx="2982622" cy="2073687"/>
          </a:xfrm>
        </p:grpSpPr>
        <p:grpSp>
          <p:nvGrpSpPr>
            <p:cNvPr id="14" name="Group 13">
              <a:extLst>
                <a:ext uri="{FF2B5EF4-FFF2-40B4-BE49-F238E27FC236}">
                  <a16:creationId xmlns:a16="http://schemas.microsoft.com/office/drawing/2014/main" id="{151AC61C-1FDF-DBDF-D2D0-3E8F30B07F6B}"/>
                </a:ext>
              </a:extLst>
            </p:cNvPr>
            <p:cNvGrpSpPr/>
            <p:nvPr/>
          </p:nvGrpSpPr>
          <p:grpSpPr>
            <a:xfrm>
              <a:off x="8623904" y="3989221"/>
              <a:ext cx="2982622" cy="2073687"/>
              <a:chOff x="8623904" y="3989221"/>
              <a:chExt cx="2982622" cy="2073687"/>
            </a:xfrm>
          </p:grpSpPr>
          <p:sp>
            <p:nvSpPr>
              <p:cNvPr id="22" name="Oval 21">
                <a:extLst>
                  <a:ext uri="{FF2B5EF4-FFF2-40B4-BE49-F238E27FC236}">
                    <a16:creationId xmlns:a16="http://schemas.microsoft.com/office/drawing/2014/main" id="{EE5FE68E-E2A2-C045-B446-36BB27AB56A9}"/>
                  </a:ext>
                </a:extLst>
              </p:cNvPr>
              <p:cNvSpPr>
                <a:spLocks noChangeAspect="1"/>
              </p:cNvSpPr>
              <p:nvPr/>
            </p:nvSpPr>
            <p:spPr>
              <a:xfrm>
                <a:off x="8623904" y="4358553"/>
                <a:ext cx="1704355" cy="1704355"/>
              </a:xfrm>
              <a:prstGeom prst="ellipse">
                <a:avLst/>
              </a:prstGeom>
              <a:solidFill>
                <a:srgbClr val="B8F7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23" name="Oval 22">
                <a:extLst>
                  <a:ext uri="{FF2B5EF4-FFF2-40B4-BE49-F238E27FC236}">
                    <a16:creationId xmlns:a16="http://schemas.microsoft.com/office/drawing/2014/main" id="{D05D4BC7-2857-CB49-996A-E58DFE1F8E33}"/>
                  </a:ext>
                </a:extLst>
              </p:cNvPr>
              <p:cNvSpPr>
                <a:spLocks noChangeAspect="1"/>
              </p:cNvSpPr>
              <p:nvPr/>
            </p:nvSpPr>
            <p:spPr>
              <a:xfrm>
                <a:off x="9902171" y="4358553"/>
                <a:ext cx="1704355" cy="1704355"/>
              </a:xfrm>
              <a:prstGeom prst="ellipse">
                <a:avLst/>
              </a:prstGeom>
              <a:solidFill>
                <a:srgbClr val="FEC5C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49" name="TextBox 48">
                <a:extLst>
                  <a:ext uri="{FF2B5EF4-FFF2-40B4-BE49-F238E27FC236}">
                    <a16:creationId xmlns:a16="http://schemas.microsoft.com/office/drawing/2014/main" id="{33585239-76CD-0247-8377-D8B457BAC14C}"/>
                  </a:ext>
                </a:extLst>
              </p:cNvPr>
              <p:cNvSpPr txBox="1"/>
              <p:nvPr/>
            </p:nvSpPr>
            <p:spPr>
              <a:xfrm>
                <a:off x="9331841" y="3989221"/>
                <a:ext cx="1659109" cy="369332"/>
              </a:xfrm>
              <a:prstGeom prst="rect">
                <a:avLst/>
              </a:prstGeom>
              <a:noFill/>
            </p:spPr>
            <p:txBody>
              <a:bodyPr wrap="none" rtlCol="0">
                <a:spAutoFit/>
              </a:bodyPr>
              <a:lstStyle/>
              <a:p>
                <a:r>
                  <a:rPr lang="en-US" altLang="zh-CN" dirty="0">
                    <a:latin typeface="Avenir Next" panose="020B0503020202020204" pitchFamily="34" charset="0"/>
                  </a:rPr>
                  <a:t>differentiation</a:t>
                </a:r>
                <a:endParaRPr lang="en-US" dirty="0">
                  <a:latin typeface="Avenir Next" panose="020B0503020202020204" pitchFamily="34" charset="0"/>
                </a:endParaRPr>
              </a:p>
            </p:txBody>
          </p:sp>
        </p:grpSp>
        <p:pic>
          <p:nvPicPr>
            <p:cNvPr id="28" name="Picture 27" descr="A brown chair with a black background&#10;&#10;Description automatically generated">
              <a:extLst>
                <a:ext uri="{FF2B5EF4-FFF2-40B4-BE49-F238E27FC236}">
                  <a16:creationId xmlns:a16="http://schemas.microsoft.com/office/drawing/2014/main" id="{BA58296C-6366-3B3C-C7AA-60A3E87AF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4219" y="4545024"/>
              <a:ext cx="1463551" cy="1467960"/>
            </a:xfrm>
            <a:prstGeom prst="rect">
              <a:avLst/>
            </a:prstGeom>
          </p:spPr>
        </p:pic>
        <p:pic>
          <p:nvPicPr>
            <p:cNvPr id="29" name="Picture 28" descr="A brown bed with a wooden slat back&#10;&#10;Description automatically generated">
              <a:extLst>
                <a:ext uri="{FF2B5EF4-FFF2-40B4-BE49-F238E27FC236}">
                  <a16:creationId xmlns:a16="http://schemas.microsoft.com/office/drawing/2014/main" id="{0558515A-ED39-010B-0578-928802418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5453" y="4476750"/>
              <a:ext cx="1467960" cy="1467960"/>
            </a:xfrm>
            <a:prstGeom prst="rect">
              <a:avLst/>
            </a:prstGeom>
          </p:spPr>
        </p:pic>
      </p:grpSp>
    </p:spTree>
    <p:extLst>
      <p:ext uri="{BB962C8B-B14F-4D97-AF65-F5344CB8AC3E}">
        <p14:creationId xmlns:p14="http://schemas.microsoft.com/office/powerpoint/2010/main" val="137752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84E3-558D-A142-B1F8-69B1611A2BD0}"/>
              </a:ext>
            </a:extLst>
          </p:cNvPr>
          <p:cNvSpPr>
            <a:spLocks noGrp="1"/>
          </p:cNvSpPr>
          <p:nvPr>
            <p:ph type="title"/>
          </p:nvPr>
        </p:nvSpPr>
        <p:spPr/>
        <p:txBody>
          <a:bodyPr/>
          <a:lstStyle/>
          <a:p>
            <a:r>
              <a:rPr lang="en-US" altLang="zh-CN" dirty="0">
                <a:latin typeface="Avenir Next" panose="020B0503020202020204" pitchFamily="34" charset="0"/>
              </a:rPr>
              <a:t>Real-time</a:t>
            </a:r>
            <a:r>
              <a:rPr lang="zh-CN" altLang="en-US" dirty="0">
                <a:latin typeface="Avenir Next" panose="020B0503020202020204" pitchFamily="34" charset="0"/>
              </a:rPr>
              <a:t> </a:t>
            </a:r>
            <a:r>
              <a:rPr lang="en-US" altLang="zh-CN" dirty="0">
                <a:latin typeface="Avenir Next" panose="020B0503020202020204" pitchFamily="34" charset="0"/>
              </a:rPr>
              <a:t>fMRI methodology </a:t>
            </a:r>
            <a:endParaRPr lang="en-US" dirty="0">
              <a:latin typeface="Avenir Next" panose="020B0503020202020204" pitchFamily="34" charset="0"/>
            </a:endParaRPr>
          </a:p>
        </p:txBody>
      </p:sp>
      <p:sp>
        <p:nvSpPr>
          <p:cNvPr id="3" name="Content Placeholder 2">
            <a:extLst>
              <a:ext uri="{FF2B5EF4-FFF2-40B4-BE49-F238E27FC236}">
                <a16:creationId xmlns:a16="http://schemas.microsoft.com/office/drawing/2014/main" id="{F043A205-E185-5646-8CA2-136973A09EA6}"/>
              </a:ext>
            </a:extLst>
          </p:cNvPr>
          <p:cNvSpPr>
            <a:spLocks noGrp="1"/>
          </p:cNvSpPr>
          <p:nvPr>
            <p:ph idx="1"/>
          </p:nvPr>
        </p:nvSpPr>
        <p:spPr>
          <a:xfrm>
            <a:off x="838200" y="4949825"/>
            <a:ext cx="10515600" cy="1908175"/>
          </a:xfrm>
        </p:spPr>
        <p:txBody>
          <a:bodyPr/>
          <a:lstStyle/>
          <a:p>
            <a:r>
              <a:rPr lang="en-US" altLang="zh-CN" dirty="0"/>
              <a:t>Changes the task online based on brain states</a:t>
            </a:r>
          </a:p>
          <a:p>
            <a:r>
              <a:rPr lang="en-US" dirty="0"/>
              <a:t>Measures the whole brain simultaneously</a:t>
            </a:r>
            <a:endParaRPr lang="en-US" altLang="zh-CN" dirty="0"/>
          </a:p>
          <a:p>
            <a:r>
              <a:rPr lang="en-US" dirty="0"/>
              <a:t>Good spatial resolution</a:t>
            </a:r>
          </a:p>
        </p:txBody>
      </p:sp>
      <p:sp>
        <p:nvSpPr>
          <p:cNvPr id="4" name="Oval 3">
            <a:extLst>
              <a:ext uri="{FF2B5EF4-FFF2-40B4-BE49-F238E27FC236}">
                <a16:creationId xmlns:a16="http://schemas.microsoft.com/office/drawing/2014/main" id="{769E657F-092B-804D-B94C-92ABDF16F8CF}"/>
              </a:ext>
            </a:extLst>
          </p:cNvPr>
          <p:cNvSpPr>
            <a:spLocks noChangeAspect="1"/>
          </p:cNvSpPr>
          <p:nvPr/>
        </p:nvSpPr>
        <p:spPr>
          <a:xfrm>
            <a:off x="3124200" y="1908175"/>
            <a:ext cx="1767840" cy="1767840"/>
          </a:xfrm>
          <a:prstGeom prst="ellipse">
            <a:avLst/>
          </a:prstGeom>
          <a:solidFill>
            <a:srgbClr val="EC9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venir Next" panose="020B0503020202020204" pitchFamily="34" charset="0"/>
              </a:rPr>
              <a:t>brain</a:t>
            </a:r>
            <a:endParaRPr lang="en-US" dirty="0">
              <a:latin typeface="Avenir Next" panose="020B0503020202020204" pitchFamily="34" charset="0"/>
            </a:endParaRPr>
          </a:p>
        </p:txBody>
      </p:sp>
      <p:grpSp>
        <p:nvGrpSpPr>
          <p:cNvPr id="13" name="Group 12">
            <a:extLst>
              <a:ext uri="{FF2B5EF4-FFF2-40B4-BE49-F238E27FC236}">
                <a16:creationId xmlns:a16="http://schemas.microsoft.com/office/drawing/2014/main" id="{7D15FB1F-7739-B341-A097-EDCF4472CA50}"/>
              </a:ext>
            </a:extLst>
          </p:cNvPr>
          <p:cNvGrpSpPr/>
          <p:nvPr/>
        </p:nvGrpSpPr>
        <p:grpSpPr>
          <a:xfrm>
            <a:off x="5170170" y="1542415"/>
            <a:ext cx="4103370" cy="2133600"/>
            <a:chOff x="4636770" y="3855720"/>
            <a:chExt cx="4103370" cy="2133600"/>
          </a:xfrm>
        </p:grpSpPr>
        <p:sp>
          <p:nvSpPr>
            <p:cNvPr id="6" name="Oval 5">
              <a:extLst>
                <a:ext uri="{FF2B5EF4-FFF2-40B4-BE49-F238E27FC236}">
                  <a16:creationId xmlns:a16="http://schemas.microsoft.com/office/drawing/2014/main" id="{1FC8E2A6-AB0D-184A-8940-4613DEED2356}"/>
                </a:ext>
              </a:extLst>
            </p:cNvPr>
            <p:cNvSpPr>
              <a:spLocks noChangeAspect="1"/>
            </p:cNvSpPr>
            <p:nvPr/>
          </p:nvSpPr>
          <p:spPr>
            <a:xfrm>
              <a:off x="6972300" y="4221480"/>
              <a:ext cx="1767840" cy="1767840"/>
            </a:xfrm>
            <a:prstGeom prst="ellipse">
              <a:avLst/>
            </a:prstGeom>
            <a:solidFill>
              <a:srgbClr val="85B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venir Next" panose="020B0503020202020204" pitchFamily="34" charset="0"/>
                </a:rPr>
                <a:t>computer</a:t>
              </a:r>
              <a:endParaRPr lang="en-US" dirty="0">
                <a:latin typeface="Avenir Next" panose="020B0503020202020204" pitchFamily="34" charset="0"/>
              </a:endParaRPr>
            </a:p>
          </p:txBody>
        </p:sp>
        <p:sp>
          <p:nvSpPr>
            <p:cNvPr id="11" name="Curved Down Arrow 10">
              <a:extLst>
                <a:ext uri="{FF2B5EF4-FFF2-40B4-BE49-F238E27FC236}">
                  <a16:creationId xmlns:a16="http://schemas.microsoft.com/office/drawing/2014/main" id="{5D685B0C-FF87-C646-AB21-F49063D2497A}"/>
                </a:ext>
              </a:extLst>
            </p:cNvPr>
            <p:cNvSpPr/>
            <p:nvPr/>
          </p:nvSpPr>
          <p:spPr>
            <a:xfrm>
              <a:off x="4636770" y="3855720"/>
              <a:ext cx="2057400" cy="365760"/>
            </a:xfrm>
            <a:prstGeom prst="curvedDownArrow">
              <a:avLst/>
            </a:prstGeom>
            <a:solidFill>
              <a:srgbClr val="C4F5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venir Next" panose="020B0503020202020204" pitchFamily="34" charset="0"/>
              </a:endParaRPr>
            </a:p>
          </p:txBody>
        </p:sp>
      </p:grpSp>
      <p:sp>
        <p:nvSpPr>
          <p:cNvPr id="12" name="Curved Down Arrow 11">
            <a:extLst>
              <a:ext uri="{FF2B5EF4-FFF2-40B4-BE49-F238E27FC236}">
                <a16:creationId xmlns:a16="http://schemas.microsoft.com/office/drawing/2014/main" id="{EA053472-803B-C546-B0FD-90F758C9CBA7}"/>
              </a:ext>
            </a:extLst>
          </p:cNvPr>
          <p:cNvSpPr/>
          <p:nvPr/>
        </p:nvSpPr>
        <p:spPr>
          <a:xfrm rot="10800000">
            <a:off x="5170170" y="3752850"/>
            <a:ext cx="2057400" cy="365760"/>
          </a:xfrm>
          <a:prstGeom prst="curvedDownArrow">
            <a:avLst/>
          </a:prstGeom>
          <a:solidFill>
            <a:srgbClr val="BFF6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venir Next" panose="020B0503020202020204" pitchFamily="34" charset="0"/>
            </a:endParaRPr>
          </a:p>
        </p:txBody>
      </p:sp>
    </p:spTree>
    <p:extLst>
      <p:ext uri="{BB962C8B-B14F-4D97-AF65-F5344CB8AC3E}">
        <p14:creationId xmlns:p14="http://schemas.microsoft.com/office/powerpoint/2010/main" val="305508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1F743-CBA9-31EC-B264-112AD2035F10}"/>
              </a:ext>
            </a:extLst>
          </p:cNvPr>
          <p:cNvPicPr>
            <a:picLocks noChangeAspect="1"/>
          </p:cNvPicPr>
          <p:nvPr/>
        </p:nvPicPr>
        <p:blipFill>
          <a:blip r:embed="rId3"/>
          <a:stretch>
            <a:fillRect/>
          </a:stretch>
        </p:blipFill>
        <p:spPr>
          <a:xfrm>
            <a:off x="0" y="2725742"/>
            <a:ext cx="12192000" cy="2452022"/>
          </a:xfrm>
          <a:prstGeom prst="rect">
            <a:avLst/>
          </a:prstGeom>
        </p:spPr>
      </p:pic>
      <p:sp>
        <p:nvSpPr>
          <p:cNvPr id="6" name="Title 1">
            <a:extLst>
              <a:ext uri="{FF2B5EF4-FFF2-40B4-BE49-F238E27FC236}">
                <a16:creationId xmlns:a16="http://schemas.microsoft.com/office/drawing/2014/main" id="{12C563AA-D399-859A-96FD-64A30DE9722E}"/>
              </a:ext>
            </a:extLst>
          </p:cNvPr>
          <p:cNvSpPr>
            <a:spLocks noGrp="1"/>
          </p:cNvSpPr>
          <p:nvPr>
            <p:ph type="title"/>
          </p:nvPr>
        </p:nvSpPr>
        <p:spPr>
          <a:xfrm>
            <a:off x="838200" y="365125"/>
            <a:ext cx="10515600" cy="1325563"/>
          </a:xfrm>
        </p:spPr>
        <p:txBody>
          <a:bodyPr/>
          <a:lstStyle/>
          <a:p>
            <a:r>
              <a:rPr lang="en-US" altLang="zh-CN" dirty="0"/>
              <a:t>Experiment</a:t>
            </a:r>
            <a:r>
              <a:rPr lang="zh-CN" altLang="en-US" dirty="0"/>
              <a:t> </a:t>
            </a:r>
            <a:r>
              <a:rPr lang="en-US" altLang="zh-CN" dirty="0"/>
              <a:t>time</a:t>
            </a:r>
            <a:r>
              <a:rPr lang="zh-CN" altLang="en-US" dirty="0"/>
              <a:t> </a:t>
            </a:r>
            <a:r>
              <a:rPr lang="en-US" altLang="zh-CN" dirty="0"/>
              <a:t>line</a:t>
            </a:r>
            <a:r>
              <a:rPr lang="zh-CN" altLang="en-US" dirty="0"/>
              <a:t> </a:t>
            </a:r>
            <a:r>
              <a:rPr lang="en-US" altLang="zh-CN" dirty="0"/>
              <a:t>for</a:t>
            </a:r>
            <a:r>
              <a:rPr lang="zh-CN" altLang="en-US" dirty="0"/>
              <a:t> </a:t>
            </a:r>
            <a:r>
              <a:rPr lang="en-US" altLang="zh-CN" dirty="0"/>
              <a:t>a</a:t>
            </a:r>
            <a:r>
              <a:rPr lang="zh-CN" altLang="en-US" dirty="0"/>
              <a:t> </a:t>
            </a:r>
            <a:r>
              <a:rPr lang="en-US" altLang="zh-CN" dirty="0"/>
              <a:t>single</a:t>
            </a:r>
            <a:r>
              <a:rPr lang="zh-CN" altLang="en-US" dirty="0"/>
              <a:t> </a:t>
            </a:r>
            <a:r>
              <a:rPr lang="en-US" altLang="zh-CN" dirty="0"/>
              <a:t>subject</a:t>
            </a:r>
            <a:endParaRPr lang="en-US" dirty="0"/>
          </a:p>
        </p:txBody>
      </p:sp>
      <p:sp>
        <p:nvSpPr>
          <p:cNvPr id="2" name="TextBox 1">
            <a:extLst>
              <a:ext uri="{FF2B5EF4-FFF2-40B4-BE49-F238E27FC236}">
                <a16:creationId xmlns:a16="http://schemas.microsoft.com/office/drawing/2014/main" id="{8ED17280-73C6-F236-123A-3041F00F1125}"/>
              </a:ext>
            </a:extLst>
          </p:cNvPr>
          <p:cNvSpPr txBox="1"/>
          <p:nvPr/>
        </p:nvSpPr>
        <p:spPr>
          <a:xfrm>
            <a:off x="7242629" y="5566487"/>
            <a:ext cx="5413828" cy="646331"/>
          </a:xfrm>
          <a:prstGeom prst="rect">
            <a:avLst/>
          </a:prstGeom>
          <a:noFill/>
        </p:spPr>
        <p:txBody>
          <a:bodyPr wrap="square" rtlCol="0">
            <a:spAutoFit/>
          </a:bodyPr>
          <a:lstStyle/>
          <a:p>
            <a:r>
              <a:rPr lang="en-US" dirty="0"/>
              <a:t>N=20 participants</a:t>
            </a:r>
          </a:p>
          <a:p>
            <a:r>
              <a:rPr lang="en-US" dirty="0"/>
              <a:t>mean age = 23.55; age range = 19–28; 14 female</a:t>
            </a:r>
          </a:p>
        </p:txBody>
      </p:sp>
    </p:spTree>
    <p:extLst>
      <p:ext uri="{BB962C8B-B14F-4D97-AF65-F5344CB8AC3E}">
        <p14:creationId xmlns:p14="http://schemas.microsoft.com/office/powerpoint/2010/main" val="3320178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1D9D-4FBF-D40F-DB42-BDB3BE18F32A}"/>
              </a:ext>
            </a:extLst>
          </p:cNvPr>
          <p:cNvSpPr>
            <a:spLocks noGrp="1"/>
          </p:cNvSpPr>
          <p:nvPr>
            <p:ph type="title"/>
          </p:nvPr>
        </p:nvSpPr>
        <p:spPr>
          <a:xfrm>
            <a:off x="630324" y="136199"/>
            <a:ext cx="10515600" cy="1325563"/>
          </a:xfrm>
        </p:spPr>
        <p:txBody>
          <a:bodyPr/>
          <a:lstStyle/>
          <a:p>
            <a:r>
              <a:rPr lang="en-US" dirty="0"/>
              <a:t>Real-time fMRI task design</a:t>
            </a:r>
          </a:p>
        </p:txBody>
      </p:sp>
      <p:pic>
        <p:nvPicPr>
          <p:cNvPr id="3" name="Picture 2">
            <a:extLst>
              <a:ext uri="{FF2B5EF4-FFF2-40B4-BE49-F238E27FC236}">
                <a16:creationId xmlns:a16="http://schemas.microsoft.com/office/drawing/2014/main" id="{29EEDBD2-3224-36C2-D7AC-0F7B591EFAFD}"/>
              </a:ext>
            </a:extLst>
          </p:cNvPr>
          <p:cNvPicPr>
            <a:picLocks noChangeAspect="1"/>
          </p:cNvPicPr>
          <p:nvPr/>
        </p:nvPicPr>
        <p:blipFill rotWithShape="1">
          <a:blip r:embed="rId3"/>
          <a:srcRect l="3838" r="48461" b="68924"/>
          <a:stretch/>
        </p:blipFill>
        <p:spPr>
          <a:xfrm>
            <a:off x="0" y="2374183"/>
            <a:ext cx="3695099" cy="2109633"/>
          </a:xfrm>
          <a:prstGeom prst="rect">
            <a:avLst/>
          </a:prstGeom>
        </p:spPr>
      </p:pic>
      <p:pic>
        <p:nvPicPr>
          <p:cNvPr id="4" name="Picture 3">
            <a:extLst>
              <a:ext uri="{FF2B5EF4-FFF2-40B4-BE49-F238E27FC236}">
                <a16:creationId xmlns:a16="http://schemas.microsoft.com/office/drawing/2014/main" id="{C0C0F788-D463-F1AD-59DC-7891DB129EEE}"/>
              </a:ext>
            </a:extLst>
          </p:cNvPr>
          <p:cNvPicPr>
            <a:picLocks noChangeAspect="1"/>
          </p:cNvPicPr>
          <p:nvPr/>
        </p:nvPicPr>
        <p:blipFill rotWithShape="1">
          <a:blip r:embed="rId3"/>
          <a:srcRect l="2331" t="64230" r="69983"/>
          <a:stretch/>
        </p:blipFill>
        <p:spPr>
          <a:xfrm>
            <a:off x="7293935" y="1107361"/>
            <a:ext cx="4543550" cy="5144583"/>
          </a:xfrm>
          <a:prstGeom prst="rect">
            <a:avLst/>
          </a:prstGeom>
        </p:spPr>
      </p:pic>
      <p:sp>
        <p:nvSpPr>
          <p:cNvPr id="5" name="TextBox 4">
            <a:extLst>
              <a:ext uri="{FF2B5EF4-FFF2-40B4-BE49-F238E27FC236}">
                <a16:creationId xmlns:a16="http://schemas.microsoft.com/office/drawing/2014/main" id="{0E3FD95F-69AD-83EB-8A1F-73A78E0059E9}"/>
              </a:ext>
            </a:extLst>
          </p:cNvPr>
          <p:cNvSpPr txBox="1"/>
          <p:nvPr/>
        </p:nvSpPr>
        <p:spPr>
          <a:xfrm>
            <a:off x="297234" y="6352469"/>
            <a:ext cx="10222670" cy="369332"/>
          </a:xfrm>
          <a:prstGeom prst="rect">
            <a:avLst/>
          </a:prstGeom>
          <a:noFill/>
        </p:spPr>
        <p:txBody>
          <a:bodyPr wrap="none" rtlCol="0">
            <a:spAutoFit/>
          </a:bodyPr>
          <a:lstStyle/>
          <a:p>
            <a:r>
              <a:rPr lang="en-US" dirty="0"/>
              <a:t>The trained axis and control axis are counterbalanced. For illustration, the trained axis is fixed as bed-chair.</a:t>
            </a:r>
          </a:p>
        </p:txBody>
      </p:sp>
      <p:sp>
        <p:nvSpPr>
          <p:cNvPr id="6" name="TextBox 5">
            <a:extLst>
              <a:ext uri="{FF2B5EF4-FFF2-40B4-BE49-F238E27FC236}">
                <a16:creationId xmlns:a16="http://schemas.microsoft.com/office/drawing/2014/main" id="{41C8E154-85C2-A5A8-97F6-E07C7ABA8113}"/>
              </a:ext>
            </a:extLst>
          </p:cNvPr>
          <p:cNvSpPr txBox="1"/>
          <p:nvPr/>
        </p:nvSpPr>
        <p:spPr>
          <a:xfrm>
            <a:off x="12750800" y="922695"/>
            <a:ext cx="3065180" cy="369332"/>
          </a:xfrm>
          <a:prstGeom prst="rect">
            <a:avLst/>
          </a:prstGeom>
          <a:noFill/>
        </p:spPr>
        <p:txBody>
          <a:bodyPr wrap="square" rtlCol="0">
            <a:spAutoFit/>
          </a:bodyPr>
          <a:lstStyle/>
          <a:p>
            <a:r>
              <a:rPr lang="en-US" dirty="0"/>
              <a:t>Naming task</a:t>
            </a:r>
          </a:p>
        </p:txBody>
      </p:sp>
      <p:pic>
        <p:nvPicPr>
          <p:cNvPr id="7" name="Picture 6">
            <a:extLst>
              <a:ext uri="{FF2B5EF4-FFF2-40B4-BE49-F238E27FC236}">
                <a16:creationId xmlns:a16="http://schemas.microsoft.com/office/drawing/2014/main" id="{DACC7F76-C4F7-1A0C-FEAD-A6EF32FDEA73}"/>
              </a:ext>
            </a:extLst>
          </p:cNvPr>
          <p:cNvPicPr>
            <a:picLocks noChangeAspect="1"/>
          </p:cNvPicPr>
          <p:nvPr/>
        </p:nvPicPr>
        <p:blipFill rotWithShape="1">
          <a:blip r:embed="rId3"/>
          <a:srcRect l="52748" r="4417" b="68924"/>
          <a:stretch/>
        </p:blipFill>
        <p:spPr>
          <a:xfrm>
            <a:off x="3835400" y="2374183"/>
            <a:ext cx="3318234" cy="2109633"/>
          </a:xfrm>
          <a:prstGeom prst="rect">
            <a:avLst/>
          </a:prstGeom>
        </p:spPr>
      </p:pic>
    </p:spTree>
    <p:extLst>
      <p:ext uri="{BB962C8B-B14F-4D97-AF65-F5344CB8AC3E}">
        <p14:creationId xmlns:p14="http://schemas.microsoft.com/office/powerpoint/2010/main" val="197055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balloon&#10;&#10;Description automatically generated">
            <a:extLst>
              <a:ext uri="{FF2B5EF4-FFF2-40B4-BE49-F238E27FC236}">
                <a16:creationId xmlns:a16="http://schemas.microsoft.com/office/drawing/2014/main" id="{3E8B029D-A35A-0565-E26F-A0AEAC714A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55017"/>
            <a:ext cx="7567365" cy="2070178"/>
          </a:xfrm>
          <a:prstGeom prst="rect">
            <a:avLst/>
          </a:prstGeom>
        </p:spPr>
      </p:pic>
      <p:pic>
        <p:nvPicPr>
          <p:cNvPr id="5" name="Picture 4" descr="A close up of a balloon&#10;&#10;Description automatically generated">
            <a:extLst>
              <a:ext uri="{FF2B5EF4-FFF2-40B4-BE49-F238E27FC236}">
                <a16:creationId xmlns:a16="http://schemas.microsoft.com/office/drawing/2014/main" id="{7BB8F5B9-1756-05D3-F1F5-22FD87C795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555017"/>
            <a:ext cx="7567365" cy="2070178"/>
          </a:xfrm>
          <a:prstGeom prst="rect">
            <a:avLst/>
          </a:prstGeom>
        </p:spPr>
      </p:pic>
      <p:pic>
        <p:nvPicPr>
          <p:cNvPr id="6" name="Picture 5" descr="A white object with a blue cross&#10;&#10;Description automatically generated">
            <a:extLst>
              <a:ext uri="{FF2B5EF4-FFF2-40B4-BE49-F238E27FC236}">
                <a16:creationId xmlns:a16="http://schemas.microsoft.com/office/drawing/2014/main" id="{241FCFE7-0D9A-9868-5272-69A8F0DBCF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554489"/>
            <a:ext cx="7567365" cy="2069317"/>
          </a:xfrm>
          <a:prstGeom prst="rect">
            <a:avLst/>
          </a:prstGeom>
        </p:spPr>
      </p:pic>
      <p:pic>
        <p:nvPicPr>
          <p:cNvPr id="7" name="Picture 6">
            <a:extLst>
              <a:ext uri="{FF2B5EF4-FFF2-40B4-BE49-F238E27FC236}">
                <a16:creationId xmlns:a16="http://schemas.microsoft.com/office/drawing/2014/main" id="{F8134729-A177-0E82-1785-679F0CA4C4BC}"/>
              </a:ext>
            </a:extLst>
          </p:cNvPr>
          <p:cNvPicPr>
            <a:picLocks noChangeAspect="1"/>
          </p:cNvPicPr>
          <p:nvPr/>
        </p:nvPicPr>
        <p:blipFill>
          <a:blip r:embed="rId8"/>
          <a:stretch>
            <a:fillRect/>
          </a:stretch>
        </p:blipFill>
        <p:spPr>
          <a:xfrm>
            <a:off x="0" y="3853836"/>
            <a:ext cx="6644241" cy="2898294"/>
          </a:xfrm>
          <a:prstGeom prst="rect">
            <a:avLst/>
          </a:prstGeom>
        </p:spPr>
      </p:pic>
      <p:sp>
        <p:nvSpPr>
          <p:cNvPr id="8" name="Title 1">
            <a:extLst>
              <a:ext uri="{FF2B5EF4-FFF2-40B4-BE49-F238E27FC236}">
                <a16:creationId xmlns:a16="http://schemas.microsoft.com/office/drawing/2014/main" id="{9A2F90F3-C2AF-48CD-223F-BF99A6352FA0}"/>
              </a:ext>
            </a:extLst>
          </p:cNvPr>
          <p:cNvSpPr txBox="1">
            <a:spLocks/>
          </p:cNvSpPr>
          <p:nvPr/>
        </p:nvSpPr>
        <p:spPr>
          <a:xfrm>
            <a:off x="630324" y="1361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Real-time fMRI task design</a:t>
            </a:r>
            <a:endParaRPr lang="en-US" dirty="0"/>
          </a:p>
        </p:txBody>
      </p:sp>
      <p:pic>
        <p:nvPicPr>
          <p:cNvPr id="9" name="feedback trimmed" descr="feedback trimmed">
            <a:hlinkClick r:id="" action="ppaction://media"/>
            <a:extLst>
              <a:ext uri="{FF2B5EF4-FFF2-40B4-BE49-F238E27FC236}">
                <a16:creationId xmlns:a16="http://schemas.microsoft.com/office/drawing/2014/main" id="{15A55AF7-679E-19E8-A082-B5299138A159}"/>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9"/>
          <a:srcRect l="-1" r="37"/>
          <a:stretch/>
        </p:blipFill>
        <p:spPr>
          <a:xfrm>
            <a:off x="7709296" y="2518683"/>
            <a:ext cx="4482704" cy="2898294"/>
          </a:xfrm>
        </p:spPr>
      </p:pic>
    </p:spTree>
    <p:extLst>
      <p:ext uri="{BB962C8B-B14F-4D97-AF65-F5344CB8AC3E}">
        <p14:creationId xmlns:p14="http://schemas.microsoft.com/office/powerpoint/2010/main" val="194952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mediacall" presetSubtype="0" fill="hold" nodeType="withEffect">
                                  <p:stCondLst>
                                    <p:cond delay="0"/>
                                  </p:stCondLst>
                                  <p:childTnLst>
                                    <p:cmd type="call" cmd="playFrom(0.0)">
                                      <p:cBhvr>
                                        <p:cTn id="22" dur="2437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9"/>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EF72-7FB4-E3F3-0417-5BFF802422CA}"/>
              </a:ext>
            </a:extLst>
          </p:cNvPr>
          <p:cNvSpPr>
            <a:spLocks noGrp="1"/>
          </p:cNvSpPr>
          <p:nvPr>
            <p:ph type="title"/>
          </p:nvPr>
        </p:nvSpPr>
        <p:spPr/>
        <p:txBody>
          <a:bodyPr>
            <a:normAutofit/>
          </a:bodyPr>
          <a:lstStyle/>
          <a:p>
            <a:r>
              <a:rPr lang="en-US" dirty="0"/>
              <a:t>Data-driven definition of brain areas for neurofeedback driving</a:t>
            </a:r>
          </a:p>
        </p:txBody>
      </p:sp>
      <p:pic>
        <p:nvPicPr>
          <p:cNvPr id="4" name="Picture 3">
            <a:extLst>
              <a:ext uri="{FF2B5EF4-FFF2-40B4-BE49-F238E27FC236}">
                <a16:creationId xmlns:a16="http://schemas.microsoft.com/office/drawing/2014/main" id="{9C686A90-74C6-7EBD-3C7E-84D3C0526F47}"/>
              </a:ext>
            </a:extLst>
          </p:cNvPr>
          <p:cNvPicPr>
            <a:picLocks noChangeAspect="1"/>
          </p:cNvPicPr>
          <p:nvPr/>
        </p:nvPicPr>
        <p:blipFill>
          <a:blip r:embed="rId3"/>
          <a:stretch>
            <a:fillRect/>
          </a:stretch>
        </p:blipFill>
        <p:spPr>
          <a:xfrm>
            <a:off x="2139620" y="2259585"/>
            <a:ext cx="7302091" cy="3805631"/>
          </a:xfrm>
          <a:prstGeom prst="rect">
            <a:avLst/>
          </a:prstGeom>
        </p:spPr>
      </p:pic>
      <p:pic>
        <p:nvPicPr>
          <p:cNvPr id="5" name="Picture 4">
            <a:extLst>
              <a:ext uri="{FF2B5EF4-FFF2-40B4-BE49-F238E27FC236}">
                <a16:creationId xmlns:a16="http://schemas.microsoft.com/office/drawing/2014/main" id="{AE385D92-13B2-9AD3-6B9E-F51CE7A297DC}"/>
              </a:ext>
            </a:extLst>
          </p:cNvPr>
          <p:cNvPicPr>
            <a:picLocks noChangeAspect="1"/>
          </p:cNvPicPr>
          <p:nvPr/>
        </p:nvPicPr>
        <p:blipFill>
          <a:blip r:embed="rId4"/>
          <a:stretch>
            <a:fillRect/>
          </a:stretch>
        </p:blipFill>
        <p:spPr>
          <a:xfrm>
            <a:off x="12574730" y="741389"/>
            <a:ext cx="12192000" cy="5529457"/>
          </a:xfrm>
          <a:prstGeom prst="rect">
            <a:avLst/>
          </a:prstGeom>
        </p:spPr>
      </p:pic>
    </p:spTree>
    <p:extLst>
      <p:ext uri="{BB962C8B-B14F-4D97-AF65-F5344CB8AC3E}">
        <p14:creationId xmlns:p14="http://schemas.microsoft.com/office/powerpoint/2010/main" val="350580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EC08-A5EA-954F-EEE0-C39298DEEC7D}"/>
              </a:ext>
            </a:extLst>
          </p:cNvPr>
          <p:cNvSpPr>
            <a:spLocks noGrp="1"/>
          </p:cNvSpPr>
          <p:nvPr>
            <p:ph type="title"/>
          </p:nvPr>
        </p:nvSpPr>
        <p:spPr>
          <a:xfrm>
            <a:off x="292100" y="-92771"/>
            <a:ext cx="13017500" cy="1325563"/>
          </a:xfrm>
        </p:spPr>
        <p:txBody>
          <a:bodyPr/>
          <a:lstStyle/>
          <a:p>
            <a:r>
              <a:rPr lang="en-US" dirty="0"/>
              <a:t>Neurofeedback successfully increases co-activation</a:t>
            </a:r>
          </a:p>
        </p:txBody>
      </p:sp>
      <p:pic>
        <p:nvPicPr>
          <p:cNvPr id="7" name="Picture 6">
            <a:extLst>
              <a:ext uri="{FF2B5EF4-FFF2-40B4-BE49-F238E27FC236}">
                <a16:creationId xmlns:a16="http://schemas.microsoft.com/office/drawing/2014/main" id="{E8849C0F-2C90-7508-AE5F-3E2D718E7630}"/>
              </a:ext>
            </a:extLst>
          </p:cNvPr>
          <p:cNvPicPr>
            <a:picLocks noChangeAspect="1"/>
          </p:cNvPicPr>
          <p:nvPr/>
        </p:nvPicPr>
        <p:blipFill>
          <a:blip r:embed="rId3"/>
          <a:stretch>
            <a:fillRect/>
          </a:stretch>
        </p:blipFill>
        <p:spPr>
          <a:xfrm>
            <a:off x="2312956" y="3792409"/>
            <a:ext cx="3005316" cy="2860132"/>
          </a:xfrm>
          <a:prstGeom prst="rect">
            <a:avLst/>
          </a:prstGeom>
        </p:spPr>
      </p:pic>
      <p:pic>
        <p:nvPicPr>
          <p:cNvPr id="9" name="Picture 8">
            <a:extLst>
              <a:ext uri="{FF2B5EF4-FFF2-40B4-BE49-F238E27FC236}">
                <a16:creationId xmlns:a16="http://schemas.microsoft.com/office/drawing/2014/main" id="{D47C56F8-4385-D79E-8B11-F111C80161A0}"/>
              </a:ext>
            </a:extLst>
          </p:cNvPr>
          <p:cNvPicPr>
            <a:picLocks noChangeAspect="1"/>
          </p:cNvPicPr>
          <p:nvPr/>
        </p:nvPicPr>
        <p:blipFill>
          <a:blip r:embed="rId4"/>
          <a:stretch>
            <a:fillRect/>
          </a:stretch>
        </p:blipFill>
        <p:spPr>
          <a:xfrm>
            <a:off x="6202325" y="3792409"/>
            <a:ext cx="2988345" cy="2860132"/>
          </a:xfrm>
          <a:prstGeom prst="rect">
            <a:avLst/>
          </a:prstGeom>
        </p:spPr>
      </p:pic>
      <p:grpSp>
        <p:nvGrpSpPr>
          <p:cNvPr id="14" name="Group 13">
            <a:extLst>
              <a:ext uri="{FF2B5EF4-FFF2-40B4-BE49-F238E27FC236}">
                <a16:creationId xmlns:a16="http://schemas.microsoft.com/office/drawing/2014/main" id="{A8AD8BAB-8447-123A-5C67-C9926A27CE5D}"/>
              </a:ext>
            </a:extLst>
          </p:cNvPr>
          <p:cNvGrpSpPr/>
          <p:nvPr/>
        </p:nvGrpSpPr>
        <p:grpSpPr>
          <a:xfrm>
            <a:off x="6413741" y="1339637"/>
            <a:ext cx="2565512" cy="1725954"/>
            <a:chOff x="258582" y="2593022"/>
            <a:chExt cx="2565512" cy="1725954"/>
          </a:xfrm>
        </p:grpSpPr>
        <p:grpSp>
          <p:nvGrpSpPr>
            <p:cNvPr id="4" name="Group 3">
              <a:extLst>
                <a:ext uri="{FF2B5EF4-FFF2-40B4-BE49-F238E27FC236}">
                  <a16:creationId xmlns:a16="http://schemas.microsoft.com/office/drawing/2014/main" id="{EC67E5C4-E8CD-C097-2547-3140827B011B}"/>
                </a:ext>
              </a:extLst>
            </p:cNvPr>
            <p:cNvGrpSpPr/>
            <p:nvPr/>
          </p:nvGrpSpPr>
          <p:grpSpPr>
            <a:xfrm>
              <a:off x="1119739" y="2614621"/>
              <a:ext cx="1704355" cy="1704355"/>
              <a:chOff x="1244422" y="2576822"/>
              <a:chExt cx="1704355" cy="1704355"/>
            </a:xfrm>
          </p:grpSpPr>
          <p:sp>
            <p:nvSpPr>
              <p:cNvPr id="6" name="Oval 5">
                <a:extLst>
                  <a:ext uri="{FF2B5EF4-FFF2-40B4-BE49-F238E27FC236}">
                    <a16:creationId xmlns:a16="http://schemas.microsoft.com/office/drawing/2014/main" id="{55BF4F3F-97A8-B765-2CDE-281C060D40F3}"/>
                  </a:ext>
                </a:extLst>
              </p:cNvPr>
              <p:cNvSpPr>
                <a:spLocks noChangeAspect="1"/>
              </p:cNvSpPr>
              <p:nvPr/>
            </p:nvSpPr>
            <p:spPr>
              <a:xfrm>
                <a:off x="1244422" y="2576822"/>
                <a:ext cx="1704355" cy="1704355"/>
              </a:xfrm>
              <a:prstGeom prst="ellipse">
                <a:avLst/>
              </a:prstGeom>
              <a:solidFill>
                <a:srgbClr val="FEC5C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pic>
            <p:nvPicPr>
              <p:cNvPr id="8" name="Picture 7" descr="A brown chair with a black background&#10;&#10;Description automatically generated">
                <a:extLst>
                  <a:ext uri="{FF2B5EF4-FFF2-40B4-BE49-F238E27FC236}">
                    <a16:creationId xmlns:a16="http://schemas.microsoft.com/office/drawing/2014/main" id="{C886A369-D400-CCC9-A5BB-4FE31C6D6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9443" y="2724719"/>
                <a:ext cx="1463551" cy="1467960"/>
              </a:xfrm>
              <a:prstGeom prst="rect">
                <a:avLst/>
              </a:prstGeom>
            </p:spPr>
          </p:pic>
        </p:grpSp>
        <p:grpSp>
          <p:nvGrpSpPr>
            <p:cNvPr id="10" name="Group 9">
              <a:extLst>
                <a:ext uri="{FF2B5EF4-FFF2-40B4-BE49-F238E27FC236}">
                  <a16:creationId xmlns:a16="http://schemas.microsoft.com/office/drawing/2014/main" id="{53F062B8-729C-2CA5-4B3A-D83A64A553C4}"/>
                </a:ext>
              </a:extLst>
            </p:cNvPr>
            <p:cNvGrpSpPr/>
            <p:nvPr/>
          </p:nvGrpSpPr>
          <p:grpSpPr>
            <a:xfrm>
              <a:off x="258582" y="2593022"/>
              <a:ext cx="1704355" cy="1704355"/>
              <a:chOff x="392244" y="2576822"/>
              <a:chExt cx="1704355" cy="1704355"/>
            </a:xfrm>
          </p:grpSpPr>
          <p:sp>
            <p:nvSpPr>
              <p:cNvPr id="11" name="Oval 10">
                <a:extLst>
                  <a:ext uri="{FF2B5EF4-FFF2-40B4-BE49-F238E27FC236}">
                    <a16:creationId xmlns:a16="http://schemas.microsoft.com/office/drawing/2014/main" id="{B616CC5C-531B-5C5C-9643-B31FF6F07770}"/>
                  </a:ext>
                </a:extLst>
              </p:cNvPr>
              <p:cNvSpPr>
                <a:spLocks noChangeAspect="1"/>
              </p:cNvSpPr>
              <p:nvPr/>
            </p:nvSpPr>
            <p:spPr>
              <a:xfrm>
                <a:off x="392244" y="2576822"/>
                <a:ext cx="1704355" cy="1704355"/>
              </a:xfrm>
              <a:prstGeom prst="ellipse">
                <a:avLst/>
              </a:prstGeom>
              <a:solidFill>
                <a:srgbClr val="B8F7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pic>
            <p:nvPicPr>
              <p:cNvPr id="12" name="Picture 11" descr="A brown bed with a wooden slat back&#10;&#10;Description automatically generated">
                <a:extLst>
                  <a:ext uri="{FF2B5EF4-FFF2-40B4-BE49-F238E27FC236}">
                    <a16:creationId xmlns:a16="http://schemas.microsoft.com/office/drawing/2014/main" id="{31BEF86D-3B38-E060-C481-5B26CC6285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070" y="2709869"/>
                <a:ext cx="1467960" cy="1467960"/>
              </a:xfrm>
              <a:prstGeom prst="rect">
                <a:avLst/>
              </a:prstGeom>
            </p:spPr>
          </p:pic>
        </p:grpSp>
        <p:sp>
          <p:nvSpPr>
            <p:cNvPr id="13" name="Freeform 50">
              <a:extLst>
                <a:ext uri="{FF2B5EF4-FFF2-40B4-BE49-F238E27FC236}">
                  <a16:creationId xmlns:a16="http://schemas.microsoft.com/office/drawing/2014/main" id="{B381D06F-3BB7-02E7-C50B-A0D06E6D0ECE}"/>
                </a:ext>
              </a:extLst>
            </p:cNvPr>
            <p:cNvSpPr>
              <a:spLocks noChangeAspect="1"/>
            </p:cNvSpPr>
            <p:nvPr/>
          </p:nvSpPr>
          <p:spPr>
            <a:xfrm>
              <a:off x="1128718" y="2732819"/>
              <a:ext cx="852178" cy="1467960"/>
            </a:xfrm>
            <a:custGeom>
              <a:avLst/>
              <a:gdLst>
                <a:gd name="connsiteX0" fmla="*/ 426089 w 852178"/>
                <a:gd name="connsiteY0" fmla="*/ 0 h 1467960"/>
                <a:gd name="connsiteX1" fmla="*/ 476461 w 852178"/>
                <a:gd name="connsiteY1" fmla="*/ 27341 h 1467960"/>
                <a:gd name="connsiteX2" fmla="*/ 852178 w 852178"/>
                <a:gd name="connsiteY2" fmla="*/ 733980 h 1467960"/>
                <a:gd name="connsiteX3" fmla="*/ 476461 w 852178"/>
                <a:gd name="connsiteY3" fmla="*/ 1440620 h 1467960"/>
                <a:gd name="connsiteX4" fmla="*/ 426089 w 852178"/>
                <a:gd name="connsiteY4" fmla="*/ 1467960 h 1467960"/>
                <a:gd name="connsiteX5" fmla="*/ 375717 w 852178"/>
                <a:gd name="connsiteY5" fmla="*/ 1440620 h 1467960"/>
                <a:gd name="connsiteX6" fmla="*/ 0 w 852178"/>
                <a:gd name="connsiteY6" fmla="*/ 733980 h 1467960"/>
                <a:gd name="connsiteX7" fmla="*/ 375717 w 852178"/>
                <a:gd name="connsiteY7" fmla="*/ 27341 h 146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178" h="1467960">
                  <a:moveTo>
                    <a:pt x="426089" y="0"/>
                  </a:moveTo>
                  <a:lnTo>
                    <a:pt x="476461" y="27341"/>
                  </a:lnTo>
                  <a:cubicBezTo>
                    <a:pt x="703142" y="180483"/>
                    <a:pt x="852178" y="439827"/>
                    <a:pt x="852178" y="733980"/>
                  </a:cubicBezTo>
                  <a:cubicBezTo>
                    <a:pt x="852178" y="1028133"/>
                    <a:pt x="703142" y="1287477"/>
                    <a:pt x="476461" y="1440620"/>
                  </a:cubicBezTo>
                  <a:lnTo>
                    <a:pt x="426089" y="1467960"/>
                  </a:lnTo>
                  <a:lnTo>
                    <a:pt x="375717" y="1440620"/>
                  </a:lnTo>
                  <a:cubicBezTo>
                    <a:pt x="149037" y="1287477"/>
                    <a:pt x="0" y="1028133"/>
                    <a:pt x="0" y="733980"/>
                  </a:cubicBezTo>
                  <a:cubicBezTo>
                    <a:pt x="0" y="439827"/>
                    <a:pt x="149037" y="180483"/>
                    <a:pt x="375717" y="27341"/>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grpSp>
      <p:pic>
        <p:nvPicPr>
          <p:cNvPr id="1026" name="Picture 2">
            <a:extLst>
              <a:ext uri="{FF2B5EF4-FFF2-40B4-BE49-F238E27FC236}">
                <a16:creationId xmlns:a16="http://schemas.microsoft.com/office/drawing/2014/main" id="{D4966F25-2702-9EF7-12DE-40B07C466F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7310" y="1014228"/>
            <a:ext cx="37909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25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 name="Group 180">
            <a:extLst>
              <a:ext uri="{FF2B5EF4-FFF2-40B4-BE49-F238E27FC236}">
                <a16:creationId xmlns:a16="http://schemas.microsoft.com/office/drawing/2014/main" id="{CC80EB0A-8D43-BA09-5EB2-216D63E600C1}"/>
              </a:ext>
            </a:extLst>
          </p:cNvPr>
          <p:cNvGrpSpPr/>
          <p:nvPr/>
        </p:nvGrpSpPr>
        <p:grpSpPr>
          <a:xfrm>
            <a:off x="7676509" y="663356"/>
            <a:ext cx="3227792" cy="1995787"/>
            <a:chOff x="7047859" y="631962"/>
            <a:chExt cx="3227792" cy="1995787"/>
          </a:xfrm>
        </p:grpSpPr>
        <p:sp>
          <p:nvSpPr>
            <p:cNvPr id="114" name="object 114"/>
            <p:cNvSpPr/>
            <p:nvPr/>
          </p:nvSpPr>
          <p:spPr>
            <a:xfrm>
              <a:off x="7060994" y="726847"/>
              <a:ext cx="60350" cy="347472"/>
            </a:xfrm>
            <a:custGeom>
              <a:avLst/>
              <a:gdLst/>
              <a:ahLst/>
              <a:cxnLst/>
              <a:rect l="l" t="t" r="r" b="b"/>
              <a:pathLst>
                <a:path w="83820" h="482600">
                  <a:moveTo>
                    <a:pt x="83591" y="410222"/>
                  </a:moveTo>
                  <a:lnTo>
                    <a:pt x="0" y="410222"/>
                  </a:lnTo>
                  <a:lnTo>
                    <a:pt x="41795" y="482600"/>
                  </a:lnTo>
                  <a:lnTo>
                    <a:pt x="83591" y="410222"/>
                  </a:lnTo>
                  <a:close/>
                </a:path>
                <a:path w="83820" h="482600">
                  <a:moveTo>
                    <a:pt x="83591" y="72377"/>
                  </a:moveTo>
                  <a:lnTo>
                    <a:pt x="41795" y="0"/>
                  </a:lnTo>
                  <a:lnTo>
                    <a:pt x="0" y="72377"/>
                  </a:lnTo>
                  <a:lnTo>
                    <a:pt x="83591" y="72377"/>
                  </a:lnTo>
                  <a:close/>
                </a:path>
              </a:pathLst>
            </a:custGeom>
            <a:solidFill>
              <a:srgbClr val="9556A2"/>
            </a:solidFill>
          </p:spPr>
          <p:txBody>
            <a:bodyPr wrap="square" lIns="0" tIns="0" rIns="0" bIns="0" rtlCol="0"/>
            <a:lstStyle/>
            <a:p>
              <a:endParaRPr sz="1296"/>
            </a:p>
          </p:txBody>
        </p:sp>
        <p:grpSp>
          <p:nvGrpSpPr>
            <p:cNvPr id="180" name="Group 179">
              <a:extLst>
                <a:ext uri="{FF2B5EF4-FFF2-40B4-BE49-F238E27FC236}">
                  <a16:creationId xmlns:a16="http://schemas.microsoft.com/office/drawing/2014/main" id="{4C4D3AE4-0982-F7B1-BAEF-8DCA5C18DF59}"/>
                </a:ext>
              </a:extLst>
            </p:cNvPr>
            <p:cNvGrpSpPr/>
            <p:nvPr/>
          </p:nvGrpSpPr>
          <p:grpSpPr>
            <a:xfrm>
              <a:off x="7047859" y="631962"/>
              <a:ext cx="3227792" cy="1995787"/>
              <a:chOff x="7047859" y="631962"/>
              <a:chExt cx="3227792" cy="1995787"/>
            </a:xfrm>
          </p:grpSpPr>
          <p:pic>
            <p:nvPicPr>
              <p:cNvPr id="69" name="object 69"/>
              <p:cNvPicPr/>
              <p:nvPr/>
            </p:nvPicPr>
            <p:blipFill>
              <a:blip r:embed="rId3" cstate="print"/>
              <a:stretch>
                <a:fillRect/>
              </a:stretch>
            </p:blipFill>
            <p:spPr>
              <a:xfrm>
                <a:off x="7047859" y="2132637"/>
                <a:ext cx="60186" cy="155443"/>
              </a:xfrm>
              <a:prstGeom prst="rect">
                <a:avLst/>
              </a:prstGeom>
            </p:spPr>
          </p:pic>
          <p:sp>
            <p:nvSpPr>
              <p:cNvPr id="113" name="object 113"/>
              <p:cNvSpPr/>
              <p:nvPr/>
            </p:nvSpPr>
            <p:spPr>
              <a:xfrm>
                <a:off x="7091092" y="770154"/>
                <a:ext cx="0" cy="261061"/>
              </a:xfrm>
              <a:custGeom>
                <a:avLst/>
                <a:gdLst/>
                <a:ahLst/>
                <a:cxnLst/>
                <a:rect l="l" t="t" r="r" b="b"/>
                <a:pathLst>
                  <a:path h="362584">
                    <a:moveTo>
                      <a:pt x="0" y="362292"/>
                    </a:moveTo>
                    <a:lnTo>
                      <a:pt x="0" y="0"/>
                    </a:lnTo>
                  </a:path>
                </a:pathLst>
              </a:custGeom>
              <a:ln w="25400">
                <a:solidFill>
                  <a:srgbClr val="9556A2"/>
                </a:solidFill>
              </a:ln>
            </p:spPr>
            <p:txBody>
              <a:bodyPr wrap="square" lIns="0" tIns="0" rIns="0" bIns="0" rtlCol="0"/>
              <a:lstStyle/>
              <a:p>
                <a:endParaRPr sz="1296"/>
              </a:p>
            </p:txBody>
          </p:sp>
          <p:grpSp>
            <p:nvGrpSpPr>
              <p:cNvPr id="115" name="object 115"/>
              <p:cNvGrpSpPr/>
              <p:nvPr/>
            </p:nvGrpSpPr>
            <p:grpSpPr>
              <a:xfrm>
                <a:off x="8848473" y="631962"/>
                <a:ext cx="180594" cy="1042873"/>
                <a:chOff x="10096679" y="877725"/>
                <a:chExt cx="250825" cy="1448435"/>
              </a:xfrm>
            </p:grpSpPr>
            <p:sp>
              <p:nvSpPr>
                <p:cNvPr id="116" name="object 116"/>
                <p:cNvSpPr/>
                <p:nvPr/>
              </p:nvSpPr>
              <p:spPr>
                <a:xfrm>
                  <a:off x="10222066" y="1058184"/>
                  <a:ext cx="0" cy="1087120"/>
                </a:xfrm>
                <a:custGeom>
                  <a:avLst/>
                  <a:gdLst/>
                  <a:ahLst/>
                  <a:cxnLst/>
                  <a:rect l="l" t="t" r="r" b="b"/>
                  <a:pathLst>
                    <a:path h="1087120">
                      <a:moveTo>
                        <a:pt x="0" y="1086891"/>
                      </a:moveTo>
                      <a:lnTo>
                        <a:pt x="0" y="0"/>
                      </a:lnTo>
                    </a:path>
                  </a:pathLst>
                </a:custGeom>
                <a:ln w="76200">
                  <a:solidFill>
                    <a:srgbClr val="9556A2"/>
                  </a:solidFill>
                </a:ln>
              </p:spPr>
              <p:txBody>
                <a:bodyPr wrap="square" lIns="0" tIns="0" rIns="0" bIns="0" rtlCol="0"/>
                <a:lstStyle/>
                <a:p>
                  <a:endParaRPr sz="1296"/>
                </a:p>
              </p:txBody>
            </p:sp>
            <p:sp>
              <p:nvSpPr>
                <p:cNvPr id="117" name="object 117"/>
                <p:cNvSpPr/>
                <p:nvPr/>
              </p:nvSpPr>
              <p:spPr>
                <a:xfrm>
                  <a:off x="10096678" y="877734"/>
                  <a:ext cx="250825" cy="1447800"/>
                </a:xfrm>
                <a:custGeom>
                  <a:avLst/>
                  <a:gdLst/>
                  <a:ahLst/>
                  <a:cxnLst/>
                  <a:rect l="l" t="t" r="r" b="b"/>
                  <a:pathLst>
                    <a:path w="250825" h="1447800">
                      <a:moveTo>
                        <a:pt x="250774" y="1230655"/>
                      </a:moveTo>
                      <a:lnTo>
                        <a:pt x="0" y="1230655"/>
                      </a:lnTo>
                      <a:lnTo>
                        <a:pt x="125387" y="1447800"/>
                      </a:lnTo>
                      <a:lnTo>
                        <a:pt x="250774" y="1230655"/>
                      </a:lnTo>
                      <a:close/>
                    </a:path>
                    <a:path w="250825" h="1447800">
                      <a:moveTo>
                        <a:pt x="250774" y="217144"/>
                      </a:moveTo>
                      <a:lnTo>
                        <a:pt x="125387" y="0"/>
                      </a:lnTo>
                      <a:lnTo>
                        <a:pt x="0" y="217144"/>
                      </a:lnTo>
                      <a:lnTo>
                        <a:pt x="250774" y="217144"/>
                      </a:lnTo>
                      <a:close/>
                    </a:path>
                  </a:pathLst>
                </a:custGeom>
                <a:solidFill>
                  <a:srgbClr val="9556A2"/>
                </a:solidFill>
              </p:spPr>
              <p:txBody>
                <a:bodyPr wrap="square" lIns="0" tIns="0" rIns="0" bIns="0" rtlCol="0"/>
                <a:lstStyle/>
                <a:p>
                  <a:endParaRPr sz="1296"/>
                </a:p>
              </p:txBody>
            </p:sp>
          </p:grpSp>
          <p:grpSp>
            <p:nvGrpSpPr>
              <p:cNvPr id="118" name="object 118"/>
              <p:cNvGrpSpPr/>
              <p:nvPr/>
            </p:nvGrpSpPr>
            <p:grpSpPr>
              <a:xfrm>
                <a:off x="8848473" y="2161405"/>
                <a:ext cx="180594" cy="466344"/>
                <a:chOff x="10096679" y="3001951"/>
                <a:chExt cx="250825" cy="647700"/>
              </a:xfrm>
            </p:grpSpPr>
            <p:sp>
              <p:nvSpPr>
                <p:cNvPr id="119" name="object 119"/>
                <p:cNvSpPr/>
                <p:nvPr/>
              </p:nvSpPr>
              <p:spPr>
                <a:xfrm>
                  <a:off x="10222066" y="3182409"/>
                  <a:ext cx="0" cy="287020"/>
                </a:xfrm>
                <a:custGeom>
                  <a:avLst/>
                  <a:gdLst/>
                  <a:ahLst/>
                  <a:cxnLst/>
                  <a:rect l="l" t="t" r="r" b="b"/>
                  <a:pathLst>
                    <a:path h="287020">
                      <a:moveTo>
                        <a:pt x="0" y="286791"/>
                      </a:moveTo>
                      <a:lnTo>
                        <a:pt x="0" y="0"/>
                      </a:lnTo>
                    </a:path>
                  </a:pathLst>
                </a:custGeom>
                <a:ln w="76200">
                  <a:solidFill>
                    <a:srgbClr val="BBBDBF"/>
                  </a:solidFill>
                </a:ln>
              </p:spPr>
              <p:txBody>
                <a:bodyPr wrap="square" lIns="0" tIns="0" rIns="0" bIns="0" rtlCol="0"/>
                <a:lstStyle/>
                <a:p>
                  <a:endParaRPr sz="1296"/>
                </a:p>
              </p:txBody>
            </p:sp>
            <p:sp>
              <p:nvSpPr>
                <p:cNvPr id="120" name="object 120"/>
                <p:cNvSpPr/>
                <p:nvPr/>
              </p:nvSpPr>
              <p:spPr>
                <a:xfrm>
                  <a:off x="10096678" y="3001962"/>
                  <a:ext cx="250825" cy="647700"/>
                </a:xfrm>
                <a:custGeom>
                  <a:avLst/>
                  <a:gdLst/>
                  <a:ahLst/>
                  <a:cxnLst/>
                  <a:rect l="l" t="t" r="r" b="b"/>
                  <a:pathLst>
                    <a:path w="250825" h="647700">
                      <a:moveTo>
                        <a:pt x="250774" y="430555"/>
                      </a:moveTo>
                      <a:lnTo>
                        <a:pt x="0" y="430555"/>
                      </a:lnTo>
                      <a:lnTo>
                        <a:pt x="125387" y="647700"/>
                      </a:lnTo>
                      <a:lnTo>
                        <a:pt x="250774" y="430555"/>
                      </a:lnTo>
                      <a:close/>
                    </a:path>
                    <a:path w="250825" h="647700">
                      <a:moveTo>
                        <a:pt x="250774" y="217144"/>
                      </a:moveTo>
                      <a:lnTo>
                        <a:pt x="125387" y="0"/>
                      </a:lnTo>
                      <a:lnTo>
                        <a:pt x="0" y="217144"/>
                      </a:lnTo>
                      <a:lnTo>
                        <a:pt x="250774" y="217144"/>
                      </a:lnTo>
                      <a:close/>
                    </a:path>
                  </a:pathLst>
                </a:custGeom>
                <a:solidFill>
                  <a:srgbClr val="BBBDBF"/>
                </a:solidFill>
              </p:spPr>
              <p:txBody>
                <a:bodyPr wrap="square" lIns="0" tIns="0" rIns="0" bIns="0" rtlCol="0"/>
                <a:lstStyle/>
                <a:p>
                  <a:endParaRPr sz="1296"/>
                </a:p>
              </p:txBody>
            </p:sp>
          </p:grpSp>
          <p:sp>
            <p:nvSpPr>
              <p:cNvPr id="121" name="object 121"/>
              <p:cNvSpPr txBox="1"/>
              <p:nvPr/>
            </p:nvSpPr>
            <p:spPr>
              <a:xfrm>
                <a:off x="9066942" y="931999"/>
                <a:ext cx="979322" cy="496803"/>
              </a:xfrm>
              <a:prstGeom prst="rect">
                <a:avLst/>
              </a:prstGeom>
            </p:spPr>
            <p:txBody>
              <a:bodyPr vert="horz" wrap="square" lIns="0" tIns="9144" rIns="0" bIns="0" rtlCol="0">
                <a:spAutoFit/>
              </a:bodyPr>
              <a:lstStyle/>
              <a:p>
                <a:pPr marL="9144" marR="3658">
                  <a:spcBef>
                    <a:spcPts val="72"/>
                  </a:spcBef>
                </a:pPr>
                <a:r>
                  <a:rPr sz="1584" spc="-14" dirty="0">
                    <a:solidFill>
                      <a:srgbClr val="9556A2"/>
                    </a:solidFill>
                    <a:latin typeface="Trebuchet MS"/>
                    <a:cs typeface="Trebuchet MS"/>
                  </a:rPr>
                  <a:t>Change</a:t>
                </a:r>
                <a:r>
                  <a:rPr sz="1584" spc="-112" dirty="0">
                    <a:solidFill>
                      <a:srgbClr val="9556A2"/>
                    </a:solidFill>
                    <a:latin typeface="Trebuchet MS"/>
                    <a:cs typeface="Trebuchet MS"/>
                  </a:rPr>
                  <a:t> </a:t>
                </a:r>
                <a:r>
                  <a:rPr sz="1584" spc="-18" dirty="0">
                    <a:solidFill>
                      <a:srgbClr val="9556A2"/>
                    </a:solidFill>
                    <a:latin typeface="Trebuchet MS"/>
                    <a:cs typeface="Trebuchet MS"/>
                  </a:rPr>
                  <a:t>in </a:t>
                </a:r>
                <a:r>
                  <a:rPr sz="1584" spc="-72" dirty="0">
                    <a:solidFill>
                      <a:srgbClr val="9556A2"/>
                    </a:solidFill>
                    <a:latin typeface="Trebuchet MS"/>
                    <a:cs typeface="Trebuchet MS"/>
                  </a:rPr>
                  <a:t>trained</a:t>
                </a:r>
                <a:r>
                  <a:rPr sz="1584" spc="-97" dirty="0">
                    <a:solidFill>
                      <a:srgbClr val="9556A2"/>
                    </a:solidFill>
                    <a:latin typeface="Trebuchet MS"/>
                    <a:cs typeface="Trebuchet MS"/>
                  </a:rPr>
                  <a:t> </a:t>
                </a:r>
                <a:r>
                  <a:rPr sz="1584" spc="-54" dirty="0">
                    <a:solidFill>
                      <a:srgbClr val="9556A2"/>
                    </a:solidFill>
                    <a:latin typeface="Trebuchet MS"/>
                    <a:cs typeface="Trebuchet MS"/>
                  </a:rPr>
                  <a:t>axis</a:t>
                </a:r>
                <a:endParaRPr sz="1584" dirty="0">
                  <a:latin typeface="Trebuchet MS"/>
                  <a:cs typeface="Trebuchet MS"/>
                </a:endParaRPr>
              </a:p>
            </p:txBody>
          </p:sp>
          <p:sp>
            <p:nvSpPr>
              <p:cNvPr id="122" name="object 122"/>
              <p:cNvSpPr txBox="1"/>
              <p:nvPr/>
            </p:nvSpPr>
            <p:spPr>
              <a:xfrm>
                <a:off x="9074587" y="2128143"/>
                <a:ext cx="1201064" cy="496803"/>
              </a:xfrm>
              <a:prstGeom prst="rect">
                <a:avLst/>
              </a:prstGeom>
            </p:spPr>
            <p:txBody>
              <a:bodyPr vert="horz" wrap="square" lIns="0" tIns="9144" rIns="0" bIns="0" rtlCol="0">
                <a:spAutoFit/>
              </a:bodyPr>
              <a:lstStyle/>
              <a:p>
                <a:pPr marL="9144" marR="3658">
                  <a:spcBef>
                    <a:spcPts val="72"/>
                  </a:spcBef>
                </a:pPr>
                <a:r>
                  <a:rPr sz="1584" spc="-14" dirty="0">
                    <a:solidFill>
                      <a:srgbClr val="BBBDBF"/>
                    </a:solidFill>
                    <a:latin typeface="Trebuchet MS"/>
                    <a:cs typeface="Trebuchet MS"/>
                  </a:rPr>
                  <a:t>Change</a:t>
                </a:r>
                <a:r>
                  <a:rPr sz="1584" spc="-112" dirty="0">
                    <a:solidFill>
                      <a:srgbClr val="BBBDBF"/>
                    </a:solidFill>
                    <a:latin typeface="Trebuchet MS"/>
                    <a:cs typeface="Trebuchet MS"/>
                  </a:rPr>
                  <a:t> </a:t>
                </a:r>
                <a:r>
                  <a:rPr sz="1584" spc="-18" dirty="0">
                    <a:solidFill>
                      <a:srgbClr val="BBBDBF"/>
                    </a:solidFill>
                    <a:latin typeface="Trebuchet MS"/>
                    <a:cs typeface="Trebuchet MS"/>
                  </a:rPr>
                  <a:t>in </a:t>
                </a:r>
                <a:r>
                  <a:rPr sz="1584" spc="-54" dirty="0">
                    <a:solidFill>
                      <a:srgbClr val="BBBDBF"/>
                    </a:solidFill>
                    <a:latin typeface="Trebuchet MS"/>
                    <a:cs typeface="Trebuchet MS"/>
                  </a:rPr>
                  <a:t>untrained</a:t>
                </a:r>
                <a:r>
                  <a:rPr sz="1584" spc="-104" dirty="0">
                    <a:solidFill>
                      <a:srgbClr val="BBBDBF"/>
                    </a:solidFill>
                    <a:latin typeface="Trebuchet MS"/>
                    <a:cs typeface="Trebuchet MS"/>
                  </a:rPr>
                  <a:t> </a:t>
                </a:r>
                <a:r>
                  <a:rPr sz="1584" spc="-54" dirty="0">
                    <a:solidFill>
                      <a:srgbClr val="BBBDBF"/>
                    </a:solidFill>
                    <a:latin typeface="Trebuchet MS"/>
                    <a:cs typeface="Trebuchet MS"/>
                  </a:rPr>
                  <a:t>axis</a:t>
                </a:r>
                <a:endParaRPr sz="1584" dirty="0">
                  <a:latin typeface="Trebuchet MS"/>
                  <a:cs typeface="Trebuchet MS"/>
                </a:endParaRPr>
              </a:p>
            </p:txBody>
          </p:sp>
        </p:grpSp>
      </p:grpSp>
      <p:grpSp>
        <p:nvGrpSpPr>
          <p:cNvPr id="178" name="Group 177">
            <a:extLst>
              <a:ext uri="{FF2B5EF4-FFF2-40B4-BE49-F238E27FC236}">
                <a16:creationId xmlns:a16="http://schemas.microsoft.com/office/drawing/2014/main" id="{92E6F4EA-D362-D0DB-0923-3C08D80486D5}"/>
              </a:ext>
            </a:extLst>
          </p:cNvPr>
          <p:cNvGrpSpPr/>
          <p:nvPr/>
        </p:nvGrpSpPr>
        <p:grpSpPr>
          <a:xfrm>
            <a:off x="5986048" y="583296"/>
            <a:ext cx="1763591" cy="2684183"/>
            <a:chOff x="5357398" y="551902"/>
            <a:chExt cx="1763591" cy="2684183"/>
          </a:xfrm>
        </p:grpSpPr>
        <p:grpSp>
          <p:nvGrpSpPr>
            <p:cNvPr id="37" name="object 37"/>
            <p:cNvGrpSpPr/>
            <p:nvPr/>
          </p:nvGrpSpPr>
          <p:grpSpPr>
            <a:xfrm>
              <a:off x="5357398" y="551902"/>
              <a:ext cx="1383030" cy="1268730"/>
              <a:chOff x="5247963" y="766530"/>
              <a:chExt cx="1920875" cy="1762125"/>
            </a:xfrm>
          </p:grpSpPr>
          <p:pic>
            <p:nvPicPr>
              <p:cNvPr id="38" name="object 38"/>
              <p:cNvPicPr/>
              <p:nvPr/>
            </p:nvPicPr>
            <p:blipFill>
              <a:blip r:embed="rId4" cstate="print"/>
              <a:stretch>
                <a:fillRect/>
              </a:stretch>
            </p:blipFill>
            <p:spPr>
              <a:xfrm>
                <a:off x="5693508" y="930465"/>
                <a:ext cx="1270000" cy="1270016"/>
              </a:xfrm>
              <a:prstGeom prst="rect">
                <a:avLst/>
              </a:prstGeom>
            </p:spPr>
          </p:pic>
          <p:sp>
            <p:nvSpPr>
              <p:cNvPr id="39" name="object 39"/>
              <p:cNvSpPr/>
              <p:nvPr/>
            </p:nvSpPr>
            <p:spPr>
              <a:xfrm>
                <a:off x="5879504" y="1992031"/>
                <a:ext cx="22860" cy="22860"/>
              </a:xfrm>
              <a:custGeom>
                <a:avLst/>
                <a:gdLst/>
                <a:ahLst/>
                <a:cxnLst/>
                <a:rect l="l" t="t" r="r" b="b"/>
                <a:pathLst>
                  <a:path w="22860" h="22860">
                    <a:moveTo>
                      <a:pt x="0" y="22453"/>
                    </a:moveTo>
                    <a:lnTo>
                      <a:pt x="22453" y="0"/>
                    </a:lnTo>
                  </a:path>
                </a:pathLst>
              </a:custGeom>
              <a:ln w="12700">
                <a:solidFill>
                  <a:srgbClr val="221E1F"/>
                </a:solidFill>
              </a:ln>
            </p:spPr>
            <p:txBody>
              <a:bodyPr wrap="square" lIns="0" tIns="0" rIns="0" bIns="0" rtlCol="0"/>
              <a:lstStyle/>
              <a:p>
                <a:endParaRPr sz="1296"/>
              </a:p>
            </p:txBody>
          </p:sp>
          <p:sp>
            <p:nvSpPr>
              <p:cNvPr id="40" name="object 40"/>
              <p:cNvSpPr/>
              <p:nvPr/>
            </p:nvSpPr>
            <p:spPr>
              <a:xfrm>
                <a:off x="5946854" y="1161359"/>
                <a:ext cx="786130" cy="786130"/>
              </a:xfrm>
              <a:custGeom>
                <a:avLst/>
                <a:gdLst/>
                <a:ahLst/>
                <a:cxnLst/>
                <a:rect l="l" t="t" r="r" b="b"/>
                <a:pathLst>
                  <a:path w="786129" h="786130">
                    <a:moveTo>
                      <a:pt x="0" y="785774"/>
                    </a:moveTo>
                    <a:lnTo>
                      <a:pt x="785774" y="0"/>
                    </a:lnTo>
                  </a:path>
                </a:pathLst>
              </a:custGeom>
              <a:ln w="12700">
                <a:solidFill>
                  <a:srgbClr val="221E1F"/>
                </a:solidFill>
                <a:prstDash val="dash"/>
              </a:ln>
            </p:spPr>
            <p:txBody>
              <a:bodyPr wrap="square" lIns="0" tIns="0" rIns="0" bIns="0" rtlCol="0"/>
              <a:lstStyle/>
              <a:p>
                <a:endParaRPr sz="1296"/>
              </a:p>
            </p:txBody>
          </p:sp>
          <p:sp>
            <p:nvSpPr>
              <p:cNvPr id="41" name="object 41"/>
              <p:cNvSpPr/>
              <p:nvPr/>
            </p:nvSpPr>
            <p:spPr>
              <a:xfrm>
                <a:off x="6755079" y="1116457"/>
                <a:ext cx="22860" cy="22860"/>
              </a:xfrm>
              <a:custGeom>
                <a:avLst/>
                <a:gdLst/>
                <a:ahLst/>
                <a:cxnLst/>
                <a:rect l="l" t="t" r="r" b="b"/>
                <a:pathLst>
                  <a:path w="22859" h="22859">
                    <a:moveTo>
                      <a:pt x="0" y="22453"/>
                    </a:moveTo>
                    <a:lnTo>
                      <a:pt x="22453" y="0"/>
                    </a:lnTo>
                  </a:path>
                </a:pathLst>
              </a:custGeom>
              <a:ln w="12700">
                <a:solidFill>
                  <a:srgbClr val="221E1F"/>
                </a:solidFill>
              </a:ln>
            </p:spPr>
            <p:txBody>
              <a:bodyPr wrap="square" lIns="0" tIns="0" rIns="0" bIns="0" rtlCol="0"/>
              <a:lstStyle/>
              <a:p>
                <a:endParaRPr sz="1296"/>
              </a:p>
            </p:txBody>
          </p:sp>
          <p:pic>
            <p:nvPicPr>
              <p:cNvPr id="42" name="object 42"/>
              <p:cNvPicPr/>
              <p:nvPr/>
            </p:nvPicPr>
            <p:blipFill>
              <a:blip r:embed="rId5" cstate="print"/>
              <a:stretch>
                <a:fillRect/>
              </a:stretch>
            </p:blipFill>
            <p:spPr>
              <a:xfrm>
                <a:off x="6632897" y="1583926"/>
                <a:ext cx="64769" cy="64769"/>
              </a:xfrm>
              <a:prstGeom prst="rect">
                <a:avLst/>
              </a:prstGeom>
            </p:spPr>
          </p:pic>
          <p:pic>
            <p:nvPicPr>
              <p:cNvPr id="43" name="object 43"/>
              <p:cNvPicPr/>
              <p:nvPr/>
            </p:nvPicPr>
            <p:blipFill>
              <a:blip r:embed="rId6" cstate="print"/>
              <a:stretch>
                <a:fillRect/>
              </a:stretch>
            </p:blipFill>
            <p:spPr>
              <a:xfrm>
                <a:off x="6198156" y="1699982"/>
                <a:ext cx="64770" cy="64769"/>
              </a:xfrm>
              <a:prstGeom prst="rect">
                <a:avLst/>
              </a:prstGeom>
            </p:spPr>
          </p:pic>
          <p:pic>
            <p:nvPicPr>
              <p:cNvPr id="44" name="object 44"/>
              <p:cNvPicPr/>
              <p:nvPr/>
            </p:nvPicPr>
            <p:blipFill>
              <a:blip r:embed="rId6" cstate="print"/>
              <a:stretch>
                <a:fillRect/>
              </a:stretch>
            </p:blipFill>
            <p:spPr>
              <a:xfrm>
                <a:off x="6419596" y="1628646"/>
                <a:ext cx="64770" cy="64769"/>
              </a:xfrm>
              <a:prstGeom prst="rect">
                <a:avLst/>
              </a:prstGeom>
            </p:spPr>
          </p:pic>
          <p:pic>
            <p:nvPicPr>
              <p:cNvPr id="45" name="object 45"/>
              <p:cNvPicPr/>
              <p:nvPr/>
            </p:nvPicPr>
            <p:blipFill>
              <a:blip r:embed="rId5" cstate="print"/>
              <a:stretch>
                <a:fillRect/>
              </a:stretch>
            </p:blipFill>
            <p:spPr>
              <a:xfrm>
                <a:off x="6250983" y="1583926"/>
                <a:ext cx="64770" cy="64769"/>
              </a:xfrm>
              <a:prstGeom prst="rect">
                <a:avLst/>
              </a:prstGeom>
            </p:spPr>
          </p:pic>
          <p:pic>
            <p:nvPicPr>
              <p:cNvPr id="46" name="object 46"/>
              <p:cNvPicPr/>
              <p:nvPr/>
            </p:nvPicPr>
            <p:blipFill>
              <a:blip r:embed="rId6" cstate="print"/>
              <a:stretch>
                <a:fillRect/>
              </a:stretch>
            </p:blipFill>
            <p:spPr>
              <a:xfrm>
                <a:off x="6419596" y="1471382"/>
                <a:ext cx="64770" cy="64769"/>
              </a:xfrm>
              <a:prstGeom prst="rect">
                <a:avLst/>
              </a:prstGeom>
            </p:spPr>
          </p:pic>
          <p:pic>
            <p:nvPicPr>
              <p:cNvPr id="47" name="object 47"/>
              <p:cNvPicPr/>
              <p:nvPr/>
            </p:nvPicPr>
            <p:blipFill>
              <a:blip r:embed="rId7" cstate="print"/>
              <a:stretch>
                <a:fillRect/>
              </a:stretch>
            </p:blipFill>
            <p:spPr>
              <a:xfrm>
                <a:off x="5247963" y="766530"/>
                <a:ext cx="786021" cy="431645"/>
              </a:xfrm>
              <a:prstGeom prst="rect">
                <a:avLst/>
              </a:prstGeom>
            </p:spPr>
          </p:pic>
          <p:pic>
            <p:nvPicPr>
              <p:cNvPr id="48" name="object 48"/>
              <p:cNvPicPr/>
              <p:nvPr/>
            </p:nvPicPr>
            <p:blipFill>
              <a:blip r:embed="rId8" cstate="print"/>
              <a:stretch>
                <a:fillRect/>
              </a:stretch>
            </p:blipFill>
            <p:spPr>
              <a:xfrm>
                <a:off x="6758351" y="1806578"/>
                <a:ext cx="410329" cy="722073"/>
              </a:xfrm>
              <a:prstGeom prst="rect">
                <a:avLst/>
              </a:prstGeom>
            </p:spPr>
          </p:pic>
          <p:pic>
            <p:nvPicPr>
              <p:cNvPr id="49" name="object 49"/>
              <p:cNvPicPr/>
              <p:nvPr/>
            </p:nvPicPr>
            <p:blipFill>
              <a:blip r:embed="rId9" cstate="print"/>
              <a:stretch>
                <a:fillRect/>
              </a:stretch>
            </p:blipFill>
            <p:spPr>
              <a:xfrm>
                <a:off x="6151962" y="1356184"/>
                <a:ext cx="64770" cy="64769"/>
              </a:xfrm>
              <a:prstGeom prst="rect">
                <a:avLst/>
              </a:prstGeom>
            </p:spPr>
          </p:pic>
          <p:pic>
            <p:nvPicPr>
              <p:cNvPr id="50" name="object 50"/>
              <p:cNvPicPr/>
              <p:nvPr/>
            </p:nvPicPr>
            <p:blipFill>
              <a:blip r:embed="rId10" cstate="print"/>
              <a:stretch>
                <a:fillRect/>
              </a:stretch>
            </p:blipFill>
            <p:spPr>
              <a:xfrm>
                <a:off x="6284241" y="1292684"/>
                <a:ext cx="64770" cy="64769"/>
              </a:xfrm>
              <a:prstGeom prst="rect">
                <a:avLst/>
              </a:prstGeom>
            </p:spPr>
          </p:pic>
          <p:pic>
            <p:nvPicPr>
              <p:cNvPr id="51" name="object 51"/>
              <p:cNvPicPr/>
              <p:nvPr/>
            </p:nvPicPr>
            <p:blipFill>
              <a:blip r:embed="rId10" cstate="print"/>
              <a:stretch>
                <a:fillRect/>
              </a:stretch>
            </p:blipFill>
            <p:spPr>
              <a:xfrm>
                <a:off x="6266925" y="1515292"/>
                <a:ext cx="64770" cy="64769"/>
              </a:xfrm>
              <a:prstGeom prst="rect">
                <a:avLst/>
              </a:prstGeom>
            </p:spPr>
          </p:pic>
          <p:pic>
            <p:nvPicPr>
              <p:cNvPr id="52" name="object 52"/>
              <p:cNvPicPr/>
              <p:nvPr/>
            </p:nvPicPr>
            <p:blipFill>
              <a:blip r:embed="rId11" cstate="print"/>
              <a:stretch>
                <a:fillRect/>
              </a:stretch>
            </p:blipFill>
            <p:spPr>
              <a:xfrm>
                <a:off x="6166406" y="1617432"/>
                <a:ext cx="64770" cy="64769"/>
              </a:xfrm>
              <a:prstGeom prst="rect">
                <a:avLst/>
              </a:prstGeom>
            </p:spPr>
          </p:pic>
          <p:pic>
            <p:nvPicPr>
              <p:cNvPr id="53" name="object 53"/>
              <p:cNvPicPr/>
              <p:nvPr/>
            </p:nvPicPr>
            <p:blipFill>
              <a:blip r:embed="rId10" cstate="print"/>
              <a:stretch>
                <a:fillRect/>
              </a:stretch>
            </p:blipFill>
            <p:spPr>
              <a:xfrm>
                <a:off x="6347741" y="1387934"/>
                <a:ext cx="64770" cy="64769"/>
              </a:xfrm>
              <a:prstGeom prst="rect">
                <a:avLst/>
              </a:prstGeom>
            </p:spPr>
          </p:pic>
          <p:pic>
            <p:nvPicPr>
              <p:cNvPr id="54" name="object 54"/>
              <p:cNvPicPr/>
              <p:nvPr/>
            </p:nvPicPr>
            <p:blipFill>
              <a:blip r:embed="rId12" cstate="print"/>
              <a:stretch>
                <a:fillRect/>
              </a:stretch>
            </p:blipFill>
            <p:spPr>
              <a:xfrm>
                <a:off x="6088462" y="1483542"/>
                <a:ext cx="64770" cy="64769"/>
              </a:xfrm>
              <a:prstGeom prst="rect">
                <a:avLst/>
              </a:prstGeom>
            </p:spPr>
          </p:pic>
        </p:grpSp>
        <p:pic>
          <p:nvPicPr>
            <p:cNvPr id="56" name="object 56"/>
            <p:cNvPicPr/>
            <p:nvPr/>
          </p:nvPicPr>
          <p:blipFill>
            <a:blip r:embed="rId13" cstate="print"/>
            <a:stretch>
              <a:fillRect/>
            </a:stretch>
          </p:blipFill>
          <p:spPr>
            <a:xfrm>
              <a:off x="5706170" y="1940028"/>
              <a:ext cx="914405" cy="914395"/>
            </a:xfrm>
            <a:prstGeom prst="rect">
              <a:avLst/>
            </a:prstGeom>
          </p:spPr>
        </p:pic>
        <p:sp>
          <p:nvSpPr>
            <p:cNvPr id="57" name="object 57"/>
            <p:cNvSpPr/>
            <p:nvPr/>
          </p:nvSpPr>
          <p:spPr>
            <a:xfrm>
              <a:off x="6470494" y="2704349"/>
              <a:ext cx="16459" cy="16459"/>
            </a:xfrm>
            <a:custGeom>
              <a:avLst/>
              <a:gdLst/>
              <a:ahLst/>
              <a:cxnLst/>
              <a:rect l="l" t="t" r="r" b="b"/>
              <a:pathLst>
                <a:path w="22859" h="22860">
                  <a:moveTo>
                    <a:pt x="22453" y="22453"/>
                  </a:moveTo>
                  <a:lnTo>
                    <a:pt x="0" y="0"/>
                  </a:lnTo>
                </a:path>
              </a:pathLst>
            </a:custGeom>
            <a:ln w="12700">
              <a:solidFill>
                <a:srgbClr val="221E1F"/>
              </a:solidFill>
            </a:ln>
          </p:spPr>
          <p:txBody>
            <a:bodyPr wrap="square" lIns="0" tIns="0" rIns="0" bIns="0" rtlCol="0"/>
            <a:lstStyle/>
            <a:p>
              <a:endParaRPr sz="1296"/>
            </a:p>
          </p:txBody>
        </p:sp>
        <p:sp>
          <p:nvSpPr>
            <p:cNvPr id="58" name="object 58"/>
            <p:cNvSpPr/>
            <p:nvPr/>
          </p:nvSpPr>
          <p:spPr>
            <a:xfrm>
              <a:off x="5872410" y="2106265"/>
              <a:ext cx="566014" cy="566014"/>
            </a:xfrm>
            <a:custGeom>
              <a:avLst/>
              <a:gdLst/>
              <a:ahLst/>
              <a:cxnLst/>
              <a:rect l="l" t="t" r="r" b="b"/>
              <a:pathLst>
                <a:path w="786129" h="786129">
                  <a:moveTo>
                    <a:pt x="785774" y="785774"/>
                  </a:moveTo>
                  <a:lnTo>
                    <a:pt x="0" y="0"/>
                  </a:lnTo>
                </a:path>
              </a:pathLst>
            </a:custGeom>
            <a:ln w="12700">
              <a:solidFill>
                <a:srgbClr val="221E1F"/>
              </a:solidFill>
              <a:prstDash val="dash"/>
            </a:ln>
          </p:spPr>
          <p:txBody>
            <a:bodyPr wrap="square" lIns="0" tIns="0" rIns="0" bIns="0" rtlCol="0"/>
            <a:lstStyle/>
            <a:p>
              <a:endParaRPr sz="1296"/>
            </a:p>
          </p:txBody>
        </p:sp>
        <p:sp>
          <p:nvSpPr>
            <p:cNvPr id="59" name="object 59"/>
            <p:cNvSpPr/>
            <p:nvPr/>
          </p:nvSpPr>
          <p:spPr>
            <a:xfrm>
              <a:off x="5840080" y="2073935"/>
              <a:ext cx="16459" cy="16459"/>
            </a:xfrm>
            <a:custGeom>
              <a:avLst/>
              <a:gdLst/>
              <a:ahLst/>
              <a:cxnLst/>
              <a:rect l="l" t="t" r="r" b="b"/>
              <a:pathLst>
                <a:path w="22860" h="22860">
                  <a:moveTo>
                    <a:pt x="22453" y="22453"/>
                  </a:moveTo>
                  <a:lnTo>
                    <a:pt x="0" y="0"/>
                  </a:lnTo>
                </a:path>
              </a:pathLst>
            </a:custGeom>
            <a:ln w="12700">
              <a:solidFill>
                <a:srgbClr val="221E1F"/>
              </a:solidFill>
            </a:ln>
          </p:spPr>
          <p:txBody>
            <a:bodyPr wrap="square" lIns="0" tIns="0" rIns="0" bIns="0" rtlCol="0"/>
            <a:lstStyle/>
            <a:p>
              <a:endParaRPr sz="1296"/>
            </a:p>
          </p:txBody>
        </p:sp>
        <p:pic>
          <p:nvPicPr>
            <p:cNvPr id="60" name="object 60"/>
            <p:cNvPicPr/>
            <p:nvPr/>
          </p:nvPicPr>
          <p:blipFill>
            <a:blip r:embed="rId14" cstate="print"/>
            <a:stretch>
              <a:fillRect/>
            </a:stretch>
          </p:blipFill>
          <p:spPr>
            <a:xfrm>
              <a:off x="6192317" y="2351155"/>
              <a:ext cx="46377" cy="46381"/>
            </a:xfrm>
            <a:prstGeom prst="rect">
              <a:avLst/>
            </a:prstGeom>
          </p:spPr>
        </p:pic>
        <p:pic>
          <p:nvPicPr>
            <p:cNvPr id="61" name="object 61"/>
            <p:cNvPicPr/>
            <p:nvPr/>
          </p:nvPicPr>
          <p:blipFill>
            <a:blip r:embed="rId15" cstate="print"/>
            <a:stretch>
              <a:fillRect/>
            </a:stretch>
          </p:blipFill>
          <p:spPr>
            <a:xfrm>
              <a:off x="6248612" y="2272191"/>
              <a:ext cx="46377" cy="46381"/>
            </a:xfrm>
            <a:prstGeom prst="rect">
              <a:avLst/>
            </a:prstGeom>
          </p:spPr>
        </p:pic>
        <p:pic>
          <p:nvPicPr>
            <p:cNvPr id="62" name="object 62"/>
            <p:cNvPicPr/>
            <p:nvPr/>
          </p:nvPicPr>
          <p:blipFill>
            <a:blip r:embed="rId16" cstate="print"/>
            <a:stretch>
              <a:fillRect/>
            </a:stretch>
          </p:blipFill>
          <p:spPr>
            <a:xfrm>
              <a:off x="6117302" y="2213331"/>
              <a:ext cx="46377" cy="46381"/>
            </a:xfrm>
            <a:prstGeom prst="rect">
              <a:avLst/>
            </a:prstGeom>
          </p:spPr>
        </p:pic>
        <p:pic>
          <p:nvPicPr>
            <p:cNvPr id="63" name="object 63"/>
            <p:cNvPicPr/>
            <p:nvPr/>
          </p:nvPicPr>
          <p:blipFill>
            <a:blip r:embed="rId16" cstate="print"/>
            <a:stretch>
              <a:fillRect/>
            </a:stretch>
          </p:blipFill>
          <p:spPr>
            <a:xfrm>
              <a:off x="6104029" y="2305422"/>
              <a:ext cx="46377" cy="46381"/>
            </a:xfrm>
            <a:prstGeom prst="rect">
              <a:avLst/>
            </a:prstGeom>
          </p:spPr>
        </p:pic>
        <p:pic>
          <p:nvPicPr>
            <p:cNvPr id="64" name="object 64"/>
            <p:cNvPicPr/>
            <p:nvPr/>
          </p:nvPicPr>
          <p:blipFill>
            <a:blip r:embed="rId17" cstate="print"/>
            <a:stretch>
              <a:fillRect/>
            </a:stretch>
          </p:blipFill>
          <p:spPr>
            <a:xfrm>
              <a:off x="6225746" y="2180759"/>
              <a:ext cx="46377" cy="46381"/>
            </a:xfrm>
            <a:prstGeom prst="rect">
              <a:avLst/>
            </a:prstGeom>
          </p:spPr>
        </p:pic>
        <p:pic>
          <p:nvPicPr>
            <p:cNvPr id="65" name="object 65"/>
            <p:cNvPicPr/>
            <p:nvPr/>
          </p:nvPicPr>
          <p:blipFill>
            <a:blip r:embed="rId18" cstate="print"/>
            <a:stretch>
              <a:fillRect/>
            </a:stretch>
          </p:blipFill>
          <p:spPr>
            <a:xfrm>
              <a:off x="5407384" y="2624411"/>
              <a:ext cx="521912" cy="315683"/>
            </a:xfrm>
            <a:prstGeom prst="rect">
              <a:avLst/>
            </a:prstGeom>
          </p:spPr>
        </p:pic>
        <p:pic>
          <p:nvPicPr>
            <p:cNvPr id="66" name="object 66"/>
            <p:cNvPicPr/>
            <p:nvPr/>
          </p:nvPicPr>
          <p:blipFill>
            <a:blip r:embed="rId19" cstate="print"/>
            <a:stretch>
              <a:fillRect/>
            </a:stretch>
          </p:blipFill>
          <p:spPr>
            <a:xfrm>
              <a:off x="6377545" y="1960703"/>
              <a:ext cx="428075" cy="207980"/>
            </a:xfrm>
            <a:prstGeom prst="rect">
              <a:avLst/>
            </a:prstGeom>
          </p:spPr>
        </p:pic>
        <p:sp>
          <p:nvSpPr>
            <p:cNvPr id="67" name="object 67"/>
            <p:cNvSpPr/>
            <p:nvPr/>
          </p:nvSpPr>
          <p:spPr>
            <a:xfrm>
              <a:off x="6778445" y="2132637"/>
              <a:ext cx="192938" cy="615848"/>
            </a:xfrm>
            <a:custGeom>
              <a:avLst/>
              <a:gdLst/>
              <a:ahLst/>
              <a:cxnLst/>
              <a:rect l="l" t="t" r="r" b="b"/>
              <a:pathLst>
                <a:path w="267970" h="855345">
                  <a:moveTo>
                    <a:pt x="267804" y="0"/>
                  </a:moveTo>
                  <a:lnTo>
                    <a:pt x="0" y="0"/>
                  </a:lnTo>
                  <a:lnTo>
                    <a:pt x="0" y="855090"/>
                  </a:lnTo>
                  <a:lnTo>
                    <a:pt x="267804" y="855090"/>
                  </a:lnTo>
                  <a:lnTo>
                    <a:pt x="267804" y="0"/>
                  </a:lnTo>
                  <a:close/>
                </a:path>
              </a:pathLst>
            </a:custGeom>
            <a:solidFill>
              <a:srgbClr val="5F83C2"/>
            </a:solidFill>
          </p:spPr>
          <p:txBody>
            <a:bodyPr wrap="square" lIns="0" tIns="0" rIns="0" bIns="0" rtlCol="0"/>
            <a:lstStyle/>
            <a:p>
              <a:endParaRPr sz="1296"/>
            </a:p>
          </p:txBody>
        </p:sp>
        <p:pic>
          <p:nvPicPr>
            <p:cNvPr id="70" name="object 70"/>
            <p:cNvPicPr/>
            <p:nvPr/>
          </p:nvPicPr>
          <p:blipFill>
            <a:blip r:embed="rId20" cstate="print"/>
            <a:stretch>
              <a:fillRect/>
            </a:stretch>
          </p:blipFill>
          <p:spPr>
            <a:xfrm>
              <a:off x="6028972" y="2558954"/>
              <a:ext cx="46344" cy="46347"/>
            </a:xfrm>
            <a:prstGeom prst="rect">
              <a:avLst/>
            </a:prstGeom>
          </p:spPr>
        </p:pic>
        <p:pic>
          <p:nvPicPr>
            <p:cNvPr id="71" name="object 71"/>
            <p:cNvPicPr/>
            <p:nvPr/>
          </p:nvPicPr>
          <p:blipFill>
            <a:blip r:embed="rId21" cstate="print"/>
            <a:stretch>
              <a:fillRect/>
            </a:stretch>
          </p:blipFill>
          <p:spPr>
            <a:xfrm>
              <a:off x="6099290" y="2366727"/>
              <a:ext cx="46344" cy="46347"/>
            </a:xfrm>
            <a:prstGeom prst="rect">
              <a:avLst/>
            </a:prstGeom>
          </p:spPr>
        </p:pic>
        <p:pic>
          <p:nvPicPr>
            <p:cNvPr id="72" name="object 72"/>
            <p:cNvPicPr/>
            <p:nvPr/>
          </p:nvPicPr>
          <p:blipFill>
            <a:blip r:embed="rId22" cstate="print"/>
            <a:stretch>
              <a:fillRect/>
            </a:stretch>
          </p:blipFill>
          <p:spPr>
            <a:xfrm>
              <a:off x="6010474" y="2351277"/>
              <a:ext cx="46344" cy="46347"/>
            </a:xfrm>
            <a:prstGeom prst="rect">
              <a:avLst/>
            </a:prstGeom>
          </p:spPr>
        </p:pic>
        <p:pic>
          <p:nvPicPr>
            <p:cNvPr id="73" name="object 73"/>
            <p:cNvPicPr/>
            <p:nvPr/>
          </p:nvPicPr>
          <p:blipFill>
            <a:blip r:embed="rId20" cstate="print"/>
            <a:stretch>
              <a:fillRect/>
            </a:stretch>
          </p:blipFill>
          <p:spPr>
            <a:xfrm>
              <a:off x="6035213" y="2449848"/>
              <a:ext cx="46344" cy="46347"/>
            </a:xfrm>
            <a:prstGeom prst="rect">
              <a:avLst/>
            </a:prstGeom>
          </p:spPr>
        </p:pic>
        <p:pic>
          <p:nvPicPr>
            <p:cNvPr id="74" name="object 74"/>
            <p:cNvPicPr/>
            <p:nvPr/>
          </p:nvPicPr>
          <p:blipFill>
            <a:blip r:embed="rId21" cstate="print"/>
            <a:stretch>
              <a:fillRect/>
            </a:stretch>
          </p:blipFill>
          <p:spPr>
            <a:xfrm>
              <a:off x="6180773" y="2439040"/>
              <a:ext cx="46344" cy="46347"/>
            </a:xfrm>
            <a:prstGeom prst="rect">
              <a:avLst/>
            </a:prstGeom>
          </p:spPr>
        </p:pic>
        <p:sp>
          <p:nvSpPr>
            <p:cNvPr id="111" name="object 111"/>
            <p:cNvSpPr/>
            <p:nvPr/>
          </p:nvSpPr>
          <p:spPr>
            <a:xfrm>
              <a:off x="6791200" y="726848"/>
              <a:ext cx="192938" cy="805586"/>
            </a:xfrm>
            <a:custGeom>
              <a:avLst/>
              <a:gdLst/>
              <a:ahLst/>
              <a:cxnLst/>
              <a:rect l="l" t="t" r="r" b="b"/>
              <a:pathLst>
                <a:path w="267970" h="1118870">
                  <a:moveTo>
                    <a:pt x="267804" y="0"/>
                  </a:moveTo>
                  <a:lnTo>
                    <a:pt x="0" y="0"/>
                  </a:lnTo>
                  <a:lnTo>
                    <a:pt x="0" y="1118285"/>
                  </a:lnTo>
                  <a:lnTo>
                    <a:pt x="267804" y="1118285"/>
                  </a:lnTo>
                  <a:lnTo>
                    <a:pt x="267804" y="0"/>
                  </a:lnTo>
                  <a:close/>
                </a:path>
              </a:pathLst>
            </a:custGeom>
            <a:solidFill>
              <a:srgbClr val="5F83C2"/>
            </a:solidFill>
          </p:spPr>
          <p:txBody>
            <a:bodyPr wrap="square" lIns="0" tIns="0" rIns="0" bIns="0" rtlCol="0"/>
            <a:lstStyle/>
            <a:p>
              <a:endParaRPr sz="1296"/>
            </a:p>
          </p:txBody>
        </p:sp>
        <p:sp>
          <p:nvSpPr>
            <p:cNvPr id="123" name="object 123"/>
            <p:cNvSpPr txBox="1"/>
            <p:nvPr/>
          </p:nvSpPr>
          <p:spPr>
            <a:xfrm rot="18900000">
              <a:off x="6159983" y="3107845"/>
              <a:ext cx="961006" cy="128240"/>
            </a:xfrm>
            <a:prstGeom prst="rect">
              <a:avLst/>
            </a:prstGeom>
          </p:spPr>
          <p:txBody>
            <a:bodyPr vert="horz" wrap="square" lIns="0" tIns="0" rIns="0" bIns="0" rtlCol="0">
              <a:spAutoFit/>
            </a:bodyPr>
            <a:lstStyle/>
            <a:p>
              <a:pPr>
                <a:lnSpc>
                  <a:spcPts val="1008"/>
                </a:lnSpc>
              </a:pPr>
              <a:r>
                <a:rPr sz="1008" spc="-18" dirty="0">
                  <a:solidFill>
                    <a:srgbClr val="221E1F"/>
                  </a:solidFill>
                  <a:latin typeface="Trebuchet MS"/>
                  <a:cs typeface="Trebuchet MS"/>
                </a:rPr>
                <a:t>Session</a:t>
              </a:r>
              <a:r>
                <a:rPr sz="1008" spc="-76" dirty="0">
                  <a:solidFill>
                    <a:srgbClr val="221E1F"/>
                  </a:solidFill>
                  <a:latin typeface="Trebuchet MS"/>
                  <a:cs typeface="Trebuchet MS"/>
                </a:rPr>
                <a:t> </a:t>
              </a:r>
              <a:r>
                <a:rPr sz="1008" spc="-22" dirty="0">
                  <a:solidFill>
                    <a:srgbClr val="221E1F"/>
                  </a:solidFill>
                  <a:latin typeface="Trebuchet MS"/>
                  <a:cs typeface="Trebuchet MS"/>
                </a:rPr>
                <a:t>1</a:t>
              </a:r>
              <a:r>
                <a:rPr sz="1008" spc="-72" dirty="0">
                  <a:solidFill>
                    <a:srgbClr val="221E1F"/>
                  </a:solidFill>
                  <a:latin typeface="Trebuchet MS"/>
                  <a:cs typeface="Trebuchet MS"/>
                </a:rPr>
                <a:t> </a:t>
              </a:r>
              <a:r>
                <a:rPr sz="1008" spc="-25" dirty="0">
                  <a:solidFill>
                    <a:srgbClr val="221E1F"/>
                  </a:solidFill>
                  <a:latin typeface="Trebuchet MS"/>
                  <a:cs typeface="Trebuchet MS"/>
                </a:rPr>
                <a:t>slope</a:t>
              </a:r>
              <a:endParaRPr sz="1008" dirty="0">
                <a:latin typeface="Trebuchet MS"/>
                <a:cs typeface="Trebuchet MS"/>
              </a:endParaRPr>
            </a:p>
          </p:txBody>
        </p:sp>
      </p:grpSp>
      <p:grpSp>
        <p:nvGrpSpPr>
          <p:cNvPr id="179" name="Group 178">
            <a:extLst>
              <a:ext uri="{FF2B5EF4-FFF2-40B4-BE49-F238E27FC236}">
                <a16:creationId xmlns:a16="http://schemas.microsoft.com/office/drawing/2014/main" id="{6791E98D-BA5E-520C-B32E-1F0207217B53}"/>
              </a:ext>
            </a:extLst>
          </p:cNvPr>
          <p:cNvGrpSpPr/>
          <p:nvPr/>
        </p:nvGrpSpPr>
        <p:grpSpPr>
          <a:xfrm>
            <a:off x="7080827" y="578895"/>
            <a:ext cx="2332314" cy="2677204"/>
            <a:chOff x="6452177" y="547501"/>
            <a:chExt cx="2332314" cy="2677204"/>
          </a:xfrm>
        </p:grpSpPr>
        <p:sp>
          <p:nvSpPr>
            <p:cNvPr id="68" name="object 68"/>
            <p:cNvSpPr/>
            <p:nvPr/>
          </p:nvSpPr>
          <p:spPr>
            <a:xfrm>
              <a:off x="6998651" y="2288085"/>
              <a:ext cx="192938" cy="460401"/>
            </a:xfrm>
            <a:custGeom>
              <a:avLst/>
              <a:gdLst/>
              <a:ahLst/>
              <a:cxnLst/>
              <a:rect l="l" t="t" r="r" b="b"/>
              <a:pathLst>
                <a:path w="267970" h="639445">
                  <a:moveTo>
                    <a:pt x="267804" y="0"/>
                  </a:moveTo>
                  <a:lnTo>
                    <a:pt x="0" y="0"/>
                  </a:lnTo>
                  <a:lnTo>
                    <a:pt x="0" y="639190"/>
                  </a:lnTo>
                  <a:lnTo>
                    <a:pt x="267804" y="639190"/>
                  </a:lnTo>
                  <a:lnTo>
                    <a:pt x="267804" y="0"/>
                  </a:lnTo>
                  <a:close/>
                </a:path>
              </a:pathLst>
            </a:custGeom>
            <a:solidFill>
              <a:srgbClr val="4BBFA7"/>
            </a:solidFill>
          </p:spPr>
          <p:txBody>
            <a:bodyPr wrap="square" lIns="0" tIns="0" rIns="0" bIns="0" rtlCol="0"/>
            <a:lstStyle/>
            <a:p>
              <a:endParaRPr sz="1296"/>
            </a:p>
          </p:txBody>
        </p:sp>
        <p:grpSp>
          <p:nvGrpSpPr>
            <p:cNvPr id="75" name="object 75"/>
            <p:cNvGrpSpPr/>
            <p:nvPr/>
          </p:nvGrpSpPr>
          <p:grpSpPr>
            <a:xfrm>
              <a:off x="7310488" y="547501"/>
              <a:ext cx="1383030" cy="1268730"/>
              <a:chOff x="7960588" y="760417"/>
              <a:chExt cx="1920875" cy="1762125"/>
            </a:xfrm>
          </p:grpSpPr>
          <p:pic>
            <p:nvPicPr>
              <p:cNvPr id="76" name="object 76"/>
              <p:cNvPicPr/>
              <p:nvPr/>
            </p:nvPicPr>
            <p:blipFill>
              <a:blip r:embed="rId23" cstate="print"/>
              <a:stretch>
                <a:fillRect/>
              </a:stretch>
            </p:blipFill>
            <p:spPr>
              <a:xfrm>
                <a:off x="8406133" y="924356"/>
                <a:ext cx="1270003" cy="1270006"/>
              </a:xfrm>
              <a:prstGeom prst="rect">
                <a:avLst/>
              </a:prstGeom>
            </p:spPr>
          </p:pic>
          <p:sp>
            <p:nvSpPr>
              <p:cNvPr id="77" name="object 77"/>
              <p:cNvSpPr/>
              <p:nvPr/>
            </p:nvSpPr>
            <p:spPr>
              <a:xfrm>
                <a:off x="8592118" y="1985919"/>
                <a:ext cx="22860" cy="22860"/>
              </a:xfrm>
              <a:custGeom>
                <a:avLst/>
                <a:gdLst/>
                <a:ahLst/>
                <a:cxnLst/>
                <a:rect l="l" t="t" r="r" b="b"/>
                <a:pathLst>
                  <a:path w="22859" h="22860">
                    <a:moveTo>
                      <a:pt x="0" y="22453"/>
                    </a:moveTo>
                    <a:lnTo>
                      <a:pt x="22453" y="0"/>
                    </a:lnTo>
                  </a:path>
                </a:pathLst>
              </a:custGeom>
              <a:ln w="12700">
                <a:solidFill>
                  <a:srgbClr val="221E1F"/>
                </a:solidFill>
              </a:ln>
            </p:spPr>
            <p:txBody>
              <a:bodyPr wrap="square" lIns="0" tIns="0" rIns="0" bIns="0" rtlCol="0"/>
              <a:lstStyle/>
              <a:p>
                <a:endParaRPr sz="1296"/>
              </a:p>
            </p:txBody>
          </p:sp>
          <p:sp>
            <p:nvSpPr>
              <p:cNvPr id="78" name="object 78"/>
              <p:cNvSpPr/>
              <p:nvPr/>
            </p:nvSpPr>
            <p:spPr>
              <a:xfrm>
                <a:off x="8659470" y="1155246"/>
                <a:ext cx="786130" cy="786130"/>
              </a:xfrm>
              <a:custGeom>
                <a:avLst/>
                <a:gdLst/>
                <a:ahLst/>
                <a:cxnLst/>
                <a:rect l="l" t="t" r="r" b="b"/>
                <a:pathLst>
                  <a:path w="786129" h="786130">
                    <a:moveTo>
                      <a:pt x="0" y="785774"/>
                    </a:moveTo>
                    <a:lnTo>
                      <a:pt x="785774" y="0"/>
                    </a:lnTo>
                  </a:path>
                </a:pathLst>
              </a:custGeom>
              <a:ln w="12700">
                <a:solidFill>
                  <a:srgbClr val="221E1F"/>
                </a:solidFill>
                <a:prstDash val="dash"/>
              </a:ln>
            </p:spPr>
            <p:txBody>
              <a:bodyPr wrap="square" lIns="0" tIns="0" rIns="0" bIns="0" rtlCol="0"/>
              <a:lstStyle/>
              <a:p>
                <a:endParaRPr sz="1296"/>
              </a:p>
            </p:txBody>
          </p:sp>
          <p:sp>
            <p:nvSpPr>
              <p:cNvPr id="79" name="object 79"/>
              <p:cNvSpPr/>
              <p:nvPr/>
            </p:nvSpPr>
            <p:spPr>
              <a:xfrm>
                <a:off x="9467693" y="1110344"/>
                <a:ext cx="22860" cy="22860"/>
              </a:xfrm>
              <a:custGeom>
                <a:avLst/>
                <a:gdLst/>
                <a:ahLst/>
                <a:cxnLst/>
                <a:rect l="l" t="t" r="r" b="b"/>
                <a:pathLst>
                  <a:path w="22859" h="22859">
                    <a:moveTo>
                      <a:pt x="0" y="22453"/>
                    </a:moveTo>
                    <a:lnTo>
                      <a:pt x="22453" y="0"/>
                    </a:lnTo>
                  </a:path>
                </a:pathLst>
              </a:custGeom>
              <a:ln w="12700">
                <a:solidFill>
                  <a:srgbClr val="221E1F"/>
                </a:solidFill>
              </a:ln>
            </p:spPr>
            <p:txBody>
              <a:bodyPr wrap="square" lIns="0" tIns="0" rIns="0" bIns="0" rtlCol="0"/>
              <a:lstStyle/>
              <a:p>
                <a:endParaRPr sz="1296"/>
              </a:p>
            </p:txBody>
          </p:sp>
          <p:pic>
            <p:nvPicPr>
              <p:cNvPr id="80" name="object 80"/>
              <p:cNvPicPr/>
              <p:nvPr/>
            </p:nvPicPr>
            <p:blipFill>
              <a:blip r:embed="rId12" cstate="print"/>
              <a:stretch>
                <a:fillRect/>
              </a:stretch>
            </p:blipFill>
            <p:spPr>
              <a:xfrm>
                <a:off x="8789116" y="1274610"/>
                <a:ext cx="64769" cy="64769"/>
              </a:xfrm>
              <a:prstGeom prst="rect">
                <a:avLst/>
              </a:prstGeom>
            </p:spPr>
          </p:pic>
          <p:pic>
            <p:nvPicPr>
              <p:cNvPr id="81" name="object 81"/>
              <p:cNvPicPr/>
              <p:nvPr/>
            </p:nvPicPr>
            <p:blipFill>
              <a:blip r:embed="rId24" cstate="print"/>
              <a:stretch>
                <a:fillRect/>
              </a:stretch>
            </p:blipFill>
            <p:spPr>
              <a:xfrm>
                <a:off x="8921394" y="1211110"/>
                <a:ext cx="64769" cy="64769"/>
              </a:xfrm>
              <a:prstGeom prst="rect">
                <a:avLst/>
              </a:prstGeom>
            </p:spPr>
          </p:pic>
          <p:pic>
            <p:nvPicPr>
              <p:cNvPr id="82" name="object 82"/>
              <p:cNvPicPr/>
              <p:nvPr/>
            </p:nvPicPr>
            <p:blipFill>
              <a:blip r:embed="rId10" cstate="print"/>
              <a:stretch>
                <a:fillRect/>
              </a:stretch>
            </p:blipFill>
            <p:spPr>
              <a:xfrm>
                <a:off x="8904077" y="1433717"/>
                <a:ext cx="64769" cy="64769"/>
              </a:xfrm>
              <a:prstGeom prst="rect">
                <a:avLst/>
              </a:prstGeom>
            </p:spPr>
          </p:pic>
          <p:pic>
            <p:nvPicPr>
              <p:cNvPr id="83" name="object 83"/>
              <p:cNvPicPr/>
              <p:nvPr/>
            </p:nvPicPr>
            <p:blipFill>
              <a:blip r:embed="rId25" cstate="print"/>
              <a:stretch>
                <a:fillRect/>
              </a:stretch>
            </p:blipFill>
            <p:spPr>
              <a:xfrm>
                <a:off x="8803558" y="1535856"/>
                <a:ext cx="64769" cy="64769"/>
              </a:xfrm>
              <a:prstGeom prst="rect">
                <a:avLst/>
              </a:prstGeom>
            </p:spPr>
          </p:pic>
          <p:pic>
            <p:nvPicPr>
              <p:cNvPr id="84" name="object 84"/>
              <p:cNvPicPr/>
              <p:nvPr/>
            </p:nvPicPr>
            <p:blipFill>
              <a:blip r:embed="rId10" cstate="print"/>
              <a:stretch>
                <a:fillRect/>
              </a:stretch>
            </p:blipFill>
            <p:spPr>
              <a:xfrm>
                <a:off x="8984894" y="1306360"/>
                <a:ext cx="64769" cy="64769"/>
              </a:xfrm>
              <a:prstGeom prst="rect">
                <a:avLst/>
              </a:prstGeom>
            </p:spPr>
          </p:pic>
          <p:pic>
            <p:nvPicPr>
              <p:cNvPr id="85" name="object 85"/>
              <p:cNvPicPr/>
              <p:nvPr/>
            </p:nvPicPr>
            <p:blipFill>
              <a:blip r:embed="rId26" cstate="print"/>
              <a:stretch>
                <a:fillRect/>
              </a:stretch>
            </p:blipFill>
            <p:spPr>
              <a:xfrm>
                <a:off x="8725616" y="1401967"/>
                <a:ext cx="64769" cy="64769"/>
              </a:xfrm>
              <a:prstGeom prst="rect">
                <a:avLst/>
              </a:prstGeom>
            </p:spPr>
          </p:pic>
          <p:pic>
            <p:nvPicPr>
              <p:cNvPr id="86" name="object 86"/>
              <p:cNvPicPr/>
              <p:nvPr/>
            </p:nvPicPr>
            <p:blipFill>
              <a:blip r:embed="rId27" cstate="print"/>
              <a:stretch>
                <a:fillRect/>
              </a:stretch>
            </p:blipFill>
            <p:spPr>
              <a:xfrm>
                <a:off x="9399849" y="1683774"/>
                <a:ext cx="64769" cy="64769"/>
              </a:xfrm>
              <a:prstGeom prst="rect">
                <a:avLst/>
              </a:prstGeom>
            </p:spPr>
          </p:pic>
          <p:pic>
            <p:nvPicPr>
              <p:cNvPr id="87" name="object 87"/>
              <p:cNvPicPr/>
              <p:nvPr/>
            </p:nvPicPr>
            <p:blipFill>
              <a:blip r:embed="rId28" cstate="print"/>
              <a:stretch>
                <a:fillRect/>
              </a:stretch>
            </p:blipFill>
            <p:spPr>
              <a:xfrm>
                <a:off x="8965107" y="1799831"/>
                <a:ext cx="64769" cy="64769"/>
              </a:xfrm>
              <a:prstGeom prst="rect">
                <a:avLst/>
              </a:prstGeom>
            </p:spPr>
          </p:pic>
          <p:pic>
            <p:nvPicPr>
              <p:cNvPr id="88" name="object 88"/>
              <p:cNvPicPr/>
              <p:nvPr/>
            </p:nvPicPr>
            <p:blipFill>
              <a:blip r:embed="rId28" cstate="print"/>
              <a:stretch>
                <a:fillRect/>
              </a:stretch>
            </p:blipFill>
            <p:spPr>
              <a:xfrm>
                <a:off x="9186546" y="1728495"/>
                <a:ext cx="64769" cy="64769"/>
              </a:xfrm>
              <a:prstGeom prst="rect">
                <a:avLst/>
              </a:prstGeom>
            </p:spPr>
          </p:pic>
          <p:pic>
            <p:nvPicPr>
              <p:cNvPr id="89" name="object 89"/>
              <p:cNvPicPr/>
              <p:nvPr/>
            </p:nvPicPr>
            <p:blipFill>
              <a:blip r:embed="rId29" cstate="print"/>
              <a:stretch>
                <a:fillRect/>
              </a:stretch>
            </p:blipFill>
            <p:spPr>
              <a:xfrm>
                <a:off x="9017934" y="1683774"/>
                <a:ext cx="64769" cy="64769"/>
              </a:xfrm>
              <a:prstGeom prst="rect">
                <a:avLst/>
              </a:prstGeom>
            </p:spPr>
          </p:pic>
          <p:pic>
            <p:nvPicPr>
              <p:cNvPr id="90" name="object 90"/>
              <p:cNvPicPr/>
              <p:nvPr/>
            </p:nvPicPr>
            <p:blipFill>
              <a:blip r:embed="rId28" cstate="print"/>
              <a:stretch>
                <a:fillRect/>
              </a:stretch>
            </p:blipFill>
            <p:spPr>
              <a:xfrm>
                <a:off x="9186546" y="1571231"/>
                <a:ext cx="64769" cy="64769"/>
              </a:xfrm>
              <a:prstGeom prst="rect">
                <a:avLst/>
              </a:prstGeom>
            </p:spPr>
          </p:pic>
          <p:pic>
            <p:nvPicPr>
              <p:cNvPr id="91" name="object 91"/>
              <p:cNvPicPr/>
              <p:nvPr/>
            </p:nvPicPr>
            <p:blipFill>
              <a:blip r:embed="rId7" cstate="print"/>
              <a:stretch>
                <a:fillRect/>
              </a:stretch>
            </p:blipFill>
            <p:spPr>
              <a:xfrm>
                <a:off x="7960588" y="760417"/>
                <a:ext cx="786011" cy="431645"/>
              </a:xfrm>
              <a:prstGeom prst="rect">
                <a:avLst/>
              </a:prstGeom>
            </p:spPr>
          </p:pic>
          <p:pic>
            <p:nvPicPr>
              <p:cNvPr id="92" name="object 92"/>
              <p:cNvPicPr/>
              <p:nvPr/>
            </p:nvPicPr>
            <p:blipFill>
              <a:blip r:embed="rId8" cstate="print"/>
              <a:stretch>
                <a:fillRect/>
              </a:stretch>
            </p:blipFill>
            <p:spPr>
              <a:xfrm>
                <a:off x="9470966" y="1800466"/>
                <a:ext cx="410329" cy="722073"/>
              </a:xfrm>
              <a:prstGeom prst="rect">
                <a:avLst/>
              </a:prstGeom>
            </p:spPr>
          </p:pic>
        </p:grpSp>
        <p:grpSp>
          <p:nvGrpSpPr>
            <p:cNvPr id="93" name="object 93"/>
            <p:cNvGrpSpPr/>
            <p:nvPr/>
          </p:nvGrpSpPr>
          <p:grpSpPr>
            <a:xfrm>
              <a:off x="7385917" y="1951668"/>
              <a:ext cx="1398574" cy="1000354"/>
              <a:chOff x="8065351" y="2710650"/>
              <a:chExt cx="1942464" cy="1389380"/>
            </a:xfrm>
          </p:grpSpPr>
          <p:pic>
            <p:nvPicPr>
              <p:cNvPr id="94" name="object 94"/>
              <p:cNvPicPr/>
              <p:nvPr/>
            </p:nvPicPr>
            <p:blipFill>
              <a:blip r:embed="rId30" cstate="print"/>
              <a:stretch>
                <a:fillRect/>
              </a:stretch>
            </p:blipFill>
            <p:spPr>
              <a:xfrm>
                <a:off x="8480329" y="2710650"/>
                <a:ext cx="1269996" cy="1270006"/>
              </a:xfrm>
              <a:prstGeom prst="rect">
                <a:avLst/>
              </a:prstGeom>
            </p:spPr>
          </p:pic>
          <p:sp>
            <p:nvSpPr>
              <p:cNvPr id="95" name="object 95"/>
              <p:cNvSpPr/>
              <p:nvPr/>
            </p:nvSpPr>
            <p:spPr>
              <a:xfrm>
                <a:off x="9541891" y="3772212"/>
                <a:ext cx="22860" cy="22860"/>
              </a:xfrm>
              <a:custGeom>
                <a:avLst/>
                <a:gdLst/>
                <a:ahLst/>
                <a:cxnLst/>
                <a:rect l="l" t="t" r="r" b="b"/>
                <a:pathLst>
                  <a:path w="22859" h="22860">
                    <a:moveTo>
                      <a:pt x="22453" y="22453"/>
                    </a:moveTo>
                    <a:lnTo>
                      <a:pt x="0" y="0"/>
                    </a:lnTo>
                  </a:path>
                </a:pathLst>
              </a:custGeom>
              <a:ln w="12700">
                <a:solidFill>
                  <a:srgbClr val="221E1F"/>
                </a:solidFill>
              </a:ln>
            </p:spPr>
            <p:txBody>
              <a:bodyPr wrap="square" lIns="0" tIns="0" rIns="0" bIns="0" rtlCol="0"/>
              <a:lstStyle/>
              <a:p>
                <a:endParaRPr sz="1296"/>
              </a:p>
            </p:txBody>
          </p:sp>
          <p:sp>
            <p:nvSpPr>
              <p:cNvPr id="96" name="object 96"/>
              <p:cNvSpPr/>
              <p:nvPr/>
            </p:nvSpPr>
            <p:spPr>
              <a:xfrm>
                <a:off x="8711218" y="2941539"/>
                <a:ext cx="786130" cy="786130"/>
              </a:xfrm>
              <a:custGeom>
                <a:avLst/>
                <a:gdLst/>
                <a:ahLst/>
                <a:cxnLst/>
                <a:rect l="l" t="t" r="r" b="b"/>
                <a:pathLst>
                  <a:path w="786129" h="786129">
                    <a:moveTo>
                      <a:pt x="785774" y="785774"/>
                    </a:moveTo>
                    <a:lnTo>
                      <a:pt x="0" y="0"/>
                    </a:lnTo>
                  </a:path>
                </a:pathLst>
              </a:custGeom>
              <a:ln w="12700">
                <a:solidFill>
                  <a:srgbClr val="221E1F"/>
                </a:solidFill>
                <a:prstDash val="dash"/>
              </a:ln>
            </p:spPr>
            <p:txBody>
              <a:bodyPr wrap="square" lIns="0" tIns="0" rIns="0" bIns="0" rtlCol="0"/>
              <a:lstStyle/>
              <a:p>
                <a:endParaRPr sz="1296"/>
              </a:p>
            </p:txBody>
          </p:sp>
          <p:sp>
            <p:nvSpPr>
              <p:cNvPr id="97" name="object 97"/>
              <p:cNvSpPr/>
              <p:nvPr/>
            </p:nvSpPr>
            <p:spPr>
              <a:xfrm>
                <a:off x="8666315" y="2896637"/>
                <a:ext cx="22860" cy="22860"/>
              </a:xfrm>
              <a:custGeom>
                <a:avLst/>
                <a:gdLst/>
                <a:ahLst/>
                <a:cxnLst/>
                <a:rect l="l" t="t" r="r" b="b"/>
                <a:pathLst>
                  <a:path w="22859" h="22860">
                    <a:moveTo>
                      <a:pt x="22453" y="22453"/>
                    </a:moveTo>
                    <a:lnTo>
                      <a:pt x="0" y="0"/>
                    </a:lnTo>
                  </a:path>
                </a:pathLst>
              </a:custGeom>
              <a:ln w="12700">
                <a:solidFill>
                  <a:srgbClr val="221E1F"/>
                </a:solidFill>
              </a:ln>
            </p:spPr>
            <p:txBody>
              <a:bodyPr wrap="square" lIns="0" tIns="0" rIns="0" bIns="0" rtlCol="0"/>
              <a:lstStyle/>
              <a:p>
                <a:endParaRPr sz="1296"/>
              </a:p>
            </p:txBody>
          </p:sp>
          <p:pic>
            <p:nvPicPr>
              <p:cNvPr id="98" name="object 98"/>
              <p:cNvPicPr/>
              <p:nvPr/>
            </p:nvPicPr>
            <p:blipFill>
              <a:blip r:embed="rId31" cstate="print"/>
              <a:stretch>
                <a:fillRect/>
              </a:stretch>
            </p:blipFill>
            <p:spPr>
              <a:xfrm>
                <a:off x="9306145" y="3218148"/>
                <a:ext cx="64418" cy="64418"/>
              </a:xfrm>
              <a:prstGeom prst="rect">
                <a:avLst/>
              </a:prstGeom>
            </p:spPr>
          </p:pic>
          <p:pic>
            <p:nvPicPr>
              <p:cNvPr id="99" name="object 99"/>
              <p:cNvPicPr/>
              <p:nvPr/>
            </p:nvPicPr>
            <p:blipFill>
              <a:blip r:embed="rId32" cstate="print"/>
              <a:stretch>
                <a:fillRect/>
              </a:stretch>
            </p:blipFill>
            <p:spPr>
              <a:xfrm>
                <a:off x="9384331" y="3108477"/>
                <a:ext cx="64418" cy="64418"/>
              </a:xfrm>
              <a:prstGeom prst="rect">
                <a:avLst/>
              </a:prstGeom>
            </p:spPr>
          </p:pic>
          <p:pic>
            <p:nvPicPr>
              <p:cNvPr id="100" name="object 100"/>
              <p:cNvPicPr/>
              <p:nvPr/>
            </p:nvPicPr>
            <p:blipFill>
              <a:blip r:embed="rId32" cstate="print"/>
              <a:stretch>
                <a:fillRect/>
              </a:stretch>
            </p:blipFill>
            <p:spPr>
              <a:xfrm>
                <a:off x="9201957" y="3026726"/>
                <a:ext cx="64418" cy="64418"/>
              </a:xfrm>
              <a:prstGeom prst="rect">
                <a:avLst/>
              </a:prstGeom>
            </p:spPr>
          </p:pic>
          <p:pic>
            <p:nvPicPr>
              <p:cNvPr id="101" name="object 101"/>
              <p:cNvPicPr/>
              <p:nvPr/>
            </p:nvPicPr>
            <p:blipFill>
              <a:blip r:embed="rId33" cstate="print"/>
              <a:stretch>
                <a:fillRect/>
              </a:stretch>
            </p:blipFill>
            <p:spPr>
              <a:xfrm>
                <a:off x="9183523" y="3154632"/>
                <a:ext cx="64418" cy="64418"/>
              </a:xfrm>
              <a:prstGeom prst="rect">
                <a:avLst/>
              </a:prstGeom>
            </p:spPr>
          </p:pic>
          <p:pic>
            <p:nvPicPr>
              <p:cNvPr id="102" name="object 102"/>
              <p:cNvPicPr/>
              <p:nvPr/>
            </p:nvPicPr>
            <p:blipFill>
              <a:blip r:embed="rId16" cstate="print"/>
              <a:stretch>
                <a:fillRect/>
              </a:stretch>
            </p:blipFill>
            <p:spPr>
              <a:xfrm>
                <a:off x="9352579" y="2981488"/>
                <a:ext cx="64413" cy="64418"/>
              </a:xfrm>
              <a:prstGeom prst="rect">
                <a:avLst/>
              </a:prstGeom>
            </p:spPr>
          </p:pic>
          <p:pic>
            <p:nvPicPr>
              <p:cNvPr id="103" name="object 103"/>
              <p:cNvPicPr/>
              <p:nvPr/>
            </p:nvPicPr>
            <p:blipFill>
              <a:blip r:embed="rId34" cstate="print"/>
              <a:stretch>
                <a:fillRect/>
              </a:stretch>
            </p:blipFill>
            <p:spPr>
              <a:xfrm>
                <a:off x="8823053" y="3709325"/>
                <a:ext cx="64367" cy="64371"/>
              </a:xfrm>
              <a:prstGeom prst="rect">
                <a:avLst/>
              </a:prstGeom>
            </p:spPr>
          </p:pic>
          <p:pic>
            <p:nvPicPr>
              <p:cNvPr id="104" name="object 104"/>
              <p:cNvPicPr/>
              <p:nvPr/>
            </p:nvPicPr>
            <p:blipFill>
              <a:blip r:embed="rId35" cstate="print"/>
              <a:stretch>
                <a:fillRect/>
              </a:stretch>
            </p:blipFill>
            <p:spPr>
              <a:xfrm>
                <a:off x="8920717" y="3442343"/>
                <a:ext cx="64367" cy="64371"/>
              </a:xfrm>
              <a:prstGeom prst="rect">
                <a:avLst/>
              </a:prstGeom>
            </p:spPr>
          </p:pic>
          <p:pic>
            <p:nvPicPr>
              <p:cNvPr id="105" name="object 105"/>
              <p:cNvPicPr/>
              <p:nvPr/>
            </p:nvPicPr>
            <p:blipFill>
              <a:blip r:embed="rId36" cstate="print"/>
              <a:stretch>
                <a:fillRect/>
              </a:stretch>
            </p:blipFill>
            <p:spPr>
              <a:xfrm>
                <a:off x="8797361" y="3420885"/>
                <a:ext cx="64367" cy="64371"/>
              </a:xfrm>
              <a:prstGeom prst="rect">
                <a:avLst/>
              </a:prstGeom>
            </p:spPr>
          </p:pic>
          <p:pic>
            <p:nvPicPr>
              <p:cNvPr id="106" name="object 106"/>
              <p:cNvPicPr/>
              <p:nvPr/>
            </p:nvPicPr>
            <p:blipFill>
              <a:blip r:embed="rId36" cstate="print"/>
              <a:stretch>
                <a:fillRect/>
              </a:stretch>
            </p:blipFill>
            <p:spPr>
              <a:xfrm>
                <a:off x="8831721" y="3557789"/>
                <a:ext cx="64367" cy="64371"/>
              </a:xfrm>
              <a:prstGeom prst="rect">
                <a:avLst/>
              </a:prstGeom>
            </p:spPr>
          </p:pic>
          <p:pic>
            <p:nvPicPr>
              <p:cNvPr id="107" name="object 107"/>
              <p:cNvPicPr/>
              <p:nvPr/>
            </p:nvPicPr>
            <p:blipFill>
              <a:blip r:embed="rId37" cstate="print"/>
              <a:stretch>
                <a:fillRect/>
              </a:stretch>
            </p:blipFill>
            <p:spPr>
              <a:xfrm>
                <a:off x="9033886" y="3542779"/>
                <a:ext cx="64367" cy="64371"/>
              </a:xfrm>
              <a:prstGeom prst="rect">
                <a:avLst/>
              </a:prstGeom>
            </p:spPr>
          </p:pic>
          <p:pic>
            <p:nvPicPr>
              <p:cNvPr id="108" name="object 108"/>
              <p:cNvPicPr/>
              <p:nvPr/>
            </p:nvPicPr>
            <p:blipFill>
              <a:blip r:embed="rId18" cstate="print"/>
              <a:stretch>
                <a:fillRect/>
              </a:stretch>
            </p:blipFill>
            <p:spPr>
              <a:xfrm>
                <a:off x="8065351" y="3661194"/>
                <a:ext cx="724877" cy="438441"/>
              </a:xfrm>
              <a:prstGeom prst="rect">
                <a:avLst/>
              </a:prstGeom>
            </p:spPr>
          </p:pic>
          <p:pic>
            <p:nvPicPr>
              <p:cNvPr id="109" name="object 109"/>
              <p:cNvPicPr/>
              <p:nvPr/>
            </p:nvPicPr>
            <p:blipFill>
              <a:blip r:embed="rId19" cstate="print"/>
              <a:stretch>
                <a:fillRect/>
              </a:stretch>
            </p:blipFill>
            <p:spPr>
              <a:xfrm>
                <a:off x="9412795" y="2739371"/>
                <a:ext cx="594537" cy="288861"/>
              </a:xfrm>
              <a:prstGeom prst="rect">
                <a:avLst/>
              </a:prstGeom>
            </p:spPr>
          </p:pic>
        </p:grpSp>
        <p:sp>
          <p:nvSpPr>
            <p:cNvPr id="112" name="object 112"/>
            <p:cNvSpPr/>
            <p:nvPr/>
          </p:nvSpPr>
          <p:spPr>
            <a:xfrm>
              <a:off x="7011415" y="1074320"/>
              <a:ext cx="192938" cy="458114"/>
            </a:xfrm>
            <a:custGeom>
              <a:avLst/>
              <a:gdLst/>
              <a:ahLst/>
              <a:cxnLst/>
              <a:rect l="l" t="t" r="r" b="b"/>
              <a:pathLst>
                <a:path w="267970" h="636269">
                  <a:moveTo>
                    <a:pt x="267804" y="0"/>
                  </a:moveTo>
                  <a:lnTo>
                    <a:pt x="0" y="0"/>
                  </a:lnTo>
                  <a:lnTo>
                    <a:pt x="0" y="635685"/>
                  </a:lnTo>
                  <a:lnTo>
                    <a:pt x="267804" y="635685"/>
                  </a:lnTo>
                  <a:lnTo>
                    <a:pt x="267804" y="0"/>
                  </a:lnTo>
                  <a:close/>
                </a:path>
              </a:pathLst>
            </a:custGeom>
            <a:solidFill>
              <a:srgbClr val="4BBFA7"/>
            </a:solidFill>
          </p:spPr>
          <p:txBody>
            <a:bodyPr wrap="square" lIns="0" tIns="0" rIns="0" bIns="0" rtlCol="0"/>
            <a:lstStyle/>
            <a:p>
              <a:endParaRPr sz="1296"/>
            </a:p>
          </p:txBody>
        </p:sp>
        <p:sp>
          <p:nvSpPr>
            <p:cNvPr id="124" name="object 124"/>
            <p:cNvSpPr txBox="1"/>
            <p:nvPr/>
          </p:nvSpPr>
          <p:spPr>
            <a:xfrm rot="18900000">
              <a:off x="6452177" y="3096465"/>
              <a:ext cx="993194" cy="128240"/>
            </a:xfrm>
            <a:prstGeom prst="rect">
              <a:avLst/>
            </a:prstGeom>
          </p:spPr>
          <p:txBody>
            <a:bodyPr vert="horz" wrap="square" lIns="0" tIns="0" rIns="0" bIns="0" rtlCol="0">
              <a:spAutoFit/>
            </a:bodyPr>
            <a:lstStyle/>
            <a:p>
              <a:pPr>
                <a:lnSpc>
                  <a:spcPts val="1008"/>
                </a:lnSpc>
              </a:pPr>
              <a:r>
                <a:rPr sz="1008" spc="-18" dirty="0">
                  <a:solidFill>
                    <a:srgbClr val="221E1F"/>
                  </a:solidFill>
                  <a:latin typeface="Trebuchet MS"/>
                  <a:cs typeface="Trebuchet MS"/>
                </a:rPr>
                <a:t>Session</a:t>
              </a:r>
              <a:r>
                <a:rPr sz="1008" spc="-76" dirty="0">
                  <a:solidFill>
                    <a:srgbClr val="221E1F"/>
                  </a:solidFill>
                  <a:latin typeface="Trebuchet MS"/>
                  <a:cs typeface="Trebuchet MS"/>
                </a:rPr>
                <a:t> </a:t>
              </a:r>
              <a:r>
                <a:rPr sz="1008" spc="-22" dirty="0">
                  <a:solidFill>
                    <a:srgbClr val="221E1F"/>
                  </a:solidFill>
                  <a:latin typeface="Trebuchet MS"/>
                  <a:cs typeface="Trebuchet MS"/>
                </a:rPr>
                <a:t>5</a:t>
              </a:r>
              <a:r>
                <a:rPr sz="1008" spc="-72" dirty="0">
                  <a:solidFill>
                    <a:srgbClr val="221E1F"/>
                  </a:solidFill>
                  <a:latin typeface="Trebuchet MS"/>
                  <a:cs typeface="Trebuchet MS"/>
                </a:rPr>
                <a:t> </a:t>
              </a:r>
              <a:r>
                <a:rPr sz="1008" spc="-25" dirty="0">
                  <a:solidFill>
                    <a:srgbClr val="221E1F"/>
                  </a:solidFill>
                  <a:latin typeface="Trebuchet MS"/>
                  <a:cs typeface="Trebuchet MS"/>
                </a:rPr>
                <a:t>slope</a:t>
              </a:r>
              <a:endParaRPr sz="1008" dirty="0">
                <a:latin typeface="Trebuchet MS"/>
                <a:cs typeface="Trebuchet MS"/>
              </a:endParaRPr>
            </a:p>
          </p:txBody>
        </p:sp>
      </p:grpSp>
      <p:grpSp>
        <p:nvGrpSpPr>
          <p:cNvPr id="176" name="Group 175">
            <a:extLst>
              <a:ext uri="{FF2B5EF4-FFF2-40B4-BE49-F238E27FC236}">
                <a16:creationId xmlns:a16="http://schemas.microsoft.com/office/drawing/2014/main" id="{067B7983-F31F-90E9-EBE2-5CA49C905674}"/>
              </a:ext>
            </a:extLst>
          </p:cNvPr>
          <p:cNvGrpSpPr/>
          <p:nvPr/>
        </p:nvGrpSpPr>
        <p:grpSpPr>
          <a:xfrm>
            <a:off x="2363369" y="3839044"/>
            <a:ext cx="2831782" cy="3018956"/>
            <a:chOff x="1734719" y="3807650"/>
            <a:chExt cx="2831782" cy="3018956"/>
          </a:xfrm>
        </p:grpSpPr>
        <p:sp>
          <p:nvSpPr>
            <p:cNvPr id="127" name="object 127"/>
            <p:cNvSpPr txBox="1"/>
            <p:nvPr/>
          </p:nvSpPr>
          <p:spPr>
            <a:xfrm>
              <a:off x="1734719" y="4059395"/>
              <a:ext cx="221599" cy="2163928"/>
            </a:xfrm>
            <a:prstGeom prst="rect">
              <a:avLst/>
            </a:prstGeom>
          </p:spPr>
          <p:txBody>
            <a:bodyPr vert="vert270" wrap="square" lIns="0" tIns="0" rIns="0" bIns="0" rtlCol="0">
              <a:spAutoFit/>
            </a:bodyPr>
            <a:lstStyle/>
            <a:p>
              <a:pPr marL="9144"/>
              <a:r>
                <a:rPr sz="1440" spc="-54" dirty="0">
                  <a:solidFill>
                    <a:srgbClr val="231F20"/>
                  </a:solidFill>
                  <a:latin typeface="Trebuchet MS"/>
                  <a:cs typeface="Trebuchet MS"/>
                </a:rPr>
                <a:t>Probability</a:t>
              </a:r>
              <a:r>
                <a:rPr sz="1440" spc="-97" dirty="0">
                  <a:solidFill>
                    <a:srgbClr val="231F20"/>
                  </a:solidFill>
                  <a:latin typeface="Trebuchet MS"/>
                  <a:cs typeface="Trebuchet MS"/>
                </a:rPr>
                <a:t> </a:t>
              </a:r>
              <a:r>
                <a:rPr sz="1440" spc="-58" dirty="0">
                  <a:solidFill>
                    <a:srgbClr val="231F20"/>
                  </a:solidFill>
                  <a:latin typeface="Trebuchet MS"/>
                  <a:cs typeface="Trebuchet MS"/>
                </a:rPr>
                <a:t>of</a:t>
              </a:r>
              <a:r>
                <a:rPr sz="1440" spc="-94" dirty="0">
                  <a:solidFill>
                    <a:srgbClr val="231F20"/>
                  </a:solidFill>
                  <a:latin typeface="Trebuchet MS"/>
                  <a:cs typeface="Trebuchet MS"/>
                </a:rPr>
                <a:t> </a:t>
              </a:r>
              <a:r>
                <a:rPr sz="1440" spc="-29" dirty="0">
                  <a:solidFill>
                    <a:srgbClr val="231F20"/>
                  </a:solidFill>
                  <a:latin typeface="Trebuchet MS"/>
                  <a:cs typeface="Trebuchet MS"/>
                </a:rPr>
                <a:t>second</a:t>
              </a:r>
              <a:r>
                <a:rPr sz="1440" spc="-97" dirty="0">
                  <a:solidFill>
                    <a:srgbClr val="231F20"/>
                  </a:solidFill>
                  <a:latin typeface="Trebuchet MS"/>
                  <a:cs typeface="Trebuchet MS"/>
                </a:rPr>
                <a:t> </a:t>
              </a:r>
              <a:r>
                <a:rPr sz="1440" spc="-32" dirty="0">
                  <a:solidFill>
                    <a:srgbClr val="231F20"/>
                  </a:solidFill>
                  <a:latin typeface="Trebuchet MS"/>
                  <a:cs typeface="Trebuchet MS"/>
                </a:rPr>
                <a:t>choice</a:t>
              </a:r>
              <a:endParaRPr sz="1440" dirty="0">
                <a:latin typeface="Trebuchet MS"/>
                <a:cs typeface="Trebuchet MS"/>
              </a:endParaRPr>
            </a:p>
          </p:txBody>
        </p:sp>
        <p:sp>
          <p:nvSpPr>
            <p:cNvPr id="129" name="object 129"/>
            <p:cNvSpPr txBox="1"/>
            <p:nvPr/>
          </p:nvSpPr>
          <p:spPr>
            <a:xfrm>
              <a:off x="2151199" y="4499435"/>
              <a:ext cx="221599" cy="448056"/>
            </a:xfrm>
            <a:prstGeom prst="rect">
              <a:avLst/>
            </a:prstGeom>
          </p:spPr>
          <p:txBody>
            <a:bodyPr vert="vert270" wrap="square" lIns="0" tIns="0" rIns="0" bIns="0" rtlCol="0">
              <a:spAutoFit/>
            </a:bodyPr>
            <a:lstStyle/>
            <a:p>
              <a:pPr marL="9144"/>
              <a:r>
                <a:rPr sz="1440" spc="-18" dirty="0">
                  <a:solidFill>
                    <a:srgbClr val="231F20"/>
                  </a:solidFill>
                  <a:latin typeface="Trebuchet MS"/>
                  <a:cs typeface="Trebuchet MS"/>
                </a:rPr>
                <a:t>Slope</a:t>
              </a:r>
              <a:endParaRPr sz="1440">
                <a:latin typeface="Trebuchet MS"/>
                <a:cs typeface="Trebuchet MS"/>
              </a:endParaRPr>
            </a:p>
          </p:txBody>
        </p:sp>
        <p:sp>
          <p:nvSpPr>
            <p:cNvPr id="130" name="object 130"/>
            <p:cNvSpPr txBox="1"/>
            <p:nvPr/>
          </p:nvSpPr>
          <p:spPr>
            <a:xfrm>
              <a:off x="2454684" y="5177293"/>
              <a:ext cx="84124" cy="164340"/>
            </a:xfrm>
            <a:prstGeom prst="rect">
              <a:avLst/>
            </a:prstGeom>
          </p:spPr>
          <p:txBody>
            <a:bodyPr vert="horz" wrap="square" lIns="0" tIns="9144" rIns="0" bIns="0" rtlCol="0">
              <a:spAutoFit/>
            </a:bodyPr>
            <a:lstStyle/>
            <a:p>
              <a:pPr marL="9144">
                <a:spcBef>
                  <a:spcPts val="72"/>
                </a:spcBef>
              </a:pPr>
              <a:r>
                <a:rPr sz="1008" spc="-14" dirty="0">
                  <a:solidFill>
                    <a:srgbClr val="231F20"/>
                  </a:solidFill>
                  <a:latin typeface="Trebuchet MS"/>
                  <a:cs typeface="Trebuchet MS"/>
                </a:rPr>
                <a:t>0</a:t>
              </a:r>
              <a:endParaRPr sz="1008">
                <a:latin typeface="Trebuchet MS"/>
                <a:cs typeface="Trebuchet MS"/>
              </a:endParaRPr>
            </a:p>
          </p:txBody>
        </p:sp>
        <p:sp>
          <p:nvSpPr>
            <p:cNvPr id="131" name="object 131"/>
            <p:cNvSpPr txBox="1"/>
            <p:nvPr/>
          </p:nvSpPr>
          <p:spPr>
            <a:xfrm>
              <a:off x="2389011" y="4658444"/>
              <a:ext cx="149961" cy="164340"/>
            </a:xfrm>
            <a:prstGeom prst="rect">
              <a:avLst/>
            </a:prstGeom>
          </p:spPr>
          <p:txBody>
            <a:bodyPr vert="horz" wrap="square" lIns="0" tIns="9144" rIns="0" bIns="0" rtlCol="0">
              <a:spAutoFit/>
            </a:bodyPr>
            <a:lstStyle/>
            <a:p>
              <a:pPr marL="9144">
                <a:spcBef>
                  <a:spcPts val="72"/>
                </a:spcBef>
              </a:pPr>
              <a:r>
                <a:rPr sz="1008" spc="-18" dirty="0">
                  <a:solidFill>
                    <a:srgbClr val="231F20"/>
                  </a:solidFill>
                  <a:latin typeface="Trebuchet MS"/>
                  <a:cs typeface="Trebuchet MS"/>
                </a:rPr>
                <a:t>15</a:t>
              </a:r>
              <a:endParaRPr sz="1008">
                <a:latin typeface="Trebuchet MS"/>
                <a:cs typeface="Trebuchet MS"/>
              </a:endParaRPr>
            </a:p>
          </p:txBody>
        </p:sp>
        <p:sp>
          <p:nvSpPr>
            <p:cNvPr id="132" name="object 132"/>
            <p:cNvSpPr txBox="1"/>
            <p:nvPr/>
          </p:nvSpPr>
          <p:spPr>
            <a:xfrm>
              <a:off x="2389011" y="4130506"/>
              <a:ext cx="149961" cy="164340"/>
            </a:xfrm>
            <a:prstGeom prst="rect">
              <a:avLst/>
            </a:prstGeom>
          </p:spPr>
          <p:txBody>
            <a:bodyPr vert="horz" wrap="square" lIns="0" tIns="9144" rIns="0" bIns="0" rtlCol="0">
              <a:spAutoFit/>
            </a:bodyPr>
            <a:lstStyle/>
            <a:p>
              <a:pPr marL="9144">
                <a:spcBef>
                  <a:spcPts val="72"/>
                </a:spcBef>
              </a:pPr>
              <a:r>
                <a:rPr sz="1008" spc="-18" dirty="0">
                  <a:solidFill>
                    <a:srgbClr val="231F20"/>
                  </a:solidFill>
                  <a:latin typeface="Trebuchet MS"/>
                  <a:cs typeface="Trebuchet MS"/>
                </a:rPr>
                <a:t>30</a:t>
              </a:r>
              <a:endParaRPr sz="1008">
                <a:latin typeface="Trebuchet MS"/>
                <a:cs typeface="Trebuchet MS"/>
              </a:endParaRPr>
            </a:p>
          </p:txBody>
        </p:sp>
        <p:grpSp>
          <p:nvGrpSpPr>
            <p:cNvPr id="139" name="object 139"/>
            <p:cNvGrpSpPr/>
            <p:nvPr/>
          </p:nvGrpSpPr>
          <p:grpSpPr>
            <a:xfrm>
              <a:off x="2138312" y="3807650"/>
              <a:ext cx="2428189" cy="2601011"/>
              <a:chOff x="777011" y="5288403"/>
              <a:chExt cx="3372485" cy="3612515"/>
            </a:xfrm>
          </p:grpSpPr>
          <p:pic>
            <p:nvPicPr>
              <p:cNvPr id="140" name="object 140"/>
              <p:cNvPicPr/>
              <p:nvPr/>
            </p:nvPicPr>
            <p:blipFill>
              <a:blip r:embed="rId38" cstate="print"/>
              <a:stretch>
                <a:fillRect/>
              </a:stretch>
            </p:blipFill>
            <p:spPr>
              <a:xfrm>
                <a:off x="1598744" y="5313851"/>
                <a:ext cx="89070" cy="154360"/>
              </a:xfrm>
              <a:prstGeom prst="rect">
                <a:avLst/>
              </a:prstGeom>
            </p:spPr>
          </p:pic>
          <p:pic>
            <p:nvPicPr>
              <p:cNvPr id="141" name="object 141"/>
              <p:cNvPicPr/>
              <p:nvPr/>
            </p:nvPicPr>
            <p:blipFill>
              <a:blip r:embed="rId39" cstate="print"/>
              <a:stretch>
                <a:fillRect/>
              </a:stretch>
            </p:blipFill>
            <p:spPr>
              <a:xfrm>
                <a:off x="788358" y="5331459"/>
                <a:ext cx="99703" cy="138346"/>
              </a:xfrm>
              <a:prstGeom prst="rect">
                <a:avLst/>
              </a:prstGeom>
            </p:spPr>
          </p:pic>
          <p:pic>
            <p:nvPicPr>
              <p:cNvPr id="142" name="object 142"/>
              <p:cNvPicPr/>
              <p:nvPr/>
            </p:nvPicPr>
            <p:blipFill>
              <a:blip r:embed="rId40" cstate="print"/>
              <a:stretch>
                <a:fillRect/>
              </a:stretch>
            </p:blipFill>
            <p:spPr>
              <a:xfrm>
                <a:off x="1203949" y="5318522"/>
                <a:ext cx="84028" cy="130586"/>
              </a:xfrm>
              <a:prstGeom prst="rect">
                <a:avLst/>
              </a:prstGeom>
            </p:spPr>
          </p:pic>
          <p:pic>
            <p:nvPicPr>
              <p:cNvPr id="143" name="object 143"/>
              <p:cNvPicPr/>
              <p:nvPr/>
            </p:nvPicPr>
            <p:blipFill>
              <a:blip r:embed="rId41" cstate="print"/>
              <a:stretch>
                <a:fillRect/>
              </a:stretch>
            </p:blipFill>
            <p:spPr>
              <a:xfrm>
                <a:off x="777011" y="5288403"/>
                <a:ext cx="3372415" cy="3611971"/>
              </a:xfrm>
              <a:prstGeom prst="rect">
                <a:avLst/>
              </a:prstGeom>
            </p:spPr>
          </p:pic>
        </p:grpSp>
        <p:sp>
          <p:nvSpPr>
            <p:cNvPr id="170" name="object 170"/>
            <p:cNvSpPr txBox="1"/>
            <p:nvPr/>
          </p:nvSpPr>
          <p:spPr>
            <a:xfrm>
              <a:off x="2837611" y="6573588"/>
              <a:ext cx="1003554" cy="253018"/>
            </a:xfrm>
            <a:prstGeom prst="rect">
              <a:avLst/>
            </a:prstGeom>
          </p:spPr>
          <p:txBody>
            <a:bodyPr vert="horz" wrap="square" lIns="0" tIns="9144" rIns="0" bIns="0" rtlCol="0">
              <a:spAutoFit/>
            </a:bodyPr>
            <a:lstStyle/>
            <a:p>
              <a:pPr marL="9144">
                <a:spcBef>
                  <a:spcPts val="72"/>
                </a:spcBef>
              </a:pPr>
              <a:r>
                <a:rPr sz="1584" spc="-82" dirty="0">
                  <a:solidFill>
                    <a:srgbClr val="9556A2"/>
                  </a:solidFill>
                  <a:latin typeface="Trebuchet MS"/>
                  <a:cs typeface="Trebuchet MS"/>
                </a:rPr>
                <a:t>Trained</a:t>
              </a:r>
              <a:r>
                <a:rPr sz="1584" spc="-119" dirty="0">
                  <a:solidFill>
                    <a:srgbClr val="9556A2"/>
                  </a:solidFill>
                  <a:latin typeface="Trebuchet MS"/>
                  <a:cs typeface="Trebuchet MS"/>
                </a:rPr>
                <a:t> </a:t>
              </a:r>
              <a:r>
                <a:rPr sz="1584" spc="-40" dirty="0">
                  <a:solidFill>
                    <a:srgbClr val="9556A2"/>
                  </a:solidFill>
                  <a:latin typeface="Trebuchet MS"/>
                  <a:cs typeface="Trebuchet MS"/>
                </a:rPr>
                <a:t>axis</a:t>
              </a:r>
              <a:endParaRPr sz="1584" dirty="0">
                <a:latin typeface="Trebuchet MS"/>
                <a:cs typeface="Trebuchet MS"/>
              </a:endParaRPr>
            </a:p>
          </p:txBody>
        </p:sp>
      </p:grpSp>
      <p:grpSp>
        <p:nvGrpSpPr>
          <p:cNvPr id="177" name="Group 176">
            <a:extLst>
              <a:ext uri="{FF2B5EF4-FFF2-40B4-BE49-F238E27FC236}">
                <a16:creationId xmlns:a16="http://schemas.microsoft.com/office/drawing/2014/main" id="{4993DC03-2790-F996-ECD7-E0E6D9C2BA2D}"/>
              </a:ext>
            </a:extLst>
          </p:cNvPr>
          <p:cNvGrpSpPr/>
          <p:nvPr/>
        </p:nvGrpSpPr>
        <p:grpSpPr>
          <a:xfrm>
            <a:off x="5677636" y="3839045"/>
            <a:ext cx="2635715" cy="2600623"/>
            <a:chOff x="5048986" y="3807651"/>
            <a:chExt cx="2635715" cy="2600623"/>
          </a:xfrm>
        </p:grpSpPr>
        <p:sp>
          <p:nvSpPr>
            <p:cNvPr id="133" name="object 133"/>
            <p:cNvSpPr txBox="1"/>
            <p:nvPr/>
          </p:nvSpPr>
          <p:spPr>
            <a:xfrm>
              <a:off x="5048986" y="4499435"/>
              <a:ext cx="221599" cy="448056"/>
            </a:xfrm>
            <a:prstGeom prst="rect">
              <a:avLst/>
            </a:prstGeom>
          </p:spPr>
          <p:txBody>
            <a:bodyPr vert="vert270" wrap="square" lIns="0" tIns="457" rIns="0" bIns="0" rtlCol="0">
              <a:spAutoFit/>
            </a:bodyPr>
            <a:lstStyle/>
            <a:p>
              <a:pPr marL="9144">
                <a:spcBef>
                  <a:spcPts val="4"/>
                </a:spcBef>
              </a:pPr>
              <a:r>
                <a:rPr sz="1440" spc="-18" dirty="0">
                  <a:solidFill>
                    <a:srgbClr val="231F20"/>
                  </a:solidFill>
                  <a:latin typeface="Trebuchet MS"/>
                  <a:cs typeface="Trebuchet MS"/>
                </a:rPr>
                <a:t>Slope</a:t>
              </a:r>
              <a:endParaRPr sz="1440">
                <a:latin typeface="Trebuchet MS"/>
                <a:cs typeface="Trebuchet MS"/>
              </a:endParaRPr>
            </a:p>
          </p:txBody>
        </p:sp>
        <p:sp>
          <p:nvSpPr>
            <p:cNvPr id="134" name="object 134"/>
            <p:cNvSpPr txBox="1"/>
            <p:nvPr/>
          </p:nvSpPr>
          <p:spPr>
            <a:xfrm>
              <a:off x="5352460" y="5177293"/>
              <a:ext cx="84124" cy="164340"/>
            </a:xfrm>
            <a:prstGeom prst="rect">
              <a:avLst/>
            </a:prstGeom>
          </p:spPr>
          <p:txBody>
            <a:bodyPr vert="horz" wrap="square" lIns="0" tIns="9144" rIns="0" bIns="0" rtlCol="0">
              <a:spAutoFit/>
            </a:bodyPr>
            <a:lstStyle/>
            <a:p>
              <a:pPr marL="9144">
                <a:spcBef>
                  <a:spcPts val="72"/>
                </a:spcBef>
              </a:pPr>
              <a:r>
                <a:rPr sz="1008" spc="-14" dirty="0">
                  <a:solidFill>
                    <a:srgbClr val="231F20"/>
                  </a:solidFill>
                  <a:latin typeface="Trebuchet MS"/>
                  <a:cs typeface="Trebuchet MS"/>
                </a:rPr>
                <a:t>0</a:t>
              </a:r>
              <a:endParaRPr sz="1008">
                <a:latin typeface="Trebuchet MS"/>
                <a:cs typeface="Trebuchet MS"/>
              </a:endParaRPr>
            </a:p>
          </p:txBody>
        </p:sp>
        <p:sp>
          <p:nvSpPr>
            <p:cNvPr id="135" name="object 135"/>
            <p:cNvSpPr txBox="1"/>
            <p:nvPr/>
          </p:nvSpPr>
          <p:spPr>
            <a:xfrm>
              <a:off x="5286788" y="4658444"/>
              <a:ext cx="149961" cy="164340"/>
            </a:xfrm>
            <a:prstGeom prst="rect">
              <a:avLst/>
            </a:prstGeom>
          </p:spPr>
          <p:txBody>
            <a:bodyPr vert="horz" wrap="square" lIns="0" tIns="9144" rIns="0" bIns="0" rtlCol="0">
              <a:spAutoFit/>
            </a:bodyPr>
            <a:lstStyle/>
            <a:p>
              <a:pPr marL="9144">
                <a:spcBef>
                  <a:spcPts val="72"/>
                </a:spcBef>
              </a:pPr>
              <a:r>
                <a:rPr sz="1008" spc="-18" dirty="0">
                  <a:solidFill>
                    <a:srgbClr val="231F20"/>
                  </a:solidFill>
                  <a:latin typeface="Trebuchet MS"/>
                  <a:cs typeface="Trebuchet MS"/>
                </a:rPr>
                <a:t>15</a:t>
              </a:r>
              <a:endParaRPr sz="1008">
                <a:latin typeface="Trebuchet MS"/>
                <a:cs typeface="Trebuchet MS"/>
              </a:endParaRPr>
            </a:p>
          </p:txBody>
        </p:sp>
        <p:sp>
          <p:nvSpPr>
            <p:cNvPr id="136" name="object 136"/>
            <p:cNvSpPr txBox="1"/>
            <p:nvPr/>
          </p:nvSpPr>
          <p:spPr>
            <a:xfrm>
              <a:off x="5286788" y="4130506"/>
              <a:ext cx="149961" cy="164340"/>
            </a:xfrm>
            <a:prstGeom prst="rect">
              <a:avLst/>
            </a:prstGeom>
          </p:spPr>
          <p:txBody>
            <a:bodyPr vert="horz" wrap="square" lIns="0" tIns="9144" rIns="0" bIns="0" rtlCol="0">
              <a:spAutoFit/>
            </a:bodyPr>
            <a:lstStyle/>
            <a:p>
              <a:pPr marL="9144">
                <a:spcBef>
                  <a:spcPts val="72"/>
                </a:spcBef>
              </a:pPr>
              <a:r>
                <a:rPr sz="1008" spc="-18" dirty="0">
                  <a:solidFill>
                    <a:srgbClr val="231F20"/>
                  </a:solidFill>
                  <a:latin typeface="Trebuchet MS"/>
                  <a:cs typeface="Trebuchet MS"/>
                </a:rPr>
                <a:t>30</a:t>
              </a:r>
              <a:endParaRPr sz="1008">
                <a:latin typeface="Trebuchet MS"/>
                <a:cs typeface="Trebuchet MS"/>
              </a:endParaRPr>
            </a:p>
          </p:txBody>
        </p:sp>
        <p:pic>
          <p:nvPicPr>
            <p:cNvPr id="137" name="object 137"/>
            <p:cNvPicPr/>
            <p:nvPr/>
          </p:nvPicPr>
          <p:blipFill>
            <a:blip r:embed="rId42" cstate="print"/>
            <a:stretch>
              <a:fillRect/>
            </a:stretch>
          </p:blipFill>
          <p:spPr>
            <a:xfrm>
              <a:off x="5070717" y="3807651"/>
              <a:ext cx="2428135" cy="2600623"/>
            </a:xfrm>
            <a:prstGeom prst="rect">
              <a:avLst/>
            </a:prstGeom>
          </p:spPr>
        </p:pic>
        <p:sp>
          <p:nvSpPr>
            <p:cNvPr id="138" name="object 138"/>
            <p:cNvSpPr txBox="1"/>
            <p:nvPr/>
          </p:nvSpPr>
          <p:spPr>
            <a:xfrm>
              <a:off x="6623459" y="5452876"/>
              <a:ext cx="1061242" cy="533248"/>
            </a:xfrm>
            <a:prstGeom prst="rect">
              <a:avLst/>
            </a:prstGeom>
          </p:spPr>
          <p:txBody>
            <a:bodyPr vert="horz" wrap="square" lIns="0" tIns="12344" rIns="0" bIns="0" rtlCol="0">
              <a:spAutoFit/>
            </a:bodyPr>
            <a:lstStyle/>
            <a:p>
              <a:pPr marL="9144">
                <a:spcBef>
                  <a:spcPts val="97"/>
                </a:spcBef>
              </a:pPr>
              <a:r>
                <a:rPr sz="1692" spc="-14" dirty="0">
                  <a:solidFill>
                    <a:srgbClr val="221E1F"/>
                  </a:solidFill>
                  <a:latin typeface="Trebuchet MS"/>
                  <a:cs typeface="Trebuchet MS"/>
                </a:rPr>
                <a:t>Session</a:t>
              </a:r>
              <a:r>
                <a:rPr sz="1692" spc="-101" dirty="0">
                  <a:solidFill>
                    <a:srgbClr val="221E1F"/>
                  </a:solidFill>
                  <a:latin typeface="Trebuchet MS"/>
                  <a:cs typeface="Trebuchet MS"/>
                </a:rPr>
                <a:t> </a:t>
              </a:r>
              <a:r>
                <a:rPr sz="1692" spc="-36" dirty="0">
                  <a:solidFill>
                    <a:srgbClr val="221E1F"/>
                  </a:solidFill>
                  <a:latin typeface="Trebuchet MS"/>
                  <a:cs typeface="Trebuchet MS"/>
                </a:rPr>
                <a:t>1</a:t>
              </a:r>
              <a:endParaRPr sz="1692" dirty="0">
                <a:latin typeface="Trebuchet MS"/>
                <a:cs typeface="Trebuchet MS"/>
              </a:endParaRPr>
            </a:p>
            <a:p>
              <a:pPr marL="9144">
                <a:spcBef>
                  <a:spcPts val="36"/>
                </a:spcBef>
              </a:pPr>
              <a:r>
                <a:rPr sz="1692" spc="-14" dirty="0">
                  <a:solidFill>
                    <a:srgbClr val="221E1F"/>
                  </a:solidFill>
                  <a:latin typeface="Trebuchet MS"/>
                  <a:cs typeface="Trebuchet MS"/>
                </a:rPr>
                <a:t>Session</a:t>
              </a:r>
              <a:r>
                <a:rPr sz="1692" spc="-101" dirty="0">
                  <a:solidFill>
                    <a:srgbClr val="221E1F"/>
                  </a:solidFill>
                  <a:latin typeface="Trebuchet MS"/>
                  <a:cs typeface="Trebuchet MS"/>
                </a:rPr>
                <a:t> </a:t>
              </a:r>
              <a:r>
                <a:rPr sz="1692" spc="-36" dirty="0">
                  <a:solidFill>
                    <a:srgbClr val="221E1F"/>
                  </a:solidFill>
                  <a:latin typeface="Trebuchet MS"/>
                  <a:cs typeface="Trebuchet MS"/>
                </a:rPr>
                <a:t>5</a:t>
              </a:r>
              <a:endParaRPr sz="1692" dirty="0">
                <a:latin typeface="Trebuchet MS"/>
                <a:cs typeface="Trebuchet MS"/>
              </a:endParaRPr>
            </a:p>
          </p:txBody>
        </p:sp>
      </p:grpSp>
      <p:pic>
        <p:nvPicPr>
          <p:cNvPr id="125" name="object 125"/>
          <p:cNvPicPr/>
          <p:nvPr/>
        </p:nvPicPr>
        <p:blipFill>
          <a:blip r:embed="rId43" cstate="print"/>
          <a:stretch>
            <a:fillRect/>
          </a:stretch>
        </p:blipFill>
        <p:spPr>
          <a:xfrm>
            <a:off x="2653318" y="6472384"/>
            <a:ext cx="2684769" cy="206520"/>
          </a:xfrm>
          <a:prstGeom prst="rect">
            <a:avLst/>
          </a:prstGeom>
        </p:spPr>
      </p:pic>
      <p:pic>
        <p:nvPicPr>
          <p:cNvPr id="126" name="object 126"/>
          <p:cNvPicPr/>
          <p:nvPr/>
        </p:nvPicPr>
        <p:blipFill>
          <a:blip r:embed="rId44" cstate="print"/>
          <a:stretch>
            <a:fillRect/>
          </a:stretch>
        </p:blipFill>
        <p:spPr>
          <a:xfrm>
            <a:off x="5575884" y="6493810"/>
            <a:ext cx="2684769" cy="206520"/>
          </a:xfrm>
          <a:prstGeom prst="rect">
            <a:avLst/>
          </a:prstGeom>
        </p:spPr>
      </p:pic>
      <p:grpSp>
        <p:nvGrpSpPr>
          <p:cNvPr id="174" name="Group 173">
            <a:extLst>
              <a:ext uri="{FF2B5EF4-FFF2-40B4-BE49-F238E27FC236}">
                <a16:creationId xmlns:a16="http://schemas.microsoft.com/office/drawing/2014/main" id="{4AAE7F87-8A15-4FAE-A9D7-2D2374F15957}"/>
              </a:ext>
            </a:extLst>
          </p:cNvPr>
          <p:cNvGrpSpPr/>
          <p:nvPr/>
        </p:nvGrpSpPr>
        <p:grpSpPr>
          <a:xfrm>
            <a:off x="2630213" y="157088"/>
            <a:ext cx="2885002" cy="2900329"/>
            <a:chOff x="2001563" y="125694"/>
            <a:chExt cx="2885002" cy="2900329"/>
          </a:xfrm>
        </p:grpSpPr>
        <p:grpSp>
          <p:nvGrpSpPr>
            <p:cNvPr id="5" name="object 5"/>
            <p:cNvGrpSpPr/>
            <p:nvPr/>
          </p:nvGrpSpPr>
          <p:grpSpPr>
            <a:xfrm>
              <a:off x="2001563" y="125694"/>
              <a:ext cx="1534820" cy="1527505"/>
              <a:chOff x="587081" y="174574"/>
              <a:chExt cx="2131695" cy="2121535"/>
            </a:xfrm>
          </p:grpSpPr>
          <p:sp>
            <p:nvSpPr>
              <p:cNvPr id="6" name="object 6"/>
              <p:cNvSpPr/>
              <p:nvPr/>
            </p:nvSpPr>
            <p:spPr>
              <a:xfrm>
                <a:off x="606530" y="195602"/>
                <a:ext cx="1140460" cy="967105"/>
              </a:xfrm>
              <a:custGeom>
                <a:avLst/>
                <a:gdLst/>
                <a:ahLst/>
                <a:cxnLst/>
                <a:rect l="l" t="t" r="r" b="b"/>
                <a:pathLst>
                  <a:path w="1140460" h="967105">
                    <a:moveTo>
                      <a:pt x="1064501" y="0"/>
                    </a:moveTo>
                    <a:lnTo>
                      <a:pt x="75361" y="0"/>
                    </a:lnTo>
                    <a:lnTo>
                      <a:pt x="46098" y="5945"/>
                    </a:lnTo>
                    <a:lnTo>
                      <a:pt x="22136" y="22134"/>
                    </a:lnTo>
                    <a:lnTo>
                      <a:pt x="5945" y="46093"/>
                    </a:lnTo>
                    <a:lnTo>
                      <a:pt x="0" y="75349"/>
                    </a:lnTo>
                    <a:lnTo>
                      <a:pt x="0" y="891451"/>
                    </a:lnTo>
                    <a:lnTo>
                      <a:pt x="5945" y="920706"/>
                    </a:lnTo>
                    <a:lnTo>
                      <a:pt x="22136" y="944665"/>
                    </a:lnTo>
                    <a:lnTo>
                      <a:pt x="46098" y="960854"/>
                    </a:lnTo>
                    <a:lnTo>
                      <a:pt x="75361" y="966800"/>
                    </a:lnTo>
                    <a:lnTo>
                      <a:pt x="1064501" y="966800"/>
                    </a:lnTo>
                    <a:lnTo>
                      <a:pt x="1093757" y="960854"/>
                    </a:lnTo>
                    <a:lnTo>
                      <a:pt x="1117715" y="944665"/>
                    </a:lnTo>
                    <a:lnTo>
                      <a:pt x="1133904" y="920706"/>
                    </a:lnTo>
                    <a:lnTo>
                      <a:pt x="1139850" y="891451"/>
                    </a:lnTo>
                    <a:lnTo>
                      <a:pt x="1139850" y="75349"/>
                    </a:lnTo>
                    <a:lnTo>
                      <a:pt x="1133904" y="46093"/>
                    </a:lnTo>
                    <a:lnTo>
                      <a:pt x="1117715" y="22134"/>
                    </a:lnTo>
                    <a:lnTo>
                      <a:pt x="1093757" y="5945"/>
                    </a:lnTo>
                    <a:lnTo>
                      <a:pt x="1064501" y="0"/>
                    </a:lnTo>
                    <a:close/>
                  </a:path>
                </a:pathLst>
              </a:custGeom>
              <a:solidFill>
                <a:srgbClr val="818080"/>
              </a:solidFill>
            </p:spPr>
            <p:txBody>
              <a:bodyPr wrap="square" lIns="0" tIns="0" rIns="0" bIns="0" rtlCol="0"/>
              <a:lstStyle/>
              <a:p>
                <a:endParaRPr sz="1296"/>
              </a:p>
            </p:txBody>
          </p:sp>
          <p:sp>
            <p:nvSpPr>
              <p:cNvPr id="7" name="object 7"/>
              <p:cNvSpPr/>
              <p:nvPr/>
            </p:nvSpPr>
            <p:spPr>
              <a:xfrm>
                <a:off x="593431" y="180924"/>
                <a:ext cx="1165225" cy="1178560"/>
              </a:xfrm>
              <a:custGeom>
                <a:avLst/>
                <a:gdLst/>
                <a:ahLst/>
                <a:cxnLst/>
                <a:rect l="l" t="t" r="r" b="b"/>
                <a:pathLst>
                  <a:path w="1165225" h="1178560">
                    <a:moveTo>
                      <a:pt x="1133259" y="1178280"/>
                    </a:moveTo>
                    <a:lnTo>
                      <a:pt x="31889" y="1178280"/>
                    </a:lnTo>
                    <a:lnTo>
                      <a:pt x="19507" y="1175764"/>
                    </a:lnTo>
                    <a:lnTo>
                      <a:pt x="9367" y="1168912"/>
                    </a:lnTo>
                    <a:lnTo>
                      <a:pt x="2516" y="1158772"/>
                    </a:lnTo>
                    <a:lnTo>
                      <a:pt x="0" y="1146390"/>
                    </a:lnTo>
                    <a:lnTo>
                      <a:pt x="0" y="31889"/>
                    </a:lnTo>
                    <a:lnTo>
                      <a:pt x="2516" y="19507"/>
                    </a:lnTo>
                    <a:lnTo>
                      <a:pt x="9367" y="9367"/>
                    </a:lnTo>
                    <a:lnTo>
                      <a:pt x="19507" y="2516"/>
                    </a:lnTo>
                    <a:lnTo>
                      <a:pt x="31889" y="0"/>
                    </a:lnTo>
                    <a:lnTo>
                      <a:pt x="1133259" y="0"/>
                    </a:lnTo>
                    <a:lnTo>
                      <a:pt x="1145641" y="2516"/>
                    </a:lnTo>
                    <a:lnTo>
                      <a:pt x="1155780" y="9367"/>
                    </a:lnTo>
                    <a:lnTo>
                      <a:pt x="1162632" y="19507"/>
                    </a:lnTo>
                    <a:lnTo>
                      <a:pt x="1165148" y="31889"/>
                    </a:lnTo>
                    <a:lnTo>
                      <a:pt x="1165148" y="1146390"/>
                    </a:lnTo>
                    <a:lnTo>
                      <a:pt x="1162632" y="1158772"/>
                    </a:lnTo>
                    <a:lnTo>
                      <a:pt x="1155780" y="1168912"/>
                    </a:lnTo>
                    <a:lnTo>
                      <a:pt x="1145641" y="1175764"/>
                    </a:lnTo>
                    <a:lnTo>
                      <a:pt x="1133259" y="1178280"/>
                    </a:lnTo>
                    <a:close/>
                  </a:path>
                </a:pathLst>
              </a:custGeom>
              <a:ln w="12700">
                <a:solidFill>
                  <a:srgbClr val="231F20"/>
                </a:solidFill>
              </a:ln>
            </p:spPr>
            <p:txBody>
              <a:bodyPr wrap="square" lIns="0" tIns="0" rIns="0" bIns="0" rtlCol="0"/>
              <a:lstStyle/>
              <a:p>
                <a:endParaRPr sz="1296"/>
              </a:p>
            </p:txBody>
          </p:sp>
          <p:sp>
            <p:nvSpPr>
              <p:cNvPr id="8" name="object 8"/>
              <p:cNvSpPr/>
              <p:nvPr/>
            </p:nvSpPr>
            <p:spPr>
              <a:xfrm>
                <a:off x="606538" y="1217997"/>
                <a:ext cx="531495" cy="127000"/>
              </a:xfrm>
              <a:custGeom>
                <a:avLst/>
                <a:gdLst/>
                <a:ahLst/>
                <a:cxnLst/>
                <a:rect l="l" t="t" r="r" b="b"/>
                <a:pathLst>
                  <a:path w="531494" h="127000">
                    <a:moveTo>
                      <a:pt x="490499" y="0"/>
                    </a:moveTo>
                    <a:lnTo>
                      <a:pt x="40779" y="0"/>
                    </a:lnTo>
                    <a:lnTo>
                      <a:pt x="24945" y="3217"/>
                    </a:lnTo>
                    <a:lnTo>
                      <a:pt x="11979" y="11979"/>
                    </a:lnTo>
                    <a:lnTo>
                      <a:pt x="3217" y="24945"/>
                    </a:lnTo>
                    <a:lnTo>
                      <a:pt x="0" y="40779"/>
                    </a:lnTo>
                    <a:lnTo>
                      <a:pt x="0" y="85978"/>
                    </a:lnTo>
                    <a:lnTo>
                      <a:pt x="3217" y="101820"/>
                    </a:lnTo>
                    <a:lnTo>
                      <a:pt x="11979" y="114790"/>
                    </a:lnTo>
                    <a:lnTo>
                      <a:pt x="24945" y="123553"/>
                    </a:lnTo>
                    <a:lnTo>
                      <a:pt x="40779" y="126771"/>
                    </a:lnTo>
                    <a:lnTo>
                      <a:pt x="490499" y="126771"/>
                    </a:lnTo>
                    <a:lnTo>
                      <a:pt x="506335" y="123553"/>
                    </a:lnTo>
                    <a:lnTo>
                      <a:pt x="519306" y="114790"/>
                    </a:lnTo>
                    <a:lnTo>
                      <a:pt x="528071" y="101820"/>
                    </a:lnTo>
                    <a:lnTo>
                      <a:pt x="531291" y="85978"/>
                    </a:lnTo>
                    <a:lnTo>
                      <a:pt x="531291" y="40779"/>
                    </a:lnTo>
                    <a:lnTo>
                      <a:pt x="528071" y="24945"/>
                    </a:lnTo>
                    <a:lnTo>
                      <a:pt x="519306" y="11979"/>
                    </a:lnTo>
                    <a:lnTo>
                      <a:pt x="506335" y="3217"/>
                    </a:lnTo>
                    <a:lnTo>
                      <a:pt x="490499" y="0"/>
                    </a:lnTo>
                    <a:close/>
                  </a:path>
                </a:pathLst>
              </a:custGeom>
              <a:solidFill>
                <a:srgbClr val="231F20"/>
              </a:solidFill>
            </p:spPr>
            <p:txBody>
              <a:bodyPr wrap="square" lIns="0" tIns="0" rIns="0" bIns="0" rtlCol="0"/>
              <a:lstStyle/>
              <a:p>
                <a:endParaRPr sz="1296"/>
              </a:p>
            </p:txBody>
          </p:sp>
          <p:sp>
            <p:nvSpPr>
              <p:cNvPr id="9" name="object 9"/>
              <p:cNvSpPr/>
              <p:nvPr/>
            </p:nvSpPr>
            <p:spPr>
              <a:xfrm>
                <a:off x="606538" y="1217997"/>
                <a:ext cx="531495" cy="127000"/>
              </a:xfrm>
              <a:custGeom>
                <a:avLst/>
                <a:gdLst/>
                <a:ahLst/>
                <a:cxnLst/>
                <a:rect l="l" t="t" r="r" b="b"/>
                <a:pathLst>
                  <a:path w="531494" h="127000">
                    <a:moveTo>
                      <a:pt x="490499" y="126771"/>
                    </a:moveTo>
                    <a:lnTo>
                      <a:pt x="40779" y="126771"/>
                    </a:lnTo>
                    <a:lnTo>
                      <a:pt x="24945" y="123553"/>
                    </a:lnTo>
                    <a:lnTo>
                      <a:pt x="11979" y="114790"/>
                    </a:lnTo>
                    <a:lnTo>
                      <a:pt x="3217" y="101820"/>
                    </a:lnTo>
                    <a:lnTo>
                      <a:pt x="0" y="85978"/>
                    </a:lnTo>
                    <a:lnTo>
                      <a:pt x="0" y="40779"/>
                    </a:lnTo>
                    <a:lnTo>
                      <a:pt x="3217" y="24945"/>
                    </a:lnTo>
                    <a:lnTo>
                      <a:pt x="11979" y="11979"/>
                    </a:lnTo>
                    <a:lnTo>
                      <a:pt x="24945" y="3217"/>
                    </a:lnTo>
                    <a:lnTo>
                      <a:pt x="40779" y="0"/>
                    </a:lnTo>
                    <a:lnTo>
                      <a:pt x="490499" y="0"/>
                    </a:lnTo>
                    <a:lnTo>
                      <a:pt x="506335" y="3217"/>
                    </a:lnTo>
                    <a:lnTo>
                      <a:pt x="519306" y="11979"/>
                    </a:lnTo>
                    <a:lnTo>
                      <a:pt x="528071" y="24945"/>
                    </a:lnTo>
                    <a:lnTo>
                      <a:pt x="531291" y="40779"/>
                    </a:lnTo>
                    <a:lnTo>
                      <a:pt x="531291" y="85978"/>
                    </a:lnTo>
                    <a:lnTo>
                      <a:pt x="528071" y="101820"/>
                    </a:lnTo>
                    <a:lnTo>
                      <a:pt x="519306" y="114790"/>
                    </a:lnTo>
                    <a:lnTo>
                      <a:pt x="506335" y="123553"/>
                    </a:lnTo>
                    <a:lnTo>
                      <a:pt x="490499" y="126771"/>
                    </a:lnTo>
                    <a:close/>
                  </a:path>
                </a:pathLst>
              </a:custGeom>
              <a:ln w="12700">
                <a:solidFill>
                  <a:srgbClr val="231F20"/>
                </a:solidFill>
              </a:ln>
            </p:spPr>
            <p:txBody>
              <a:bodyPr wrap="square" lIns="0" tIns="0" rIns="0" bIns="0" rtlCol="0"/>
              <a:lstStyle/>
              <a:p>
                <a:endParaRPr sz="1296"/>
              </a:p>
            </p:txBody>
          </p:sp>
          <p:sp>
            <p:nvSpPr>
              <p:cNvPr id="10" name="object 10"/>
              <p:cNvSpPr/>
              <p:nvPr/>
            </p:nvSpPr>
            <p:spPr>
              <a:xfrm>
                <a:off x="1215097" y="1217997"/>
                <a:ext cx="531495" cy="127000"/>
              </a:xfrm>
              <a:custGeom>
                <a:avLst/>
                <a:gdLst/>
                <a:ahLst/>
                <a:cxnLst/>
                <a:rect l="l" t="t" r="r" b="b"/>
                <a:pathLst>
                  <a:path w="531494" h="127000">
                    <a:moveTo>
                      <a:pt x="490499" y="0"/>
                    </a:moveTo>
                    <a:lnTo>
                      <a:pt x="40779" y="0"/>
                    </a:lnTo>
                    <a:lnTo>
                      <a:pt x="24945" y="3217"/>
                    </a:lnTo>
                    <a:lnTo>
                      <a:pt x="11979" y="11979"/>
                    </a:lnTo>
                    <a:lnTo>
                      <a:pt x="3217" y="24945"/>
                    </a:lnTo>
                    <a:lnTo>
                      <a:pt x="0" y="40779"/>
                    </a:lnTo>
                    <a:lnTo>
                      <a:pt x="0" y="85978"/>
                    </a:lnTo>
                    <a:lnTo>
                      <a:pt x="3217" y="101820"/>
                    </a:lnTo>
                    <a:lnTo>
                      <a:pt x="11979" y="114790"/>
                    </a:lnTo>
                    <a:lnTo>
                      <a:pt x="24945" y="123553"/>
                    </a:lnTo>
                    <a:lnTo>
                      <a:pt x="40779" y="126771"/>
                    </a:lnTo>
                    <a:lnTo>
                      <a:pt x="490499" y="126771"/>
                    </a:lnTo>
                    <a:lnTo>
                      <a:pt x="506335" y="123553"/>
                    </a:lnTo>
                    <a:lnTo>
                      <a:pt x="519306" y="114790"/>
                    </a:lnTo>
                    <a:lnTo>
                      <a:pt x="528071" y="101820"/>
                    </a:lnTo>
                    <a:lnTo>
                      <a:pt x="531291" y="85978"/>
                    </a:lnTo>
                    <a:lnTo>
                      <a:pt x="531291" y="40779"/>
                    </a:lnTo>
                    <a:lnTo>
                      <a:pt x="528071" y="24945"/>
                    </a:lnTo>
                    <a:lnTo>
                      <a:pt x="519306" y="11979"/>
                    </a:lnTo>
                    <a:lnTo>
                      <a:pt x="506335" y="3217"/>
                    </a:lnTo>
                    <a:lnTo>
                      <a:pt x="490499" y="0"/>
                    </a:lnTo>
                    <a:close/>
                  </a:path>
                </a:pathLst>
              </a:custGeom>
              <a:solidFill>
                <a:srgbClr val="231F20"/>
              </a:solidFill>
            </p:spPr>
            <p:txBody>
              <a:bodyPr wrap="square" lIns="0" tIns="0" rIns="0" bIns="0" rtlCol="0"/>
              <a:lstStyle/>
              <a:p>
                <a:endParaRPr sz="1296"/>
              </a:p>
            </p:txBody>
          </p:sp>
          <p:sp>
            <p:nvSpPr>
              <p:cNvPr id="11" name="object 11"/>
              <p:cNvSpPr/>
              <p:nvPr/>
            </p:nvSpPr>
            <p:spPr>
              <a:xfrm>
                <a:off x="1215097" y="1217997"/>
                <a:ext cx="531495" cy="127000"/>
              </a:xfrm>
              <a:custGeom>
                <a:avLst/>
                <a:gdLst/>
                <a:ahLst/>
                <a:cxnLst/>
                <a:rect l="l" t="t" r="r" b="b"/>
                <a:pathLst>
                  <a:path w="531494" h="127000">
                    <a:moveTo>
                      <a:pt x="490499" y="126771"/>
                    </a:moveTo>
                    <a:lnTo>
                      <a:pt x="40779" y="126771"/>
                    </a:lnTo>
                    <a:lnTo>
                      <a:pt x="24945" y="123553"/>
                    </a:lnTo>
                    <a:lnTo>
                      <a:pt x="11979" y="114790"/>
                    </a:lnTo>
                    <a:lnTo>
                      <a:pt x="3217" y="101820"/>
                    </a:lnTo>
                    <a:lnTo>
                      <a:pt x="0" y="85978"/>
                    </a:lnTo>
                    <a:lnTo>
                      <a:pt x="0" y="40779"/>
                    </a:lnTo>
                    <a:lnTo>
                      <a:pt x="3217" y="24945"/>
                    </a:lnTo>
                    <a:lnTo>
                      <a:pt x="11979" y="11979"/>
                    </a:lnTo>
                    <a:lnTo>
                      <a:pt x="24945" y="3217"/>
                    </a:lnTo>
                    <a:lnTo>
                      <a:pt x="40779" y="0"/>
                    </a:lnTo>
                    <a:lnTo>
                      <a:pt x="490499" y="0"/>
                    </a:lnTo>
                    <a:lnTo>
                      <a:pt x="506335" y="3217"/>
                    </a:lnTo>
                    <a:lnTo>
                      <a:pt x="519306" y="11979"/>
                    </a:lnTo>
                    <a:lnTo>
                      <a:pt x="528071" y="24945"/>
                    </a:lnTo>
                    <a:lnTo>
                      <a:pt x="531291" y="40779"/>
                    </a:lnTo>
                    <a:lnTo>
                      <a:pt x="531291" y="85978"/>
                    </a:lnTo>
                    <a:lnTo>
                      <a:pt x="528071" y="101820"/>
                    </a:lnTo>
                    <a:lnTo>
                      <a:pt x="519306" y="114790"/>
                    </a:lnTo>
                    <a:lnTo>
                      <a:pt x="506335" y="123553"/>
                    </a:lnTo>
                    <a:lnTo>
                      <a:pt x="490499" y="126771"/>
                    </a:lnTo>
                    <a:close/>
                  </a:path>
                </a:pathLst>
              </a:custGeom>
              <a:ln w="12700">
                <a:solidFill>
                  <a:srgbClr val="231F20"/>
                </a:solidFill>
              </a:ln>
            </p:spPr>
            <p:txBody>
              <a:bodyPr wrap="square" lIns="0" tIns="0" rIns="0" bIns="0" rtlCol="0"/>
              <a:lstStyle/>
              <a:p>
                <a:endParaRPr sz="1296"/>
              </a:p>
            </p:txBody>
          </p:sp>
          <p:pic>
            <p:nvPicPr>
              <p:cNvPr id="12" name="object 12"/>
              <p:cNvPicPr/>
              <p:nvPr/>
            </p:nvPicPr>
            <p:blipFill>
              <a:blip r:embed="rId45" cstate="print"/>
              <a:stretch>
                <a:fillRect/>
              </a:stretch>
            </p:blipFill>
            <p:spPr>
              <a:xfrm>
                <a:off x="871626" y="511606"/>
                <a:ext cx="609663" cy="334797"/>
              </a:xfrm>
              <a:prstGeom prst="rect">
                <a:avLst/>
              </a:prstGeom>
            </p:spPr>
          </p:pic>
          <p:sp>
            <p:nvSpPr>
              <p:cNvPr id="13" name="object 13"/>
              <p:cNvSpPr/>
              <p:nvPr/>
            </p:nvSpPr>
            <p:spPr>
              <a:xfrm>
                <a:off x="1560130" y="1125990"/>
                <a:ext cx="1140460" cy="967105"/>
              </a:xfrm>
              <a:custGeom>
                <a:avLst/>
                <a:gdLst/>
                <a:ahLst/>
                <a:cxnLst/>
                <a:rect l="l" t="t" r="r" b="b"/>
                <a:pathLst>
                  <a:path w="1140460" h="967105">
                    <a:moveTo>
                      <a:pt x="1064501" y="0"/>
                    </a:moveTo>
                    <a:lnTo>
                      <a:pt x="75361" y="0"/>
                    </a:lnTo>
                    <a:lnTo>
                      <a:pt x="46098" y="5945"/>
                    </a:lnTo>
                    <a:lnTo>
                      <a:pt x="22136" y="22134"/>
                    </a:lnTo>
                    <a:lnTo>
                      <a:pt x="5945" y="46093"/>
                    </a:lnTo>
                    <a:lnTo>
                      <a:pt x="0" y="75349"/>
                    </a:lnTo>
                    <a:lnTo>
                      <a:pt x="0" y="891451"/>
                    </a:lnTo>
                    <a:lnTo>
                      <a:pt x="5945" y="920706"/>
                    </a:lnTo>
                    <a:lnTo>
                      <a:pt x="22136" y="944665"/>
                    </a:lnTo>
                    <a:lnTo>
                      <a:pt x="46098" y="960854"/>
                    </a:lnTo>
                    <a:lnTo>
                      <a:pt x="75361" y="966800"/>
                    </a:lnTo>
                    <a:lnTo>
                      <a:pt x="1064501" y="966800"/>
                    </a:lnTo>
                    <a:lnTo>
                      <a:pt x="1093757" y="960854"/>
                    </a:lnTo>
                    <a:lnTo>
                      <a:pt x="1117715" y="944665"/>
                    </a:lnTo>
                    <a:lnTo>
                      <a:pt x="1133904" y="920706"/>
                    </a:lnTo>
                    <a:lnTo>
                      <a:pt x="1139850" y="891451"/>
                    </a:lnTo>
                    <a:lnTo>
                      <a:pt x="1139850" y="75349"/>
                    </a:lnTo>
                    <a:lnTo>
                      <a:pt x="1133904" y="46093"/>
                    </a:lnTo>
                    <a:lnTo>
                      <a:pt x="1117715" y="22134"/>
                    </a:lnTo>
                    <a:lnTo>
                      <a:pt x="1093757" y="5945"/>
                    </a:lnTo>
                    <a:lnTo>
                      <a:pt x="1064501" y="0"/>
                    </a:lnTo>
                    <a:close/>
                  </a:path>
                </a:pathLst>
              </a:custGeom>
              <a:solidFill>
                <a:srgbClr val="818080"/>
              </a:solidFill>
            </p:spPr>
            <p:txBody>
              <a:bodyPr wrap="square" lIns="0" tIns="0" rIns="0" bIns="0" rtlCol="0"/>
              <a:lstStyle/>
              <a:p>
                <a:endParaRPr sz="1296"/>
              </a:p>
            </p:txBody>
          </p:sp>
          <p:sp>
            <p:nvSpPr>
              <p:cNvPr id="14" name="object 14"/>
              <p:cNvSpPr/>
              <p:nvPr/>
            </p:nvSpPr>
            <p:spPr>
              <a:xfrm>
                <a:off x="1547030" y="1111313"/>
                <a:ext cx="1165225" cy="1178560"/>
              </a:xfrm>
              <a:custGeom>
                <a:avLst/>
                <a:gdLst/>
                <a:ahLst/>
                <a:cxnLst/>
                <a:rect l="l" t="t" r="r" b="b"/>
                <a:pathLst>
                  <a:path w="1165225" h="1178560">
                    <a:moveTo>
                      <a:pt x="1133259" y="1178280"/>
                    </a:moveTo>
                    <a:lnTo>
                      <a:pt x="31889" y="1178280"/>
                    </a:lnTo>
                    <a:lnTo>
                      <a:pt x="19507" y="1175764"/>
                    </a:lnTo>
                    <a:lnTo>
                      <a:pt x="9367" y="1168912"/>
                    </a:lnTo>
                    <a:lnTo>
                      <a:pt x="2516" y="1158772"/>
                    </a:lnTo>
                    <a:lnTo>
                      <a:pt x="0" y="1146390"/>
                    </a:lnTo>
                    <a:lnTo>
                      <a:pt x="0" y="31889"/>
                    </a:lnTo>
                    <a:lnTo>
                      <a:pt x="2516" y="19507"/>
                    </a:lnTo>
                    <a:lnTo>
                      <a:pt x="9367" y="9367"/>
                    </a:lnTo>
                    <a:lnTo>
                      <a:pt x="19507" y="2516"/>
                    </a:lnTo>
                    <a:lnTo>
                      <a:pt x="31889" y="0"/>
                    </a:lnTo>
                    <a:lnTo>
                      <a:pt x="1133259" y="0"/>
                    </a:lnTo>
                    <a:lnTo>
                      <a:pt x="1145641" y="2516"/>
                    </a:lnTo>
                    <a:lnTo>
                      <a:pt x="1155780" y="9367"/>
                    </a:lnTo>
                    <a:lnTo>
                      <a:pt x="1162632" y="19507"/>
                    </a:lnTo>
                    <a:lnTo>
                      <a:pt x="1165148" y="31889"/>
                    </a:lnTo>
                    <a:lnTo>
                      <a:pt x="1165148" y="1146390"/>
                    </a:lnTo>
                    <a:lnTo>
                      <a:pt x="1162632" y="1158772"/>
                    </a:lnTo>
                    <a:lnTo>
                      <a:pt x="1155780" y="1168912"/>
                    </a:lnTo>
                    <a:lnTo>
                      <a:pt x="1145641" y="1175764"/>
                    </a:lnTo>
                    <a:lnTo>
                      <a:pt x="1133259" y="1178280"/>
                    </a:lnTo>
                    <a:close/>
                  </a:path>
                </a:pathLst>
              </a:custGeom>
              <a:ln w="12700">
                <a:solidFill>
                  <a:srgbClr val="231F20"/>
                </a:solidFill>
              </a:ln>
            </p:spPr>
            <p:txBody>
              <a:bodyPr wrap="square" lIns="0" tIns="0" rIns="0" bIns="0" rtlCol="0"/>
              <a:lstStyle/>
              <a:p>
                <a:endParaRPr sz="1296"/>
              </a:p>
            </p:txBody>
          </p:sp>
          <p:sp>
            <p:nvSpPr>
              <p:cNvPr id="15" name="object 15"/>
              <p:cNvSpPr/>
              <p:nvPr/>
            </p:nvSpPr>
            <p:spPr>
              <a:xfrm>
                <a:off x="1560136" y="2148385"/>
                <a:ext cx="531495" cy="127000"/>
              </a:xfrm>
              <a:custGeom>
                <a:avLst/>
                <a:gdLst/>
                <a:ahLst/>
                <a:cxnLst/>
                <a:rect l="l" t="t" r="r" b="b"/>
                <a:pathLst>
                  <a:path w="531494" h="127000">
                    <a:moveTo>
                      <a:pt x="490499" y="0"/>
                    </a:moveTo>
                    <a:lnTo>
                      <a:pt x="40779" y="0"/>
                    </a:lnTo>
                    <a:lnTo>
                      <a:pt x="24945" y="3217"/>
                    </a:lnTo>
                    <a:lnTo>
                      <a:pt x="11979" y="11979"/>
                    </a:lnTo>
                    <a:lnTo>
                      <a:pt x="3217" y="24945"/>
                    </a:lnTo>
                    <a:lnTo>
                      <a:pt x="0" y="40779"/>
                    </a:lnTo>
                    <a:lnTo>
                      <a:pt x="0" y="85978"/>
                    </a:lnTo>
                    <a:lnTo>
                      <a:pt x="3217" y="101820"/>
                    </a:lnTo>
                    <a:lnTo>
                      <a:pt x="11979" y="114790"/>
                    </a:lnTo>
                    <a:lnTo>
                      <a:pt x="24945" y="123553"/>
                    </a:lnTo>
                    <a:lnTo>
                      <a:pt x="40779" y="126771"/>
                    </a:lnTo>
                    <a:lnTo>
                      <a:pt x="490499" y="126771"/>
                    </a:lnTo>
                    <a:lnTo>
                      <a:pt x="506335" y="123553"/>
                    </a:lnTo>
                    <a:lnTo>
                      <a:pt x="519306" y="114790"/>
                    </a:lnTo>
                    <a:lnTo>
                      <a:pt x="528071" y="101820"/>
                    </a:lnTo>
                    <a:lnTo>
                      <a:pt x="531291" y="85978"/>
                    </a:lnTo>
                    <a:lnTo>
                      <a:pt x="531291" y="40779"/>
                    </a:lnTo>
                    <a:lnTo>
                      <a:pt x="528071" y="24945"/>
                    </a:lnTo>
                    <a:lnTo>
                      <a:pt x="519306" y="11979"/>
                    </a:lnTo>
                    <a:lnTo>
                      <a:pt x="506335" y="3217"/>
                    </a:lnTo>
                    <a:lnTo>
                      <a:pt x="490499" y="0"/>
                    </a:lnTo>
                    <a:close/>
                  </a:path>
                </a:pathLst>
              </a:custGeom>
              <a:solidFill>
                <a:srgbClr val="231F20"/>
              </a:solidFill>
            </p:spPr>
            <p:txBody>
              <a:bodyPr wrap="square" lIns="0" tIns="0" rIns="0" bIns="0" rtlCol="0"/>
              <a:lstStyle/>
              <a:p>
                <a:endParaRPr sz="1296"/>
              </a:p>
            </p:txBody>
          </p:sp>
          <p:sp>
            <p:nvSpPr>
              <p:cNvPr id="16" name="object 16"/>
              <p:cNvSpPr/>
              <p:nvPr/>
            </p:nvSpPr>
            <p:spPr>
              <a:xfrm>
                <a:off x="1560136" y="2148385"/>
                <a:ext cx="531495" cy="127000"/>
              </a:xfrm>
              <a:custGeom>
                <a:avLst/>
                <a:gdLst/>
                <a:ahLst/>
                <a:cxnLst/>
                <a:rect l="l" t="t" r="r" b="b"/>
                <a:pathLst>
                  <a:path w="531494" h="127000">
                    <a:moveTo>
                      <a:pt x="490499" y="126771"/>
                    </a:moveTo>
                    <a:lnTo>
                      <a:pt x="40779" y="126771"/>
                    </a:lnTo>
                    <a:lnTo>
                      <a:pt x="24945" y="123553"/>
                    </a:lnTo>
                    <a:lnTo>
                      <a:pt x="11979" y="114790"/>
                    </a:lnTo>
                    <a:lnTo>
                      <a:pt x="3217" y="101820"/>
                    </a:lnTo>
                    <a:lnTo>
                      <a:pt x="0" y="85978"/>
                    </a:lnTo>
                    <a:lnTo>
                      <a:pt x="0" y="40779"/>
                    </a:lnTo>
                    <a:lnTo>
                      <a:pt x="3217" y="24945"/>
                    </a:lnTo>
                    <a:lnTo>
                      <a:pt x="11979" y="11979"/>
                    </a:lnTo>
                    <a:lnTo>
                      <a:pt x="24945" y="3217"/>
                    </a:lnTo>
                    <a:lnTo>
                      <a:pt x="40779" y="0"/>
                    </a:lnTo>
                    <a:lnTo>
                      <a:pt x="490499" y="0"/>
                    </a:lnTo>
                    <a:lnTo>
                      <a:pt x="506335" y="3217"/>
                    </a:lnTo>
                    <a:lnTo>
                      <a:pt x="519306" y="11979"/>
                    </a:lnTo>
                    <a:lnTo>
                      <a:pt x="528071" y="24945"/>
                    </a:lnTo>
                    <a:lnTo>
                      <a:pt x="531291" y="40779"/>
                    </a:lnTo>
                    <a:lnTo>
                      <a:pt x="531291" y="85978"/>
                    </a:lnTo>
                    <a:lnTo>
                      <a:pt x="528071" y="101820"/>
                    </a:lnTo>
                    <a:lnTo>
                      <a:pt x="519306" y="114790"/>
                    </a:lnTo>
                    <a:lnTo>
                      <a:pt x="506335" y="123553"/>
                    </a:lnTo>
                    <a:lnTo>
                      <a:pt x="490499" y="126771"/>
                    </a:lnTo>
                    <a:close/>
                  </a:path>
                </a:pathLst>
              </a:custGeom>
              <a:ln w="12700">
                <a:solidFill>
                  <a:srgbClr val="231F20"/>
                </a:solidFill>
              </a:ln>
            </p:spPr>
            <p:txBody>
              <a:bodyPr wrap="square" lIns="0" tIns="0" rIns="0" bIns="0" rtlCol="0"/>
              <a:lstStyle/>
              <a:p>
                <a:endParaRPr sz="1296"/>
              </a:p>
            </p:txBody>
          </p:sp>
          <p:sp>
            <p:nvSpPr>
              <p:cNvPr id="17" name="object 17"/>
              <p:cNvSpPr/>
              <p:nvPr/>
            </p:nvSpPr>
            <p:spPr>
              <a:xfrm>
                <a:off x="2168696" y="2148385"/>
                <a:ext cx="531495" cy="127000"/>
              </a:xfrm>
              <a:custGeom>
                <a:avLst/>
                <a:gdLst/>
                <a:ahLst/>
                <a:cxnLst/>
                <a:rect l="l" t="t" r="r" b="b"/>
                <a:pathLst>
                  <a:path w="531494" h="127000">
                    <a:moveTo>
                      <a:pt x="490499" y="0"/>
                    </a:moveTo>
                    <a:lnTo>
                      <a:pt x="40779" y="0"/>
                    </a:lnTo>
                    <a:lnTo>
                      <a:pt x="24945" y="3217"/>
                    </a:lnTo>
                    <a:lnTo>
                      <a:pt x="11979" y="11979"/>
                    </a:lnTo>
                    <a:lnTo>
                      <a:pt x="3217" y="24945"/>
                    </a:lnTo>
                    <a:lnTo>
                      <a:pt x="0" y="40779"/>
                    </a:lnTo>
                    <a:lnTo>
                      <a:pt x="0" y="85978"/>
                    </a:lnTo>
                    <a:lnTo>
                      <a:pt x="3217" y="101820"/>
                    </a:lnTo>
                    <a:lnTo>
                      <a:pt x="11979" y="114790"/>
                    </a:lnTo>
                    <a:lnTo>
                      <a:pt x="24945" y="123553"/>
                    </a:lnTo>
                    <a:lnTo>
                      <a:pt x="40779" y="126771"/>
                    </a:lnTo>
                    <a:lnTo>
                      <a:pt x="490499" y="126771"/>
                    </a:lnTo>
                    <a:lnTo>
                      <a:pt x="506335" y="123553"/>
                    </a:lnTo>
                    <a:lnTo>
                      <a:pt x="519306" y="114790"/>
                    </a:lnTo>
                    <a:lnTo>
                      <a:pt x="528071" y="101820"/>
                    </a:lnTo>
                    <a:lnTo>
                      <a:pt x="531291" y="85978"/>
                    </a:lnTo>
                    <a:lnTo>
                      <a:pt x="531291" y="40779"/>
                    </a:lnTo>
                    <a:lnTo>
                      <a:pt x="528071" y="24945"/>
                    </a:lnTo>
                    <a:lnTo>
                      <a:pt x="519306" y="11979"/>
                    </a:lnTo>
                    <a:lnTo>
                      <a:pt x="506335" y="3217"/>
                    </a:lnTo>
                    <a:lnTo>
                      <a:pt x="490499" y="0"/>
                    </a:lnTo>
                    <a:close/>
                  </a:path>
                </a:pathLst>
              </a:custGeom>
              <a:solidFill>
                <a:srgbClr val="231F20"/>
              </a:solidFill>
            </p:spPr>
            <p:txBody>
              <a:bodyPr wrap="square" lIns="0" tIns="0" rIns="0" bIns="0" rtlCol="0"/>
              <a:lstStyle/>
              <a:p>
                <a:endParaRPr sz="1296"/>
              </a:p>
            </p:txBody>
          </p:sp>
          <p:sp>
            <p:nvSpPr>
              <p:cNvPr id="18" name="object 18"/>
              <p:cNvSpPr/>
              <p:nvPr/>
            </p:nvSpPr>
            <p:spPr>
              <a:xfrm>
                <a:off x="2168696" y="2148385"/>
                <a:ext cx="531495" cy="127000"/>
              </a:xfrm>
              <a:custGeom>
                <a:avLst/>
                <a:gdLst/>
                <a:ahLst/>
                <a:cxnLst/>
                <a:rect l="l" t="t" r="r" b="b"/>
                <a:pathLst>
                  <a:path w="531494" h="127000">
                    <a:moveTo>
                      <a:pt x="490499" y="126771"/>
                    </a:moveTo>
                    <a:lnTo>
                      <a:pt x="40779" y="126771"/>
                    </a:lnTo>
                    <a:lnTo>
                      <a:pt x="24945" y="123553"/>
                    </a:lnTo>
                    <a:lnTo>
                      <a:pt x="11979" y="114790"/>
                    </a:lnTo>
                    <a:lnTo>
                      <a:pt x="3217" y="101820"/>
                    </a:lnTo>
                    <a:lnTo>
                      <a:pt x="0" y="85978"/>
                    </a:lnTo>
                    <a:lnTo>
                      <a:pt x="0" y="40779"/>
                    </a:lnTo>
                    <a:lnTo>
                      <a:pt x="3217" y="24945"/>
                    </a:lnTo>
                    <a:lnTo>
                      <a:pt x="11979" y="11979"/>
                    </a:lnTo>
                    <a:lnTo>
                      <a:pt x="24945" y="3217"/>
                    </a:lnTo>
                    <a:lnTo>
                      <a:pt x="40779" y="0"/>
                    </a:lnTo>
                    <a:lnTo>
                      <a:pt x="490499" y="0"/>
                    </a:lnTo>
                    <a:lnTo>
                      <a:pt x="506335" y="3217"/>
                    </a:lnTo>
                    <a:lnTo>
                      <a:pt x="519306" y="11979"/>
                    </a:lnTo>
                    <a:lnTo>
                      <a:pt x="528071" y="24945"/>
                    </a:lnTo>
                    <a:lnTo>
                      <a:pt x="531291" y="40779"/>
                    </a:lnTo>
                    <a:lnTo>
                      <a:pt x="531291" y="85978"/>
                    </a:lnTo>
                    <a:lnTo>
                      <a:pt x="528071" y="101820"/>
                    </a:lnTo>
                    <a:lnTo>
                      <a:pt x="519306" y="114790"/>
                    </a:lnTo>
                    <a:lnTo>
                      <a:pt x="506335" y="123553"/>
                    </a:lnTo>
                    <a:lnTo>
                      <a:pt x="490499" y="126771"/>
                    </a:lnTo>
                    <a:close/>
                  </a:path>
                </a:pathLst>
              </a:custGeom>
              <a:ln w="12700">
                <a:solidFill>
                  <a:srgbClr val="231F20"/>
                </a:solidFill>
              </a:ln>
            </p:spPr>
            <p:txBody>
              <a:bodyPr wrap="square" lIns="0" tIns="0" rIns="0" bIns="0" rtlCol="0"/>
              <a:lstStyle/>
              <a:p>
                <a:endParaRPr sz="1296"/>
              </a:p>
            </p:txBody>
          </p:sp>
        </p:grpSp>
        <p:sp>
          <p:nvSpPr>
            <p:cNvPr id="19" name="object 19"/>
            <p:cNvSpPr txBox="1"/>
            <p:nvPr/>
          </p:nvSpPr>
          <p:spPr>
            <a:xfrm>
              <a:off x="2834699" y="1544868"/>
              <a:ext cx="113386" cy="80779"/>
            </a:xfrm>
            <a:prstGeom prst="rect">
              <a:avLst/>
            </a:prstGeom>
          </p:spPr>
          <p:txBody>
            <a:bodyPr vert="horz" wrap="square" lIns="0" tIns="8687" rIns="0" bIns="0" rtlCol="0">
              <a:spAutoFit/>
            </a:bodyPr>
            <a:lstStyle/>
            <a:p>
              <a:pPr marL="9144">
                <a:spcBef>
                  <a:spcPts val="68"/>
                </a:spcBef>
              </a:pPr>
              <a:r>
                <a:rPr sz="468" spc="-18" dirty="0">
                  <a:solidFill>
                    <a:srgbClr val="FFFFFF"/>
                  </a:solidFill>
                  <a:latin typeface="Trebuchet MS"/>
                  <a:cs typeface="Trebuchet MS"/>
                </a:rPr>
                <a:t>Bed</a:t>
              </a:r>
              <a:endParaRPr sz="468">
                <a:latin typeface="Trebuchet MS"/>
                <a:cs typeface="Trebuchet MS"/>
              </a:endParaRPr>
            </a:p>
          </p:txBody>
        </p:sp>
        <p:sp>
          <p:nvSpPr>
            <p:cNvPr id="20" name="object 20"/>
            <p:cNvSpPr txBox="1"/>
            <p:nvPr/>
          </p:nvSpPr>
          <p:spPr>
            <a:xfrm>
              <a:off x="3248494" y="1543572"/>
              <a:ext cx="146761" cy="80779"/>
            </a:xfrm>
            <a:prstGeom prst="rect">
              <a:avLst/>
            </a:prstGeom>
          </p:spPr>
          <p:txBody>
            <a:bodyPr vert="horz" wrap="square" lIns="0" tIns="8687" rIns="0" bIns="0" rtlCol="0">
              <a:spAutoFit/>
            </a:bodyPr>
            <a:lstStyle/>
            <a:p>
              <a:pPr marL="9144">
                <a:spcBef>
                  <a:spcPts val="68"/>
                </a:spcBef>
              </a:pPr>
              <a:r>
                <a:rPr sz="468" spc="-14" dirty="0">
                  <a:solidFill>
                    <a:srgbClr val="FFFFFF"/>
                  </a:solidFill>
                  <a:latin typeface="Trebuchet MS"/>
                  <a:cs typeface="Trebuchet MS"/>
                </a:rPr>
                <a:t>Chair</a:t>
              </a:r>
              <a:endParaRPr sz="468">
                <a:latin typeface="Trebuchet MS"/>
                <a:cs typeface="Trebuchet MS"/>
              </a:endParaRPr>
            </a:p>
          </p:txBody>
        </p:sp>
        <p:grpSp>
          <p:nvGrpSpPr>
            <p:cNvPr id="21" name="object 21"/>
            <p:cNvGrpSpPr/>
            <p:nvPr/>
          </p:nvGrpSpPr>
          <p:grpSpPr>
            <a:xfrm>
              <a:off x="3378719" y="1477029"/>
              <a:ext cx="1507846" cy="1548994"/>
              <a:chOff x="2499799" y="2051429"/>
              <a:chExt cx="2094230" cy="2151380"/>
            </a:xfrm>
          </p:grpSpPr>
          <p:sp>
            <p:nvSpPr>
              <p:cNvPr id="22" name="object 22"/>
              <p:cNvSpPr/>
              <p:nvPr/>
            </p:nvSpPr>
            <p:spPr>
              <a:xfrm>
                <a:off x="2519249" y="2072457"/>
                <a:ext cx="1140460" cy="967105"/>
              </a:xfrm>
              <a:custGeom>
                <a:avLst/>
                <a:gdLst/>
                <a:ahLst/>
                <a:cxnLst/>
                <a:rect l="l" t="t" r="r" b="b"/>
                <a:pathLst>
                  <a:path w="1140460" h="967105">
                    <a:moveTo>
                      <a:pt x="1064501" y="0"/>
                    </a:moveTo>
                    <a:lnTo>
                      <a:pt x="75361" y="0"/>
                    </a:lnTo>
                    <a:lnTo>
                      <a:pt x="46098" y="5945"/>
                    </a:lnTo>
                    <a:lnTo>
                      <a:pt x="22136" y="22134"/>
                    </a:lnTo>
                    <a:lnTo>
                      <a:pt x="5945" y="46093"/>
                    </a:lnTo>
                    <a:lnTo>
                      <a:pt x="0" y="75349"/>
                    </a:lnTo>
                    <a:lnTo>
                      <a:pt x="0" y="891451"/>
                    </a:lnTo>
                    <a:lnTo>
                      <a:pt x="5945" y="920706"/>
                    </a:lnTo>
                    <a:lnTo>
                      <a:pt x="22136" y="944665"/>
                    </a:lnTo>
                    <a:lnTo>
                      <a:pt x="46098" y="960854"/>
                    </a:lnTo>
                    <a:lnTo>
                      <a:pt x="75361" y="966800"/>
                    </a:lnTo>
                    <a:lnTo>
                      <a:pt x="1064501" y="966800"/>
                    </a:lnTo>
                    <a:lnTo>
                      <a:pt x="1093757" y="960854"/>
                    </a:lnTo>
                    <a:lnTo>
                      <a:pt x="1117715" y="944665"/>
                    </a:lnTo>
                    <a:lnTo>
                      <a:pt x="1133904" y="920706"/>
                    </a:lnTo>
                    <a:lnTo>
                      <a:pt x="1139850" y="891451"/>
                    </a:lnTo>
                    <a:lnTo>
                      <a:pt x="1139850" y="75349"/>
                    </a:lnTo>
                    <a:lnTo>
                      <a:pt x="1133904" y="46093"/>
                    </a:lnTo>
                    <a:lnTo>
                      <a:pt x="1117715" y="22134"/>
                    </a:lnTo>
                    <a:lnTo>
                      <a:pt x="1093757" y="5945"/>
                    </a:lnTo>
                    <a:lnTo>
                      <a:pt x="1064501" y="0"/>
                    </a:lnTo>
                    <a:close/>
                  </a:path>
                </a:pathLst>
              </a:custGeom>
              <a:solidFill>
                <a:srgbClr val="818080"/>
              </a:solidFill>
            </p:spPr>
            <p:txBody>
              <a:bodyPr wrap="square" lIns="0" tIns="0" rIns="0" bIns="0" rtlCol="0"/>
              <a:lstStyle/>
              <a:p>
                <a:endParaRPr sz="1296"/>
              </a:p>
            </p:txBody>
          </p:sp>
          <p:sp>
            <p:nvSpPr>
              <p:cNvPr id="23" name="object 23"/>
              <p:cNvSpPr/>
              <p:nvPr/>
            </p:nvSpPr>
            <p:spPr>
              <a:xfrm>
                <a:off x="2506149" y="2057779"/>
                <a:ext cx="1165225" cy="1178560"/>
              </a:xfrm>
              <a:custGeom>
                <a:avLst/>
                <a:gdLst/>
                <a:ahLst/>
                <a:cxnLst/>
                <a:rect l="l" t="t" r="r" b="b"/>
                <a:pathLst>
                  <a:path w="1165225" h="1178560">
                    <a:moveTo>
                      <a:pt x="1133259" y="1178280"/>
                    </a:moveTo>
                    <a:lnTo>
                      <a:pt x="31889" y="1178280"/>
                    </a:lnTo>
                    <a:lnTo>
                      <a:pt x="19507" y="1175764"/>
                    </a:lnTo>
                    <a:lnTo>
                      <a:pt x="9367" y="1168912"/>
                    </a:lnTo>
                    <a:lnTo>
                      <a:pt x="2516" y="1158772"/>
                    </a:lnTo>
                    <a:lnTo>
                      <a:pt x="0" y="1146390"/>
                    </a:lnTo>
                    <a:lnTo>
                      <a:pt x="0" y="31889"/>
                    </a:lnTo>
                    <a:lnTo>
                      <a:pt x="2516" y="19507"/>
                    </a:lnTo>
                    <a:lnTo>
                      <a:pt x="9367" y="9367"/>
                    </a:lnTo>
                    <a:lnTo>
                      <a:pt x="19507" y="2516"/>
                    </a:lnTo>
                    <a:lnTo>
                      <a:pt x="31889" y="0"/>
                    </a:lnTo>
                    <a:lnTo>
                      <a:pt x="1133259" y="0"/>
                    </a:lnTo>
                    <a:lnTo>
                      <a:pt x="1145641" y="2516"/>
                    </a:lnTo>
                    <a:lnTo>
                      <a:pt x="1155780" y="9367"/>
                    </a:lnTo>
                    <a:lnTo>
                      <a:pt x="1162632" y="19507"/>
                    </a:lnTo>
                    <a:lnTo>
                      <a:pt x="1165148" y="31889"/>
                    </a:lnTo>
                    <a:lnTo>
                      <a:pt x="1165148" y="1146390"/>
                    </a:lnTo>
                    <a:lnTo>
                      <a:pt x="1162632" y="1158772"/>
                    </a:lnTo>
                    <a:lnTo>
                      <a:pt x="1155780" y="1168912"/>
                    </a:lnTo>
                    <a:lnTo>
                      <a:pt x="1145641" y="1175764"/>
                    </a:lnTo>
                    <a:lnTo>
                      <a:pt x="1133259" y="1178280"/>
                    </a:lnTo>
                    <a:close/>
                  </a:path>
                </a:pathLst>
              </a:custGeom>
              <a:ln w="12700">
                <a:solidFill>
                  <a:srgbClr val="231F20"/>
                </a:solidFill>
              </a:ln>
            </p:spPr>
            <p:txBody>
              <a:bodyPr wrap="square" lIns="0" tIns="0" rIns="0" bIns="0" rtlCol="0"/>
              <a:lstStyle/>
              <a:p>
                <a:endParaRPr sz="1296"/>
              </a:p>
            </p:txBody>
          </p:sp>
          <p:sp>
            <p:nvSpPr>
              <p:cNvPr id="24" name="object 24"/>
              <p:cNvSpPr/>
              <p:nvPr/>
            </p:nvSpPr>
            <p:spPr>
              <a:xfrm>
                <a:off x="2519255" y="3094851"/>
                <a:ext cx="531495" cy="127000"/>
              </a:xfrm>
              <a:custGeom>
                <a:avLst/>
                <a:gdLst/>
                <a:ahLst/>
                <a:cxnLst/>
                <a:rect l="l" t="t" r="r" b="b"/>
                <a:pathLst>
                  <a:path w="531494" h="127000">
                    <a:moveTo>
                      <a:pt x="490499" y="0"/>
                    </a:moveTo>
                    <a:lnTo>
                      <a:pt x="40779" y="0"/>
                    </a:lnTo>
                    <a:lnTo>
                      <a:pt x="24945" y="3217"/>
                    </a:lnTo>
                    <a:lnTo>
                      <a:pt x="11979" y="11979"/>
                    </a:lnTo>
                    <a:lnTo>
                      <a:pt x="3217" y="24945"/>
                    </a:lnTo>
                    <a:lnTo>
                      <a:pt x="0" y="40779"/>
                    </a:lnTo>
                    <a:lnTo>
                      <a:pt x="0" y="85979"/>
                    </a:lnTo>
                    <a:lnTo>
                      <a:pt x="3217" y="101820"/>
                    </a:lnTo>
                    <a:lnTo>
                      <a:pt x="11979" y="114790"/>
                    </a:lnTo>
                    <a:lnTo>
                      <a:pt x="24945" y="123553"/>
                    </a:lnTo>
                    <a:lnTo>
                      <a:pt x="40779" y="126771"/>
                    </a:lnTo>
                    <a:lnTo>
                      <a:pt x="490499" y="126771"/>
                    </a:lnTo>
                    <a:lnTo>
                      <a:pt x="506335" y="123553"/>
                    </a:lnTo>
                    <a:lnTo>
                      <a:pt x="519306" y="114790"/>
                    </a:lnTo>
                    <a:lnTo>
                      <a:pt x="528071" y="101820"/>
                    </a:lnTo>
                    <a:lnTo>
                      <a:pt x="531291" y="85979"/>
                    </a:lnTo>
                    <a:lnTo>
                      <a:pt x="531291" y="40779"/>
                    </a:lnTo>
                    <a:lnTo>
                      <a:pt x="528071" y="24945"/>
                    </a:lnTo>
                    <a:lnTo>
                      <a:pt x="519306" y="11979"/>
                    </a:lnTo>
                    <a:lnTo>
                      <a:pt x="506335" y="3217"/>
                    </a:lnTo>
                    <a:lnTo>
                      <a:pt x="490499" y="0"/>
                    </a:lnTo>
                    <a:close/>
                  </a:path>
                </a:pathLst>
              </a:custGeom>
              <a:solidFill>
                <a:srgbClr val="231F20"/>
              </a:solidFill>
            </p:spPr>
            <p:txBody>
              <a:bodyPr wrap="square" lIns="0" tIns="0" rIns="0" bIns="0" rtlCol="0"/>
              <a:lstStyle/>
              <a:p>
                <a:endParaRPr sz="1296"/>
              </a:p>
            </p:txBody>
          </p:sp>
          <p:sp>
            <p:nvSpPr>
              <p:cNvPr id="25" name="object 25"/>
              <p:cNvSpPr/>
              <p:nvPr/>
            </p:nvSpPr>
            <p:spPr>
              <a:xfrm>
                <a:off x="2519255" y="3094851"/>
                <a:ext cx="531495" cy="127000"/>
              </a:xfrm>
              <a:custGeom>
                <a:avLst/>
                <a:gdLst/>
                <a:ahLst/>
                <a:cxnLst/>
                <a:rect l="l" t="t" r="r" b="b"/>
                <a:pathLst>
                  <a:path w="531494" h="127000">
                    <a:moveTo>
                      <a:pt x="490499" y="126771"/>
                    </a:moveTo>
                    <a:lnTo>
                      <a:pt x="40779" y="126771"/>
                    </a:lnTo>
                    <a:lnTo>
                      <a:pt x="24945" y="123553"/>
                    </a:lnTo>
                    <a:lnTo>
                      <a:pt x="11979" y="114790"/>
                    </a:lnTo>
                    <a:lnTo>
                      <a:pt x="3217" y="101820"/>
                    </a:lnTo>
                    <a:lnTo>
                      <a:pt x="0" y="85979"/>
                    </a:lnTo>
                    <a:lnTo>
                      <a:pt x="0" y="40779"/>
                    </a:lnTo>
                    <a:lnTo>
                      <a:pt x="3217" y="24945"/>
                    </a:lnTo>
                    <a:lnTo>
                      <a:pt x="11979" y="11979"/>
                    </a:lnTo>
                    <a:lnTo>
                      <a:pt x="24945" y="3217"/>
                    </a:lnTo>
                    <a:lnTo>
                      <a:pt x="40779" y="0"/>
                    </a:lnTo>
                    <a:lnTo>
                      <a:pt x="490499" y="0"/>
                    </a:lnTo>
                    <a:lnTo>
                      <a:pt x="506335" y="3217"/>
                    </a:lnTo>
                    <a:lnTo>
                      <a:pt x="519306" y="11979"/>
                    </a:lnTo>
                    <a:lnTo>
                      <a:pt x="528071" y="24945"/>
                    </a:lnTo>
                    <a:lnTo>
                      <a:pt x="531291" y="40779"/>
                    </a:lnTo>
                    <a:lnTo>
                      <a:pt x="531291" y="85979"/>
                    </a:lnTo>
                    <a:lnTo>
                      <a:pt x="528071" y="101820"/>
                    </a:lnTo>
                    <a:lnTo>
                      <a:pt x="519306" y="114790"/>
                    </a:lnTo>
                    <a:lnTo>
                      <a:pt x="506335" y="123553"/>
                    </a:lnTo>
                    <a:lnTo>
                      <a:pt x="490499" y="126771"/>
                    </a:lnTo>
                    <a:close/>
                  </a:path>
                </a:pathLst>
              </a:custGeom>
              <a:ln w="12700">
                <a:solidFill>
                  <a:srgbClr val="231F20"/>
                </a:solidFill>
              </a:ln>
            </p:spPr>
            <p:txBody>
              <a:bodyPr wrap="square" lIns="0" tIns="0" rIns="0" bIns="0" rtlCol="0"/>
              <a:lstStyle/>
              <a:p>
                <a:endParaRPr sz="1296"/>
              </a:p>
            </p:txBody>
          </p:sp>
          <p:sp>
            <p:nvSpPr>
              <p:cNvPr id="26" name="object 26"/>
              <p:cNvSpPr/>
              <p:nvPr/>
            </p:nvSpPr>
            <p:spPr>
              <a:xfrm>
                <a:off x="3127815" y="3094851"/>
                <a:ext cx="531495" cy="127000"/>
              </a:xfrm>
              <a:custGeom>
                <a:avLst/>
                <a:gdLst/>
                <a:ahLst/>
                <a:cxnLst/>
                <a:rect l="l" t="t" r="r" b="b"/>
                <a:pathLst>
                  <a:path w="531495" h="127000">
                    <a:moveTo>
                      <a:pt x="490499" y="0"/>
                    </a:moveTo>
                    <a:lnTo>
                      <a:pt x="40779" y="0"/>
                    </a:lnTo>
                    <a:lnTo>
                      <a:pt x="24945" y="3217"/>
                    </a:lnTo>
                    <a:lnTo>
                      <a:pt x="11979" y="11979"/>
                    </a:lnTo>
                    <a:lnTo>
                      <a:pt x="3217" y="24945"/>
                    </a:lnTo>
                    <a:lnTo>
                      <a:pt x="0" y="40779"/>
                    </a:lnTo>
                    <a:lnTo>
                      <a:pt x="0" y="85979"/>
                    </a:lnTo>
                    <a:lnTo>
                      <a:pt x="3217" y="101820"/>
                    </a:lnTo>
                    <a:lnTo>
                      <a:pt x="11979" y="114790"/>
                    </a:lnTo>
                    <a:lnTo>
                      <a:pt x="24945" y="123553"/>
                    </a:lnTo>
                    <a:lnTo>
                      <a:pt x="40779" y="126771"/>
                    </a:lnTo>
                    <a:lnTo>
                      <a:pt x="490499" y="126771"/>
                    </a:lnTo>
                    <a:lnTo>
                      <a:pt x="506335" y="123553"/>
                    </a:lnTo>
                    <a:lnTo>
                      <a:pt x="519306" y="114790"/>
                    </a:lnTo>
                    <a:lnTo>
                      <a:pt x="528071" y="101820"/>
                    </a:lnTo>
                    <a:lnTo>
                      <a:pt x="531291" y="85979"/>
                    </a:lnTo>
                    <a:lnTo>
                      <a:pt x="531291" y="40779"/>
                    </a:lnTo>
                    <a:lnTo>
                      <a:pt x="528071" y="24945"/>
                    </a:lnTo>
                    <a:lnTo>
                      <a:pt x="519306" y="11979"/>
                    </a:lnTo>
                    <a:lnTo>
                      <a:pt x="506335" y="3217"/>
                    </a:lnTo>
                    <a:lnTo>
                      <a:pt x="490499" y="0"/>
                    </a:lnTo>
                    <a:close/>
                  </a:path>
                </a:pathLst>
              </a:custGeom>
              <a:solidFill>
                <a:srgbClr val="231F20"/>
              </a:solidFill>
            </p:spPr>
            <p:txBody>
              <a:bodyPr wrap="square" lIns="0" tIns="0" rIns="0" bIns="0" rtlCol="0"/>
              <a:lstStyle/>
              <a:p>
                <a:endParaRPr sz="1296"/>
              </a:p>
            </p:txBody>
          </p:sp>
          <p:sp>
            <p:nvSpPr>
              <p:cNvPr id="27" name="object 27"/>
              <p:cNvSpPr/>
              <p:nvPr/>
            </p:nvSpPr>
            <p:spPr>
              <a:xfrm>
                <a:off x="3127815" y="3094851"/>
                <a:ext cx="531495" cy="127000"/>
              </a:xfrm>
              <a:custGeom>
                <a:avLst/>
                <a:gdLst/>
                <a:ahLst/>
                <a:cxnLst/>
                <a:rect l="l" t="t" r="r" b="b"/>
                <a:pathLst>
                  <a:path w="531495" h="127000">
                    <a:moveTo>
                      <a:pt x="490499" y="126771"/>
                    </a:moveTo>
                    <a:lnTo>
                      <a:pt x="40779" y="126771"/>
                    </a:lnTo>
                    <a:lnTo>
                      <a:pt x="24945" y="123553"/>
                    </a:lnTo>
                    <a:lnTo>
                      <a:pt x="11979" y="114790"/>
                    </a:lnTo>
                    <a:lnTo>
                      <a:pt x="3217" y="101820"/>
                    </a:lnTo>
                    <a:lnTo>
                      <a:pt x="0" y="85979"/>
                    </a:lnTo>
                    <a:lnTo>
                      <a:pt x="0" y="40779"/>
                    </a:lnTo>
                    <a:lnTo>
                      <a:pt x="3217" y="24945"/>
                    </a:lnTo>
                    <a:lnTo>
                      <a:pt x="11979" y="11979"/>
                    </a:lnTo>
                    <a:lnTo>
                      <a:pt x="24945" y="3217"/>
                    </a:lnTo>
                    <a:lnTo>
                      <a:pt x="40779" y="0"/>
                    </a:lnTo>
                    <a:lnTo>
                      <a:pt x="490499" y="0"/>
                    </a:lnTo>
                    <a:lnTo>
                      <a:pt x="506335" y="3217"/>
                    </a:lnTo>
                    <a:lnTo>
                      <a:pt x="519306" y="11979"/>
                    </a:lnTo>
                    <a:lnTo>
                      <a:pt x="528071" y="24945"/>
                    </a:lnTo>
                    <a:lnTo>
                      <a:pt x="531291" y="40779"/>
                    </a:lnTo>
                    <a:lnTo>
                      <a:pt x="531291" y="85979"/>
                    </a:lnTo>
                    <a:lnTo>
                      <a:pt x="528071" y="101820"/>
                    </a:lnTo>
                    <a:lnTo>
                      <a:pt x="519306" y="114790"/>
                    </a:lnTo>
                    <a:lnTo>
                      <a:pt x="506335" y="123553"/>
                    </a:lnTo>
                    <a:lnTo>
                      <a:pt x="490499" y="126771"/>
                    </a:lnTo>
                    <a:close/>
                  </a:path>
                </a:pathLst>
              </a:custGeom>
              <a:ln w="12700">
                <a:solidFill>
                  <a:srgbClr val="231F20"/>
                </a:solidFill>
              </a:ln>
            </p:spPr>
            <p:txBody>
              <a:bodyPr wrap="square" lIns="0" tIns="0" rIns="0" bIns="0" rtlCol="0"/>
              <a:lstStyle/>
              <a:p>
                <a:endParaRPr sz="1296"/>
              </a:p>
            </p:txBody>
          </p:sp>
          <p:pic>
            <p:nvPicPr>
              <p:cNvPr id="28" name="object 28"/>
              <p:cNvPicPr/>
              <p:nvPr/>
            </p:nvPicPr>
            <p:blipFill>
              <a:blip r:embed="rId46" cstate="print"/>
              <a:stretch>
                <a:fillRect/>
              </a:stretch>
            </p:blipFill>
            <p:spPr>
              <a:xfrm>
                <a:off x="2875571" y="2453785"/>
                <a:ext cx="438136" cy="212867"/>
              </a:xfrm>
              <a:prstGeom prst="rect">
                <a:avLst/>
              </a:prstGeom>
            </p:spPr>
          </p:pic>
          <p:sp>
            <p:nvSpPr>
              <p:cNvPr id="29" name="object 29"/>
              <p:cNvSpPr/>
              <p:nvPr/>
            </p:nvSpPr>
            <p:spPr>
              <a:xfrm>
                <a:off x="3435473" y="3032250"/>
                <a:ext cx="1140460" cy="967105"/>
              </a:xfrm>
              <a:custGeom>
                <a:avLst/>
                <a:gdLst/>
                <a:ahLst/>
                <a:cxnLst/>
                <a:rect l="l" t="t" r="r" b="b"/>
                <a:pathLst>
                  <a:path w="1140460" h="967104">
                    <a:moveTo>
                      <a:pt x="1064501" y="0"/>
                    </a:moveTo>
                    <a:lnTo>
                      <a:pt x="75361" y="0"/>
                    </a:lnTo>
                    <a:lnTo>
                      <a:pt x="46098" y="5945"/>
                    </a:lnTo>
                    <a:lnTo>
                      <a:pt x="22136" y="22134"/>
                    </a:lnTo>
                    <a:lnTo>
                      <a:pt x="5945" y="46093"/>
                    </a:lnTo>
                    <a:lnTo>
                      <a:pt x="0" y="75349"/>
                    </a:lnTo>
                    <a:lnTo>
                      <a:pt x="0" y="891451"/>
                    </a:lnTo>
                    <a:lnTo>
                      <a:pt x="5945" y="920706"/>
                    </a:lnTo>
                    <a:lnTo>
                      <a:pt x="22136" y="944665"/>
                    </a:lnTo>
                    <a:lnTo>
                      <a:pt x="46098" y="960854"/>
                    </a:lnTo>
                    <a:lnTo>
                      <a:pt x="75361" y="966800"/>
                    </a:lnTo>
                    <a:lnTo>
                      <a:pt x="1064501" y="966800"/>
                    </a:lnTo>
                    <a:lnTo>
                      <a:pt x="1093757" y="960854"/>
                    </a:lnTo>
                    <a:lnTo>
                      <a:pt x="1117715" y="944665"/>
                    </a:lnTo>
                    <a:lnTo>
                      <a:pt x="1133904" y="920706"/>
                    </a:lnTo>
                    <a:lnTo>
                      <a:pt x="1139850" y="891451"/>
                    </a:lnTo>
                    <a:lnTo>
                      <a:pt x="1139850" y="75349"/>
                    </a:lnTo>
                    <a:lnTo>
                      <a:pt x="1133904" y="46093"/>
                    </a:lnTo>
                    <a:lnTo>
                      <a:pt x="1117715" y="22134"/>
                    </a:lnTo>
                    <a:lnTo>
                      <a:pt x="1093757" y="5945"/>
                    </a:lnTo>
                    <a:lnTo>
                      <a:pt x="1064501" y="0"/>
                    </a:lnTo>
                    <a:close/>
                  </a:path>
                </a:pathLst>
              </a:custGeom>
              <a:solidFill>
                <a:srgbClr val="818080"/>
              </a:solidFill>
            </p:spPr>
            <p:txBody>
              <a:bodyPr wrap="square" lIns="0" tIns="0" rIns="0" bIns="0" rtlCol="0"/>
              <a:lstStyle/>
              <a:p>
                <a:endParaRPr sz="1296"/>
              </a:p>
            </p:txBody>
          </p:sp>
          <p:sp>
            <p:nvSpPr>
              <p:cNvPr id="30" name="object 30"/>
              <p:cNvSpPr/>
              <p:nvPr/>
            </p:nvSpPr>
            <p:spPr>
              <a:xfrm>
                <a:off x="3422374" y="3017573"/>
                <a:ext cx="1165225" cy="1178560"/>
              </a:xfrm>
              <a:custGeom>
                <a:avLst/>
                <a:gdLst/>
                <a:ahLst/>
                <a:cxnLst/>
                <a:rect l="l" t="t" r="r" b="b"/>
                <a:pathLst>
                  <a:path w="1165225" h="1178560">
                    <a:moveTo>
                      <a:pt x="1133259" y="1178280"/>
                    </a:moveTo>
                    <a:lnTo>
                      <a:pt x="31889" y="1178280"/>
                    </a:lnTo>
                    <a:lnTo>
                      <a:pt x="19507" y="1175764"/>
                    </a:lnTo>
                    <a:lnTo>
                      <a:pt x="9367" y="1168912"/>
                    </a:lnTo>
                    <a:lnTo>
                      <a:pt x="2516" y="1158772"/>
                    </a:lnTo>
                    <a:lnTo>
                      <a:pt x="0" y="1146390"/>
                    </a:lnTo>
                    <a:lnTo>
                      <a:pt x="0" y="31889"/>
                    </a:lnTo>
                    <a:lnTo>
                      <a:pt x="2516" y="19507"/>
                    </a:lnTo>
                    <a:lnTo>
                      <a:pt x="9367" y="9367"/>
                    </a:lnTo>
                    <a:lnTo>
                      <a:pt x="19507" y="2516"/>
                    </a:lnTo>
                    <a:lnTo>
                      <a:pt x="31889" y="0"/>
                    </a:lnTo>
                    <a:lnTo>
                      <a:pt x="1133259" y="0"/>
                    </a:lnTo>
                    <a:lnTo>
                      <a:pt x="1145641" y="2516"/>
                    </a:lnTo>
                    <a:lnTo>
                      <a:pt x="1155780" y="9367"/>
                    </a:lnTo>
                    <a:lnTo>
                      <a:pt x="1162632" y="19507"/>
                    </a:lnTo>
                    <a:lnTo>
                      <a:pt x="1165148" y="31889"/>
                    </a:lnTo>
                    <a:lnTo>
                      <a:pt x="1165148" y="1146390"/>
                    </a:lnTo>
                    <a:lnTo>
                      <a:pt x="1162632" y="1158772"/>
                    </a:lnTo>
                    <a:lnTo>
                      <a:pt x="1155780" y="1168912"/>
                    </a:lnTo>
                    <a:lnTo>
                      <a:pt x="1145641" y="1175764"/>
                    </a:lnTo>
                    <a:lnTo>
                      <a:pt x="1133259" y="1178280"/>
                    </a:lnTo>
                    <a:close/>
                  </a:path>
                </a:pathLst>
              </a:custGeom>
              <a:ln w="12700">
                <a:solidFill>
                  <a:srgbClr val="231F20"/>
                </a:solidFill>
              </a:ln>
            </p:spPr>
            <p:txBody>
              <a:bodyPr wrap="square" lIns="0" tIns="0" rIns="0" bIns="0" rtlCol="0"/>
              <a:lstStyle/>
              <a:p>
                <a:endParaRPr sz="1296"/>
              </a:p>
            </p:txBody>
          </p:sp>
          <p:sp>
            <p:nvSpPr>
              <p:cNvPr id="31" name="object 31"/>
              <p:cNvSpPr/>
              <p:nvPr/>
            </p:nvSpPr>
            <p:spPr>
              <a:xfrm>
                <a:off x="3435480" y="4054645"/>
                <a:ext cx="531495" cy="127000"/>
              </a:xfrm>
              <a:custGeom>
                <a:avLst/>
                <a:gdLst/>
                <a:ahLst/>
                <a:cxnLst/>
                <a:rect l="l" t="t" r="r" b="b"/>
                <a:pathLst>
                  <a:path w="531495" h="127000">
                    <a:moveTo>
                      <a:pt x="490499" y="0"/>
                    </a:moveTo>
                    <a:lnTo>
                      <a:pt x="40779" y="0"/>
                    </a:lnTo>
                    <a:lnTo>
                      <a:pt x="24945" y="3217"/>
                    </a:lnTo>
                    <a:lnTo>
                      <a:pt x="11979" y="11979"/>
                    </a:lnTo>
                    <a:lnTo>
                      <a:pt x="3217" y="24945"/>
                    </a:lnTo>
                    <a:lnTo>
                      <a:pt x="0" y="40779"/>
                    </a:lnTo>
                    <a:lnTo>
                      <a:pt x="0" y="85979"/>
                    </a:lnTo>
                    <a:lnTo>
                      <a:pt x="3217" y="101820"/>
                    </a:lnTo>
                    <a:lnTo>
                      <a:pt x="11979" y="114790"/>
                    </a:lnTo>
                    <a:lnTo>
                      <a:pt x="24945" y="123553"/>
                    </a:lnTo>
                    <a:lnTo>
                      <a:pt x="40779" y="126771"/>
                    </a:lnTo>
                    <a:lnTo>
                      <a:pt x="490499" y="126771"/>
                    </a:lnTo>
                    <a:lnTo>
                      <a:pt x="506335" y="123553"/>
                    </a:lnTo>
                    <a:lnTo>
                      <a:pt x="519306" y="114790"/>
                    </a:lnTo>
                    <a:lnTo>
                      <a:pt x="528071" y="101820"/>
                    </a:lnTo>
                    <a:lnTo>
                      <a:pt x="531291" y="85979"/>
                    </a:lnTo>
                    <a:lnTo>
                      <a:pt x="531291" y="40779"/>
                    </a:lnTo>
                    <a:lnTo>
                      <a:pt x="528071" y="24945"/>
                    </a:lnTo>
                    <a:lnTo>
                      <a:pt x="519306" y="11979"/>
                    </a:lnTo>
                    <a:lnTo>
                      <a:pt x="506335" y="3217"/>
                    </a:lnTo>
                    <a:lnTo>
                      <a:pt x="490499" y="0"/>
                    </a:lnTo>
                    <a:close/>
                  </a:path>
                </a:pathLst>
              </a:custGeom>
              <a:solidFill>
                <a:srgbClr val="231F20"/>
              </a:solidFill>
            </p:spPr>
            <p:txBody>
              <a:bodyPr wrap="square" lIns="0" tIns="0" rIns="0" bIns="0" rtlCol="0"/>
              <a:lstStyle/>
              <a:p>
                <a:endParaRPr sz="1296"/>
              </a:p>
            </p:txBody>
          </p:sp>
          <p:sp>
            <p:nvSpPr>
              <p:cNvPr id="32" name="object 32"/>
              <p:cNvSpPr/>
              <p:nvPr/>
            </p:nvSpPr>
            <p:spPr>
              <a:xfrm>
                <a:off x="3435480" y="4054645"/>
                <a:ext cx="531495" cy="127000"/>
              </a:xfrm>
              <a:custGeom>
                <a:avLst/>
                <a:gdLst/>
                <a:ahLst/>
                <a:cxnLst/>
                <a:rect l="l" t="t" r="r" b="b"/>
                <a:pathLst>
                  <a:path w="531495" h="127000">
                    <a:moveTo>
                      <a:pt x="490499" y="126771"/>
                    </a:moveTo>
                    <a:lnTo>
                      <a:pt x="40779" y="126771"/>
                    </a:lnTo>
                    <a:lnTo>
                      <a:pt x="24945" y="123553"/>
                    </a:lnTo>
                    <a:lnTo>
                      <a:pt x="11979" y="114790"/>
                    </a:lnTo>
                    <a:lnTo>
                      <a:pt x="3217" y="101820"/>
                    </a:lnTo>
                    <a:lnTo>
                      <a:pt x="0" y="85979"/>
                    </a:lnTo>
                    <a:lnTo>
                      <a:pt x="0" y="40779"/>
                    </a:lnTo>
                    <a:lnTo>
                      <a:pt x="3217" y="24945"/>
                    </a:lnTo>
                    <a:lnTo>
                      <a:pt x="11979" y="11979"/>
                    </a:lnTo>
                    <a:lnTo>
                      <a:pt x="24945" y="3217"/>
                    </a:lnTo>
                    <a:lnTo>
                      <a:pt x="40779" y="0"/>
                    </a:lnTo>
                    <a:lnTo>
                      <a:pt x="490499" y="0"/>
                    </a:lnTo>
                    <a:lnTo>
                      <a:pt x="506335" y="3217"/>
                    </a:lnTo>
                    <a:lnTo>
                      <a:pt x="519306" y="11979"/>
                    </a:lnTo>
                    <a:lnTo>
                      <a:pt x="528071" y="24945"/>
                    </a:lnTo>
                    <a:lnTo>
                      <a:pt x="531291" y="40779"/>
                    </a:lnTo>
                    <a:lnTo>
                      <a:pt x="531291" y="85979"/>
                    </a:lnTo>
                    <a:lnTo>
                      <a:pt x="528071" y="101820"/>
                    </a:lnTo>
                    <a:lnTo>
                      <a:pt x="519306" y="114790"/>
                    </a:lnTo>
                    <a:lnTo>
                      <a:pt x="506335" y="123553"/>
                    </a:lnTo>
                    <a:lnTo>
                      <a:pt x="490499" y="126771"/>
                    </a:lnTo>
                    <a:close/>
                  </a:path>
                </a:pathLst>
              </a:custGeom>
              <a:ln w="12700">
                <a:solidFill>
                  <a:srgbClr val="231F20"/>
                </a:solidFill>
              </a:ln>
            </p:spPr>
            <p:txBody>
              <a:bodyPr wrap="square" lIns="0" tIns="0" rIns="0" bIns="0" rtlCol="0"/>
              <a:lstStyle/>
              <a:p>
                <a:endParaRPr sz="1296"/>
              </a:p>
            </p:txBody>
          </p:sp>
          <p:sp>
            <p:nvSpPr>
              <p:cNvPr id="33" name="object 33"/>
              <p:cNvSpPr/>
              <p:nvPr/>
            </p:nvSpPr>
            <p:spPr>
              <a:xfrm>
                <a:off x="4044039" y="4054645"/>
                <a:ext cx="531495" cy="127000"/>
              </a:xfrm>
              <a:custGeom>
                <a:avLst/>
                <a:gdLst/>
                <a:ahLst/>
                <a:cxnLst/>
                <a:rect l="l" t="t" r="r" b="b"/>
                <a:pathLst>
                  <a:path w="531495" h="127000">
                    <a:moveTo>
                      <a:pt x="490499" y="0"/>
                    </a:moveTo>
                    <a:lnTo>
                      <a:pt x="40779" y="0"/>
                    </a:lnTo>
                    <a:lnTo>
                      <a:pt x="24945" y="3217"/>
                    </a:lnTo>
                    <a:lnTo>
                      <a:pt x="11979" y="11979"/>
                    </a:lnTo>
                    <a:lnTo>
                      <a:pt x="3217" y="24945"/>
                    </a:lnTo>
                    <a:lnTo>
                      <a:pt x="0" y="40779"/>
                    </a:lnTo>
                    <a:lnTo>
                      <a:pt x="0" y="85979"/>
                    </a:lnTo>
                    <a:lnTo>
                      <a:pt x="3217" y="101820"/>
                    </a:lnTo>
                    <a:lnTo>
                      <a:pt x="11979" y="114790"/>
                    </a:lnTo>
                    <a:lnTo>
                      <a:pt x="24945" y="123553"/>
                    </a:lnTo>
                    <a:lnTo>
                      <a:pt x="40779" y="126771"/>
                    </a:lnTo>
                    <a:lnTo>
                      <a:pt x="490499" y="126771"/>
                    </a:lnTo>
                    <a:lnTo>
                      <a:pt x="506335" y="123553"/>
                    </a:lnTo>
                    <a:lnTo>
                      <a:pt x="519306" y="114790"/>
                    </a:lnTo>
                    <a:lnTo>
                      <a:pt x="528071" y="101820"/>
                    </a:lnTo>
                    <a:lnTo>
                      <a:pt x="531291" y="85979"/>
                    </a:lnTo>
                    <a:lnTo>
                      <a:pt x="531291" y="40779"/>
                    </a:lnTo>
                    <a:lnTo>
                      <a:pt x="528071" y="24945"/>
                    </a:lnTo>
                    <a:lnTo>
                      <a:pt x="519306" y="11979"/>
                    </a:lnTo>
                    <a:lnTo>
                      <a:pt x="506335" y="3217"/>
                    </a:lnTo>
                    <a:lnTo>
                      <a:pt x="490499" y="0"/>
                    </a:lnTo>
                    <a:close/>
                  </a:path>
                </a:pathLst>
              </a:custGeom>
              <a:solidFill>
                <a:srgbClr val="231F20"/>
              </a:solidFill>
            </p:spPr>
            <p:txBody>
              <a:bodyPr wrap="square" lIns="0" tIns="0" rIns="0" bIns="0" rtlCol="0"/>
              <a:lstStyle/>
              <a:p>
                <a:endParaRPr sz="1296"/>
              </a:p>
            </p:txBody>
          </p:sp>
          <p:sp>
            <p:nvSpPr>
              <p:cNvPr id="34" name="object 34"/>
              <p:cNvSpPr/>
              <p:nvPr/>
            </p:nvSpPr>
            <p:spPr>
              <a:xfrm>
                <a:off x="4044039" y="4054645"/>
                <a:ext cx="531495" cy="127000"/>
              </a:xfrm>
              <a:custGeom>
                <a:avLst/>
                <a:gdLst/>
                <a:ahLst/>
                <a:cxnLst/>
                <a:rect l="l" t="t" r="r" b="b"/>
                <a:pathLst>
                  <a:path w="531495" h="127000">
                    <a:moveTo>
                      <a:pt x="490499" y="126771"/>
                    </a:moveTo>
                    <a:lnTo>
                      <a:pt x="40779" y="126771"/>
                    </a:lnTo>
                    <a:lnTo>
                      <a:pt x="24945" y="123553"/>
                    </a:lnTo>
                    <a:lnTo>
                      <a:pt x="11979" y="114790"/>
                    </a:lnTo>
                    <a:lnTo>
                      <a:pt x="3217" y="101820"/>
                    </a:lnTo>
                    <a:lnTo>
                      <a:pt x="0" y="85979"/>
                    </a:lnTo>
                    <a:lnTo>
                      <a:pt x="0" y="40779"/>
                    </a:lnTo>
                    <a:lnTo>
                      <a:pt x="3217" y="24945"/>
                    </a:lnTo>
                    <a:lnTo>
                      <a:pt x="11979" y="11979"/>
                    </a:lnTo>
                    <a:lnTo>
                      <a:pt x="24945" y="3217"/>
                    </a:lnTo>
                    <a:lnTo>
                      <a:pt x="40779" y="0"/>
                    </a:lnTo>
                    <a:lnTo>
                      <a:pt x="490499" y="0"/>
                    </a:lnTo>
                    <a:lnTo>
                      <a:pt x="506335" y="3217"/>
                    </a:lnTo>
                    <a:lnTo>
                      <a:pt x="519306" y="11979"/>
                    </a:lnTo>
                    <a:lnTo>
                      <a:pt x="528071" y="24945"/>
                    </a:lnTo>
                    <a:lnTo>
                      <a:pt x="531291" y="40779"/>
                    </a:lnTo>
                    <a:lnTo>
                      <a:pt x="531291" y="85979"/>
                    </a:lnTo>
                    <a:lnTo>
                      <a:pt x="528071" y="101820"/>
                    </a:lnTo>
                    <a:lnTo>
                      <a:pt x="519306" y="114790"/>
                    </a:lnTo>
                    <a:lnTo>
                      <a:pt x="506335" y="123553"/>
                    </a:lnTo>
                    <a:lnTo>
                      <a:pt x="490499" y="126771"/>
                    </a:lnTo>
                    <a:close/>
                  </a:path>
                </a:pathLst>
              </a:custGeom>
              <a:ln w="12700">
                <a:solidFill>
                  <a:srgbClr val="231F20"/>
                </a:solidFill>
              </a:ln>
            </p:spPr>
            <p:txBody>
              <a:bodyPr wrap="square" lIns="0" tIns="0" rIns="0" bIns="0" rtlCol="0"/>
              <a:lstStyle/>
              <a:p>
                <a:endParaRPr sz="1296"/>
              </a:p>
            </p:txBody>
          </p:sp>
        </p:grpSp>
        <p:sp>
          <p:nvSpPr>
            <p:cNvPr id="35" name="object 35"/>
            <p:cNvSpPr txBox="1"/>
            <p:nvPr/>
          </p:nvSpPr>
          <p:spPr>
            <a:xfrm>
              <a:off x="4166483" y="2916736"/>
              <a:ext cx="149504" cy="80779"/>
            </a:xfrm>
            <a:prstGeom prst="rect">
              <a:avLst/>
            </a:prstGeom>
          </p:spPr>
          <p:txBody>
            <a:bodyPr vert="horz" wrap="square" lIns="0" tIns="8687" rIns="0" bIns="0" rtlCol="0">
              <a:spAutoFit/>
            </a:bodyPr>
            <a:lstStyle/>
            <a:p>
              <a:pPr marL="9144">
                <a:spcBef>
                  <a:spcPts val="68"/>
                </a:spcBef>
              </a:pPr>
              <a:r>
                <a:rPr sz="468" spc="-25" dirty="0">
                  <a:solidFill>
                    <a:srgbClr val="FFFFFF"/>
                  </a:solidFill>
                  <a:latin typeface="Trebuchet MS"/>
                  <a:cs typeface="Trebuchet MS"/>
                </a:rPr>
                <a:t>Table</a:t>
              </a:r>
              <a:endParaRPr sz="468">
                <a:latin typeface="Trebuchet MS"/>
                <a:cs typeface="Trebuchet MS"/>
              </a:endParaRPr>
            </a:p>
          </p:txBody>
        </p:sp>
        <p:sp>
          <p:nvSpPr>
            <p:cNvPr id="36" name="object 36"/>
            <p:cNvSpPr txBox="1"/>
            <p:nvPr/>
          </p:nvSpPr>
          <p:spPr>
            <a:xfrm>
              <a:off x="4599608" y="2916088"/>
              <a:ext cx="171907" cy="80779"/>
            </a:xfrm>
            <a:prstGeom prst="rect">
              <a:avLst/>
            </a:prstGeom>
          </p:spPr>
          <p:txBody>
            <a:bodyPr vert="horz" wrap="square" lIns="0" tIns="8687" rIns="0" bIns="0" rtlCol="0">
              <a:spAutoFit/>
            </a:bodyPr>
            <a:lstStyle/>
            <a:p>
              <a:pPr marL="9144">
                <a:spcBef>
                  <a:spcPts val="68"/>
                </a:spcBef>
              </a:pPr>
              <a:r>
                <a:rPr sz="468" spc="-7" dirty="0">
                  <a:solidFill>
                    <a:srgbClr val="FFFFFF"/>
                  </a:solidFill>
                  <a:latin typeface="Trebuchet MS"/>
                  <a:cs typeface="Trebuchet MS"/>
                </a:rPr>
                <a:t>Bench</a:t>
              </a:r>
              <a:endParaRPr sz="468">
                <a:latin typeface="Trebuchet MS"/>
                <a:cs typeface="Trebuchet MS"/>
              </a:endParaRPr>
            </a:p>
          </p:txBody>
        </p:sp>
        <p:sp>
          <p:nvSpPr>
            <p:cNvPr id="172" name="object 172"/>
            <p:cNvSpPr txBox="1"/>
            <p:nvPr/>
          </p:nvSpPr>
          <p:spPr>
            <a:xfrm>
              <a:off x="2925573" y="142194"/>
              <a:ext cx="349758" cy="319446"/>
            </a:xfrm>
            <a:prstGeom prst="rect">
              <a:avLst/>
            </a:prstGeom>
          </p:spPr>
          <p:txBody>
            <a:bodyPr vert="horz" wrap="square" lIns="0" tIns="9144" rIns="0" bIns="0" rtlCol="0">
              <a:spAutoFit/>
            </a:bodyPr>
            <a:lstStyle/>
            <a:p>
              <a:pPr marL="9144" marR="3658">
                <a:spcBef>
                  <a:spcPts val="72"/>
                </a:spcBef>
              </a:pPr>
              <a:r>
                <a:rPr sz="1008" spc="-29" dirty="0">
                  <a:solidFill>
                    <a:srgbClr val="231F20"/>
                  </a:solidFill>
                  <a:latin typeface="Trebuchet MS"/>
                  <a:cs typeface="Trebuchet MS"/>
                </a:rPr>
                <a:t>Image </a:t>
              </a:r>
              <a:r>
                <a:rPr sz="1008" spc="-25" dirty="0">
                  <a:solidFill>
                    <a:srgbClr val="231F20"/>
                  </a:solidFill>
                  <a:latin typeface="Trebuchet MS"/>
                  <a:cs typeface="Trebuchet MS"/>
                </a:rPr>
                <a:t>1</a:t>
              </a:r>
              <a:r>
                <a:rPr sz="1008" spc="-90" dirty="0">
                  <a:solidFill>
                    <a:srgbClr val="231F20"/>
                  </a:solidFill>
                  <a:latin typeface="Trebuchet MS"/>
                  <a:cs typeface="Trebuchet MS"/>
                </a:rPr>
                <a:t> </a:t>
              </a:r>
              <a:r>
                <a:rPr sz="1008" spc="-43" dirty="0">
                  <a:solidFill>
                    <a:srgbClr val="231F20"/>
                  </a:solidFill>
                  <a:latin typeface="Trebuchet MS"/>
                  <a:cs typeface="Trebuchet MS"/>
                </a:rPr>
                <a:t>s</a:t>
              </a:r>
              <a:endParaRPr sz="1008">
                <a:latin typeface="Trebuchet MS"/>
                <a:cs typeface="Trebuchet MS"/>
              </a:endParaRPr>
            </a:p>
          </p:txBody>
        </p:sp>
      </p:grpSp>
      <p:pic>
        <p:nvPicPr>
          <p:cNvPr id="185" name="Picture 184">
            <a:extLst>
              <a:ext uri="{FF2B5EF4-FFF2-40B4-BE49-F238E27FC236}">
                <a16:creationId xmlns:a16="http://schemas.microsoft.com/office/drawing/2014/main" id="{84BB8561-CF0F-88F8-6C9F-D8D2EAE9B0E2}"/>
              </a:ext>
            </a:extLst>
          </p:cNvPr>
          <p:cNvPicPr>
            <a:picLocks noChangeAspect="1"/>
          </p:cNvPicPr>
          <p:nvPr/>
        </p:nvPicPr>
        <p:blipFill>
          <a:blip r:embed="rId47"/>
          <a:stretch>
            <a:fillRect/>
          </a:stretch>
        </p:blipFill>
        <p:spPr>
          <a:xfrm>
            <a:off x="8362113" y="3695468"/>
            <a:ext cx="2821006" cy="3075715"/>
          </a:xfrm>
          <a:prstGeom prst="rect">
            <a:avLst/>
          </a:prstGeom>
        </p:spPr>
      </p:pic>
      <p:sp>
        <p:nvSpPr>
          <p:cNvPr id="186" name="object 171">
            <a:extLst>
              <a:ext uri="{FF2B5EF4-FFF2-40B4-BE49-F238E27FC236}">
                <a16:creationId xmlns:a16="http://schemas.microsoft.com/office/drawing/2014/main" id="{D352D595-7E05-DEE1-CDF5-4D426D394C07}"/>
              </a:ext>
            </a:extLst>
          </p:cNvPr>
          <p:cNvSpPr txBox="1"/>
          <p:nvPr/>
        </p:nvSpPr>
        <p:spPr>
          <a:xfrm>
            <a:off x="6239160" y="6604982"/>
            <a:ext cx="1220266" cy="253018"/>
          </a:xfrm>
          <a:prstGeom prst="rect">
            <a:avLst/>
          </a:prstGeom>
        </p:spPr>
        <p:txBody>
          <a:bodyPr vert="horz" wrap="square" lIns="0" tIns="9144" rIns="0" bIns="0" rtlCol="0">
            <a:spAutoFit/>
          </a:bodyPr>
          <a:lstStyle/>
          <a:p>
            <a:pPr marL="9144">
              <a:spcBef>
                <a:spcPts val="72"/>
              </a:spcBef>
            </a:pPr>
            <a:r>
              <a:rPr sz="1584" spc="-58" dirty="0">
                <a:solidFill>
                  <a:srgbClr val="BBBDBF"/>
                </a:solidFill>
                <a:latin typeface="Trebuchet MS"/>
                <a:cs typeface="Trebuchet MS"/>
              </a:rPr>
              <a:t>Untrained</a:t>
            </a:r>
            <a:r>
              <a:rPr sz="1584" spc="-90" dirty="0">
                <a:solidFill>
                  <a:srgbClr val="BBBDBF"/>
                </a:solidFill>
                <a:latin typeface="Trebuchet MS"/>
                <a:cs typeface="Trebuchet MS"/>
              </a:rPr>
              <a:t> </a:t>
            </a:r>
            <a:r>
              <a:rPr sz="1584" spc="-36" dirty="0">
                <a:solidFill>
                  <a:srgbClr val="BBBDBF"/>
                </a:solidFill>
                <a:latin typeface="Trebuchet MS"/>
                <a:cs typeface="Trebuchet MS"/>
              </a:rPr>
              <a:t>axis</a:t>
            </a:r>
            <a:endParaRPr sz="1584" dirty="0">
              <a:latin typeface="Trebuchet MS"/>
              <a:cs typeface="Trebuchet MS"/>
            </a:endParaRPr>
          </a:p>
        </p:txBody>
      </p:sp>
      <p:sp>
        <p:nvSpPr>
          <p:cNvPr id="187" name="Title 1">
            <a:extLst>
              <a:ext uri="{FF2B5EF4-FFF2-40B4-BE49-F238E27FC236}">
                <a16:creationId xmlns:a16="http://schemas.microsoft.com/office/drawing/2014/main" id="{BAE5E3AF-54C6-640C-7D0B-8E472D440BE1}"/>
              </a:ext>
            </a:extLst>
          </p:cNvPr>
          <p:cNvSpPr txBox="1">
            <a:spLocks/>
          </p:cNvSpPr>
          <p:nvPr/>
        </p:nvSpPr>
        <p:spPr>
          <a:xfrm>
            <a:off x="11553" y="279868"/>
            <a:ext cx="303776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Behavioral integration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23A070-C9C9-8FE9-CA30-7384B3765D96}"/>
              </a:ext>
            </a:extLst>
          </p:cNvPr>
          <p:cNvPicPr>
            <a:picLocks noChangeAspect="1"/>
          </p:cNvPicPr>
          <p:nvPr/>
        </p:nvPicPr>
        <p:blipFill rotWithShape="1">
          <a:blip r:embed="rId3"/>
          <a:srcRect l="76582"/>
          <a:stretch/>
        </p:blipFill>
        <p:spPr>
          <a:xfrm>
            <a:off x="10198101" y="1912003"/>
            <a:ext cx="1627754" cy="3834408"/>
          </a:xfrm>
          <a:prstGeom prst="rect">
            <a:avLst/>
          </a:prstGeom>
        </p:spPr>
      </p:pic>
      <p:pic>
        <p:nvPicPr>
          <p:cNvPr id="6" name="Picture 5">
            <a:extLst>
              <a:ext uri="{FF2B5EF4-FFF2-40B4-BE49-F238E27FC236}">
                <a16:creationId xmlns:a16="http://schemas.microsoft.com/office/drawing/2014/main" id="{AC3676AE-E379-F2F7-89F3-73E21933DEC6}"/>
              </a:ext>
            </a:extLst>
          </p:cNvPr>
          <p:cNvPicPr>
            <a:picLocks noChangeAspect="1"/>
          </p:cNvPicPr>
          <p:nvPr/>
        </p:nvPicPr>
        <p:blipFill>
          <a:blip r:embed="rId4"/>
          <a:stretch>
            <a:fillRect/>
          </a:stretch>
        </p:blipFill>
        <p:spPr>
          <a:xfrm>
            <a:off x="582303" y="1362256"/>
            <a:ext cx="3570998" cy="2409876"/>
          </a:xfrm>
          <a:prstGeom prst="rect">
            <a:avLst/>
          </a:prstGeom>
        </p:spPr>
      </p:pic>
      <p:pic>
        <p:nvPicPr>
          <p:cNvPr id="7" name="Picture 6">
            <a:extLst>
              <a:ext uri="{FF2B5EF4-FFF2-40B4-BE49-F238E27FC236}">
                <a16:creationId xmlns:a16="http://schemas.microsoft.com/office/drawing/2014/main" id="{380D0ED3-0290-C815-0623-4642B4663520}"/>
              </a:ext>
            </a:extLst>
          </p:cNvPr>
          <p:cNvPicPr>
            <a:picLocks noChangeAspect="1"/>
          </p:cNvPicPr>
          <p:nvPr/>
        </p:nvPicPr>
        <p:blipFill rotWithShape="1">
          <a:blip r:embed="rId5"/>
          <a:srcRect l="2734" t="1280" r="2760" b="3517"/>
          <a:stretch/>
        </p:blipFill>
        <p:spPr>
          <a:xfrm>
            <a:off x="317472" y="3829207"/>
            <a:ext cx="4100660" cy="2901690"/>
          </a:xfrm>
          <a:prstGeom prst="rect">
            <a:avLst/>
          </a:prstGeom>
        </p:spPr>
      </p:pic>
      <p:sp>
        <p:nvSpPr>
          <p:cNvPr id="12" name="Title 1">
            <a:extLst>
              <a:ext uri="{FF2B5EF4-FFF2-40B4-BE49-F238E27FC236}">
                <a16:creationId xmlns:a16="http://schemas.microsoft.com/office/drawing/2014/main" id="{85F1E0A9-4508-AB42-0FB6-7FFBA2050DBC}"/>
              </a:ext>
            </a:extLst>
          </p:cNvPr>
          <p:cNvSpPr>
            <a:spLocks noGrp="1"/>
          </p:cNvSpPr>
          <p:nvPr>
            <p:ph type="title"/>
          </p:nvPr>
        </p:nvSpPr>
        <p:spPr>
          <a:xfrm>
            <a:off x="525292" y="-20382"/>
            <a:ext cx="10515600" cy="1325563"/>
          </a:xfrm>
        </p:spPr>
        <p:txBody>
          <a:bodyPr/>
          <a:lstStyle/>
          <a:p>
            <a:r>
              <a:rPr lang="en-US" dirty="0"/>
              <a:t>Neural predictions: prior literature</a:t>
            </a:r>
          </a:p>
        </p:txBody>
      </p:sp>
      <p:sp>
        <p:nvSpPr>
          <p:cNvPr id="2" name="TextBox 1">
            <a:extLst>
              <a:ext uri="{FF2B5EF4-FFF2-40B4-BE49-F238E27FC236}">
                <a16:creationId xmlns:a16="http://schemas.microsoft.com/office/drawing/2014/main" id="{79842431-40DE-DCC1-6B69-F6756C0DDE55}"/>
              </a:ext>
            </a:extLst>
          </p:cNvPr>
          <p:cNvSpPr txBox="1"/>
          <p:nvPr/>
        </p:nvSpPr>
        <p:spPr>
          <a:xfrm>
            <a:off x="10456101" y="6474740"/>
            <a:ext cx="1667272" cy="383260"/>
          </a:xfrm>
          <a:prstGeom prst="rect">
            <a:avLst/>
          </a:prstGeom>
          <a:noFill/>
        </p:spPr>
        <p:txBody>
          <a:bodyPr wrap="square" rtlCol="0">
            <a:spAutoFit/>
          </a:bodyPr>
          <a:lstStyle/>
          <a:p>
            <a:r>
              <a:rPr lang="en-US" dirty="0"/>
              <a:t>Wammes 2022</a:t>
            </a:r>
          </a:p>
        </p:txBody>
      </p:sp>
      <p:pic>
        <p:nvPicPr>
          <p:cNvPr id="3" name="Picture 2">
            <a:extLst>
              <a:ext uri="{FF2B5EF4-FFF2-40B4-BE49-F238E27FC236}">
                <a16:creationId xmlns:a16="http://schemas.microsoft.com/office/drawing/2014/main" id="{607EB085-3E11-7318-1C40-A593FE84CC5D}"/>
              </a:ext>
            </a:extLst>
          </p:cNvPr>
          <p:cNvPicPr>
            <a:picLocks noChangeAspect="1"/>
          </p:cNvPicPr>
          <p:nvPr/>
        </p:nvPicPr>
        <p:blipFill rotWithShape="1">
          <a:blip r:embed="rId3"/>
          <a:srcRect r="23418"/>
          <a:stretch/>
        </p:blipFill>
        <p:spPr>
          <a:xfrm>
            <a:off x="4874995" y="1912003"/>
            <a:ext cx="5323106" cy="3834408"/>
          </a:xfrm>
          <a:prstGeom prst="rect">
            <a:avLst/>
          </a:prstGeom>
        </p:spPr>
      </p:pic>
    </p:spTree>
    <p:extLst>
      <p:ext uri="{BB962C8B-B14F-4D97-AF65-F5344CB8AC3E}">
        <p14:creationId xmlns:p14="http://schemas.microsoft.com/office/powerpoint/2010/main" val="382262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9D44-88A8-FE9D-8E75-377658075CCB}"/>
              </a:ext>
            </a:extLst>
          </p:cNvPr>
          <p:cNvSpPr>
            <a:spLocks noGrp="1"/>
          </p:cNvSpPr>
          <p:nvPr>
            <p:ph type="title"/>
          </p:nvPr>
        </p:nvSpPr>
        <p:spPr>
          <a:xfrm>
            <a:off x="838199" y="0"/>
            <a:ext cx="10515600" cy="1325563"/>
          </a:xfrm>
        </p:spPr>
        <p:txBody>
          <a:bodyPr/>
          <a:lstStyle/>
          <a:p>
            <a:r>
              <a:rPr lang="en-US" dirty="0"/>
              <a:t>Evidence for neural integration</a:t>
            </a:r>
          </a:p>
        </p:txBody>
      </p:sp>
      <p:pic>
        <p:nvPicPr>
          <p:cNvPr id="7" name="Content Placeholder 6">
            <a:extLst>
              <a:ext uri="{FF2B5EF4-FFF2-40B4-BE49-F238E27FC236}">
                <a16:creationId xmlns:a16="http://schemas.microsoft.com/office/drawing/2014/main" id="{21AE9758-0F63-10A5-1CDF-E06A58807BC0}"/>
              </a:ext>
            </a:extLst>
          </p:cNvPr>
          <p:cNvPicPr>
            <a:picLocks noGrp="1" noChangeAspect="1"/>
          </p:cNvPicPr>
          <p:nvPr>
            <p:ph idx="1"/>
          </p:nvPr>
        </p:nvPicPr>
        <p:blipFill rotWithShape="1">
          <a:blip r:embed="rId3"/>
          <a:srcRect r="75418"/>
          <a:stretch/>
        </p:blipFill>
        <p:spPr>
          <a:xfrm>
            <a:off x="6679092" y="1611605"/>
            <a:ext cx="1329215" cy="4033558"/>
          </a:xfrm>
        </p:spPr>
      </p:pic>
      <p:pic>
        <p:nvPicPr>
          <p:cNvPr id="5" name="Picture 4">
            <a:extLst>
              <a:ext uri="{FF2B5EF4-FFF2-40B4-BE49-F238E27FC236}">
                <a16:creationId xmlns:a16="http://schemas.microsoft.com/office/drawing/2014/main" id="{B833C4BF-DA72-9009-A7FF-2C6E60D0EB87}"/>
              </a:ext>
            </a:extLst>
          </p:cNvPr>
          <p:cNvPicPr>
            <a:picLocks noChangeAspect="1"/>
          </p:cNvPicPr>
          <p:nvPr/>
        </p:nvPicPr>
        <p:blipFill rotWithShape="1">
          <a:blip r:embed="rId4"/>
          <a:srcRect r="17397" b="51783"/>
          <a:stretch/>
        </p:blipFill>
        <p:spPr>
          <a:xfrm>
            <a:off x="1" y="2147837"/>
            <a:ext cx="5252482" cy="1480547"/>
          </a:xfrm>
          <a:prstGeom prst="rect">
            <a:avLst/>
          </a:prstGeom>
        </p:spPr>
      </p:pic>
      <p:grpSp>
        <p:nvGrpSpPr>
          <p:cNvPr id="8" name="Group 7">
            <a:extLst>
              <a:ext uri="{FF2B5EF4-FFF2-40B4-BE49-F238E27FC236}">
                <a16:creationId xmlns:a16="http://schemas.microsoft.com/office/drawing/2014/main" id="{ED420B99-F87B-C431-5F92-6C5036A4ED88}"/>
              </a:ext>
            </a:extLst>
          </p:cNvPr>
          <p:cNvGrpSpPr/>
          <p:nvPr/>
        </p:nvGrpSpPr>
        <p:grpSpPr>
          <a:xfrm>
            <a:off x="0" y="2147837"/>
            <a:ext cx="6358684" cy="3070609"/>
            <a:chOff x="0" y="2147837"/>
            <a:chExt cx="6358684" cy="3070609"/>
          </a:xfrm>
        </p:grpSpPr>
        <p:pic>
          <p:nvPicPr>
            <p:cNvPr id="3" name="Picture 2">
              <a:extLst>
                <a:ext uri="{FF2B5EF4-FFF2-40B4-BE49-F238E27FC236}">
                  <a16:creationId xmlns:a16="http://schemas.microsoft.com/office/drawing/2014/main" id="{C0C4DDD0-4085-3695-3AC5-8CF344A1AD1B}"/>
                </a:ext>
              </a:extLst>
            </p:cNvPr>
            <p:cNvPicPr>
              <a:picLocks noChangeAspect="1"/>
            </p:cNvPicPr>
            <p:nvPr/>
          </p:nvPicPr>
          <p:blipFill rotWithShape="1">
            <a:blip r:embed="rId4"/>
            <a:srcRect t="48217" r="17397"/>
            <a:stretch/>
          </p:blipFill>
          <p:spPr>
            <a:xfrm>
              <a:off x="0" y="3628384"/>
              <a:ext cx="5252483" cy="1590062"/>
            </a:xfrm>
            <a:prstGeom prst="rect">
              <a:avLst/>
            </a:prstGeom>
          </p:spPr>
        </p:pic>
        <p:pic>
          <p:nvPicPr>
            <p:cNvPr id="4" name="Picture 3">
              <a:extLst>
                <a:ext uri="{FF2B5EF4-FFF2-40B4-BE49-F238E27FC236}">
                  <a16:creationId xmlns:a16="http://schemas.microsoft.com/office/drawing/2014/main" id="{29EEA45B-CF3F-7B31-BA9E-96238CFE38A6}"/>
                </a:ext>
              </a:extLst>
            </p:cNvPr>
            <p:cNvPicPr>
              <a:picLocks noChangeAspect="1"/>
            </p:cNvPicPr>
            <p:nvPr/>
          </p:nvPicPr>
          <p:blipFill rotWithShape="1">
            <a:blip r:embed="rId4"/>
            <a:srcRect l="82603"/>
            <a:stretch/>
          </p:blipFill>
          <p:spPr>
            <a:xfrm>
              <a:off x="5252484" y="2147837"/>
              <a:ext cx="1106200" cy="3070609"/>
            </a:xfrm>
            <a:prstGeom prst="rect">
              <a:avLst/>
            </a:prstGeom>
          </p:spPr>
        </p:pic>
      </p:grpSp>
      <p:pic>
        <p:nvPicPr>
          <p:cNvPr id="6" name="Content Placeholder 6">
            <a:extLst>
              <a:ext uri="{FF2B5EF4-FFF2-40B4-BE49-F238E27FC236}">
                <a16:creationId xmlns:a16="http://schemas.microsoft.com/office/drawing/2014/main" id="{2D580983-DB60-C0A9-46DC-CA42408C0F9D}"/>
              </a:ext>
            </a:extLst>
          </p:cNvPr>
          <p:cNvPicPr>
            <a:picLocks noChangeAspect="1"/>
          </p:cNvPicPr>
          <p:nvPr/>
        </p:nvPicPr>
        <p:blipFill rotWithShape="1">
          <a:blip r:embed="rId3"/>
          <a:srcRect l="25928"/>
          <a:stretch/>
        </p:blipFill>
        <p:spPr>
          <a:xfrm>
            <a:off x="8008308" y="1602992"/>
            <a:ext cx="4005272" cy="4033558"/>
          </a:xfrm>
          <a:prstGeom prst="rect">
            <a:avLst/>
          </a:prstGeom>
        </p:spPr>
      </p:pic>
    </p:spTree>
    <p:extLst>
      <p:ext uri="{BB962C8B-B14F-4D97-AF65-F5344CB8AC3E}">
        <p14:creationId xmlns:p14="http://schemas.microsoft.com/office/powerpoint/2010/main" val="392284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9B28-DD6D-0386-70B6-901D0F7E9F39}"/>
              </a:ext>
            </a:extLst>
          </p:cNvPr>
          <p:cNvSpPr>
            <a:spLocks noGrp="1"/>
          </p:cNvSpPr>
          <p:nvPr>
            <p:ph type="title"/>
          </p:nvPr>
        </p:nvSpPr>
        <p:spPr>
          <a:xfrm>
            <a:off x="86360" y="10106"/>
            <a:ext cx="12105640" cy="1198101"/>
          </a:xfrm>
        </p:spPr>
        <p:txBody>
          <a:bodyPr>
            <a:normAutofit fontScale="90000"/>
          </a:bodyPr>
          <a:lstStyle/>
          <a:p>
            <a:r>
              <a:rPr lang="en-US" dirty="0">
                <a:latin typeface="Avenir Next" panose="020B0503020202020204"/>
              </a:rPr>
              <a:t>Representational similarity analysis (RSA) to map between two systems</a:t>
            </a:r>
          </a:p>
        </p:txBody>
      </p:sp>
      <p:sp>
        <p:nvSpPr>
          <p:cNvPr id="3" name="Slide Number Placeholder 2">
            <a:extLst>
              <a:ext uri="{FF2B5EF4-FFF2-40B4-BE49-F238E27FC236}">
                <a16:creationId xmlns:a16="http://schemas.microsoft.com/office/drawing/2014/main" id="{BF4D6503-B1D9-87E0-76DD-BD95D7876985}"/>
              </a:ext>
            </a:extLst>
          </p:cNvPr>
          <p:cNvSpPr>
            <a:spLocks noGrp="1"/>
          </p:cNvSpPr>
          <p:nvPr>
            <p:ph type="sldNum" sz="quarter" idx="2"/>
          </p:nvPr>
        </p:nvSpPr>
        <p:spPr/>
        <p:txBody>
          <a:bodyPr/>
          <a:lstStyle/>
          <a:p>
            <a:fld id="{86CB4B4D-7CA3-9044-876B-883B54F8677D}" type="slidenum">
              <a:rPr lang="en-US" smtClean="0"/>
              <a:t>3</a:t>
            </a:fld>
            <a:endParaRPr lang="en-US"/>
          </a:p>
        </p:txBody>
      </p:sp>
      <p:grpSp>
        <p:nvGrpSpPr>
          <p:cNvPr id="9" name="Group 7176">
            <a:extLst>
              <a:ext uri="{FF2B5EF4-FFF2-40B4-BE49-F238E27FC236}">
                <a16:creationId xmlns:a16="http://schemas.microsoft.com/office/drawing/2014/main" id="{73BBC3B5-EB15-7DAC-B854-2770C5641924}"/>
              </a:ext>
            </a:extLst>
          </p:cNvPr>
          <p:cNvGrpSpPr/>
          <p:nvPr/>
        </p:nvGrpSpPr>
        <p:grpSpPr>
          <a:xfrm>
            <a:off x="2878486" y="2406556"/>
            <a:ext cx="3061778" cy="1131347"/>
            <a:chOff x="0" y="0"/>
            <a:chExt cx="4354526" cy="1609025"/>
          </a:xfrm>
        </p:grpSpPr>
        <p:pic>
          <p:nvPicPr>
            <p:cNvPr id="10" name="Google Shape;80;p15" descr="Google Shape;80;p15">
              <a:extLst>
                <a:ext uri="{FF2B5EF4-FFF2-40B4-BE49-F238E27FC236}">
                  <a16:creationId xmlns:a16="http://schemas.microsoft.com/office/drawing/2014/main" id="{9EBF320C-CF64-102F-A8A4-8D11CDD78AE0}"/>
                </a:ext>
              </a:extLst>
            </p:cNvPr>
            <p:cNvPicPr>
              <a:picLocks noChangeAspect="1"/>
            </p:cNvPicPr>
            <p:nvPr/>
          </p:nvPicPr>
          <p:blipFill>
            <a:blip r:embed="rId3">
              <a:extLst>
                <a:ext uri="{BEBA8EAE-BF5A-486C-A8C5-ECC9F3942E4B}">
                  <a14:imgProps xmlns:a14="http://schemas.microsoft.com/office/drawing/2010/main">
                    <a14:imgLayer r:embed="rId4">
                      <a14:imgEffect>
                        <a14:saturation sat="22000"/>
                      </a14:imgEffect>
                    </a14:imgLayer>
                  </a14:imgProps>
                </a:ext>
              </a:extLst>
            </a:blip>
            <a:stretch>
              <a:fillRect/>
            </a:stretch>
          </p:blipFill>
          <p:spPr>
            <a:xfrm>
              <a:off x="999700" y="0"/>
              <a:ext cx="3354827" cy="1609026"/>
            </a:xfrm>
            <a:prstGeom prst="rect">
              <a:avLst/>
            </a:prstGeom>
            <a:ln w="12700" cap="flat">
              <a:noFill/>
              <a:miter lim="400000"/>
            </a:ln>
            <a:effectLst/>
          </p:spPr>
        </p:pic>
        <p:sp>
          <p:nvSpPr>
            <p:cNvPr id="11" name="Straight Arrow Connector 77">
              <a:extLst>
                <a:ext uri="{FF2B5EF4-FFF2-40B4-BE49-F238E27FC236}">
                  <a16:creationId xmlns:a16="http://schemas.microsoft.com/office/drawing/2014/main" id="{140971F4-E168-509B-4EA7-6CAB291D3513}"/>
                </a:ext>
              </a:extLst>
            </p:cNvPr>
            <p:cNvSpPr/>
            <p:nvPr/>
          </p:nvSpPr>
          <p:spPr>
            <a:xfrm>
              <a:off x="-1" y="680570"/>
              <a:ext cx="913552" cy="84404"/>
            </a:xfrm>
            <a:prstGeom prst="line">
              <a:avLst/>
            </a:prstGeom>
            <a:noFill/>
            <a:ln w="57150" cap="flat">
              <a:solidFill>
                <a:srgbClr val="C00000"/>
              </a:solidFill>
              <a:prstDash val="solid"/>
              <a:miter lim="400000"/>
              <a:tailEnd type="triangle" w="med" len="med"/>
            </a:ln>
            <a:effectLst/>
          </p:spPr>
          <p:txBody>
            <a:bodyPr wrap="square" lIns="32145" tIns="32145" rIns="32145" bIns="32145" numCol="1" anchor="t">
              <a:noAutofit/>
            </a:bodyPr>
            <a:lstStyle/>
            <a:p>
              <a:pPr algn="ctr">
                <a:defRPr sz="3600" b="0">
                  <a:solidFill>
                    <a:srgbClr val="535353"/>
                  </a:solidFill>
                  <a:latin typeface="Gill Sans Light"/>
                  <a:ea typeface="Gill Sans Light"/>
                  <a:cs typeface="Gill Sans Light"/>
                  <a:sym typeface="Gill Sans Light"/>
                </a:defRPr>
              </a:pPr>
              <a:endParaRPr sz="2531"/>
            </a:p>
          </p:txBody>
        </p:sp>
      </p:grpSp>
      <p:grpSp>
        <p:nvGrpSpPr>
          <p:cNvPr id="28" name="Group 27">
            <a:extLst>
              <a:ext uri="{FF2B5EF4-FFF2-40B4-BE49-F238E27FC236}">
                <a16:creationId xmlns:a16="http://schemas.microsoft.com/office/drawing/2014/main" id="{18B1439C-D3C9-B560-ED6D-C427034E2704}"/>
              </a:ext>
            </a:extLst>
          </p:cNvPr>
          <p:cNvGrpSpPr/>
          <p:nvPr/>
        </p:nvGrpSpPr>
        <p:grpSpPr>
          <a:xfrm>
            <a:off x="568807" y="4197649"/>
            <a:ext cx="8943173" cy="2158701"/>
            <a:chOff x="568807" y="4197649"/>
            <a:chExt cx="8943173" cy="2158701"/>
          </a:xfrm>
        </p:grpSpPr>
        <p:pic>
          <p:nvPicPr>
            <p:cNvPr id="5" name="Picture 2" descr="Study analyzes the anatomical and spatial organization of the human brain">
              <a:extLst>
                <a:ext uri="{FF2B5EF4-FFF2-40B4-BE49-F238E27FC236}">
                  <a16:creationId xmlns:a16="http://schemas.microsoft.com/office/drawing/2014/main" id="{DDAE8AAA-5696-D223-22F9-FC0D83523F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5210"/>
            <a:stretch/>
          </p:blipFill>
          <p:spPr bwMode="auto">
            <a:xfrm>
              <a:off x="568807" y="4272785"/>
              <a:ext cx="1866460" cy="2083565"/>
            </a:xfrm>
            <a:prstGeom prst="rect">
              <a:avLst/>
            </a:prstGeom>
            <a:noFill/>
            <a:extLst>
              <a:ext uri="{909E8E84-426E-40DD-AFC4-6F175D3DCCD1}">
                <a14:hiddenFill xmlns:a14="http://schemas.microsoft.com/office/drawing/2010/main">
                  <a:solidFill>
                    <a:srgbClr val="FFFFFF"/>
                  </a:solidFill>
                </a14:hiddenFill>
              </a:ext>
            </a:extLst>
          </p:spPr>
        </p:pic>
        <p:pic>
          <p:nvPicPr>
            <p:cNvPr id="12" name="Google Shape;80;p15" descr="Google Shape;80;p15">
              <a:extLst>
                <a:ext uri="{FF2B5EF4-FFF2-40B4-BE49-F238E27FC236}">
                  <a16:creationId xmlns:a16="http://schemas.microsoft.com/office/drawing/2014/main" id="{51FD2045-821E-0183-C9DB-C59611DE40C6}"/>
                </a:ext>
              </a:extLst>
            </p:cNvPr>
            <p:cNvPicPr>
              <a:picLocks noChangeAspect="1"/>
            </p:cNvPicPr>
            <p:nvPr/>
          </p:nvPicPr>
          <p:blipFill>
            <a:blip r:embed="rId6">
              <a:extLst>
                <a:ext uri="{BEBA8EAE-BF5A-486C-A8C5-ECC9F3942E4B}">
                  <a14:imgProps xmlns:a14="http://schemas.microsoft.com/office/drawing/2010/main">
                    <a14:imgLayer r:embed="rId7">
                      <a14:imgEffect>
                        <a14:saturation sat="147000"/>
                      </a14:imgEffect>
                    </a14:imgLayer>
                  </a14:imgProps>
                </a:ext>
              </a:extLst>
            </a:blip>
            <a:stretch>
              <a:fillRect/>
            </a:stretch>
          </p:blipFill>
          <p:spPr>
            <a:xfrm>
              <a:off x="3581401" y="4511660"/>
              <a:ext cx="2358862" cy="1131347"/>
            </a:xfrm>
            <a:prstGeom prst="rect">
              <a:avLst/>
            </a:prstGeom>
            <a:ln w="12700" cap="flat">
              <a:noFill/>
              <a:miter lim="400000"/>
            </a:ln>
            <a:effectLst/>
          </p:spPr>
        </p:pic>
        <p:sp>
          <p:nvSpPr>
            <p:cNvPr id="13" name="Rectangle 70">
              <a:extLst>
                <a:ext uri="{FF2B5EF4-FFF2-40B4-BE49-F238E27FC236}">
                  <a16:creationId xmlns:a16="http://schemas.microsoft.com/office/drawing/2014/main" id="{102E4D86-2701-D2FC-481B-DE05270EF9C6}"/>
                </a:ext>
              </a:extLst>
            </p:cNvPr>
            <p:cNvSpPr/>
            <p:nvPr/>
          </p:nvSpPr>
          <p:spPr>
            <a:xfrm>
              <a:off x="1544421" y="5267960"/>
              <a:ext cx="455415" cy="375048"/>
            </a:xfrm>
            <a:prstGeom prst="rect">
              <a:avLst/>
            </a:prstGeom>
            <a:solidFill>
              <a:srgbClr val="648E95">
                <a:alpha val="65098"/>
              </a:srgbClr>
            </a:solidFill>
            <a:ln w="12700" cap="flat">
              <a:noFill/>
              <a:miter lim="400000"/>
            </a:ln>
            <a:effectLst/>
          </p:spPr>
          <p:txBody>
            <a:bodyPr wrap="square" lIns="35719" tIns="35719" rIns="35719" bIns="35719" numCol="1" anchor="ctr">
              <a:noAutofit/>
            </a:bodyPr>
            <a:lstStyle/>
            <a:p>
              <a:pPr algn="ctr">
                <a:defRPr sz="3600" b="0">
                  <a:solidFill>
                    <a:srgbClr val="FFFFFF"/>
                  </a:solidFill>
                  <a:latin typeface="Gill Sans Light"/>
                  <a:ea typeface="Gill Sans Light"/>
                  <a:cs typeface="Gill Sans Light"/>
                  <a:sym typeface="Gill Sans Light"/>
                </a:defRPr>
              </a:pPr>
              <a:endParaRPr sz="2531"/>
            </a:p>
          </p:txBody>
        </p:sp>
        <p:sp>
          <p:nvSpPr>
            <p:cNvPr id="14" name="Straight Arrow Connector 83">
              <a:extLst>
                <a:ext uri="{FF2B5EF4-FFF2-40B4-BE49-F238E27FC236}">
                  <a16:creationId xmlns:a16="http://schemas.microsoft.com/office/drawing/2014/main" id="{6007690F-9D04-FCB7-457C-D4B6F121AB25}"/>
                </a:ext>
              </a:extLst>
            </p:cNvPr>
            <p:cNvSpPr/>
            <p:nvPr/>
          </p:nvSpPr>
          <p:spPr>
            <a:xfrm flipV="1">
              <a:off x="2060409" y="5267960"/>
              <a:ext cx="1374846" cy="187524"/>
            </a:xfrm>
            <a:prstGeom prst="line">
              <a:avLst/>
            </a:prstGeom>
            <a:noFill/>
            <a:ln w="57150" cap="flat">
              <a:solidFill>
                <a:srgbClr val="58858D"/>
              </a:solidFill>
              <a:prstDash val="solid"/>
              <a:miter lim="400000"/>
              <a:tailEnd type="triangle" w="med" len="med"/>
            </a:ln>
            <a:effectLst/>
          </p:spPr>
          <p:txBody>
            <a:bodyPr wrap="square" lIns="32145" tIns="32145" rIns="32145" bIns="32145" numCol="1" anchor="t">
              <a:noAutofit/>
            </a:bodyPr>
            <a:lstStyle/>
            <a:p>
              <a:pPr algn="ctr">
                <a:defRPr sz="3600" b="0">
                  <a:solidFill>
                    <a:srgbClr val="535353"/>
                  </a:solidFill>
                  <a:latin typeface="Gill Sans Light"/>
                  <a:ea typeface="Gill Sans Light"/>
                  <a:cs typeface="Gill Sans Light"/>
                  <a:sym typeface="Gill Sans Light"/>
                </a:defRPr>
              </a:pPr>
              <a:endParaRPr sz="2531"/>
            </a:p>
          </p:txBody>
        </p:sp>
        <p:sp>
          <p:nvSpPr>
            <p:cNvPr id="15" name="TextBox 85">
              <a:extLst>
                <a:ext uri="{FF2B5EF4-FFF2-40B4-BE49-F238E27FC236}">
                  <a16:creationId xmlns:a16="http://schemas.microsoft.com/office/drawing/2014/main" id="{862BED8E-F955-585B-78FA-31535F9D9F7A}"/>
                </a:ext>
              </a:extLst>
            </p:cNvPr>
            <p:cNvSpPr txBox="1"/>
            <p:nvPr/>
          </p:nvSpPr>
          <p:spPr>
            <a:xfrm>
              <a:off x="4687759" y="5874871"/>
              <a:ext cx="1139736" cy="3751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2800" b="0">
                  <a:solidFill>
                    <a:srgbClr val="58858D"/>
                  </a:solidFill>
                  <a:latin typeface="Gill Sans Light"/>
                  <a:ea typeface="Gill Sans Light"/>
                  <a:cs typeface="Gill Sans Light"/>
                  <a:sym typeface="Gill Sans Light"/>
                </a:defRPr>
              </a:lvl1pPr>
            </a:lstStyle>
            <a:p>
              <a:r>
                <a:rPr sz="1969" dirty="0"/>
                <a:t>correlation</a:t>
              </a:r>
            </a:p>
          </p:txBody>
        </p:sp>
        <p:sp>
          <p:nvSpPr>
            <p:cNvPr id="16" name="Straight Arrow Connector 86">
              <a:extLst>
                <a:ext uri="{FF2B5EF4-FFF2-40B4-BE49-F238E27FC236}">
                  <a16:creationId xmlns:a16="http://schemas.microsoft.com/office/drawing/2014/main" id="{7F41CAC0-FC1A-14DF-3C41-59E64921B92F}"/>
                </a:ext>
              </a:extLst>
            </p:cNvPr>
            <p:cNvSpPr/>
            <p:nvPr/>
          </p:nvSpPr>
          <p:spPr>
            <a:xfrm flipV="1">
              <a:off x="5827494" y="5643008"/>
              <a:ext cx="871822" cy="369332"/>
            </a:xfrm>
            <a:prstGeom prst="line">
              <a:avLst/>
            </a:prstGeom>
            <a:noFill/>
            <a:ln w="57150" cap="flat">
              <a:solidFill>
                <a:srgbClr val="58858D"/>
              </a:solidFill>
              <a:prstDash val="solid"/>
              <a:miter lim="400000"/>
              <a:tailEnd type="triangle" w="med" len="med"/>
            </a:ln>
            <a:effectLst/>
          </p:spPr>
          <p:txBody>
            <a:bodyPr wrap="square" lIns="32145" tIns="32145" rIns="32145" bIns="32145" numCol="1" anchor="t">
              <a:noAutofit/>
            </a:bodyPr>
            <a:lstStyle/>
            <a:p>
              <a:pPr algn="ctr">
                <a:defRPr sz="3600" b="0">
                  <a:solidFill>
                    <a:srgbClr val="535353"/>
                  </a:solidFill>
                  <a:latin typeface="Gill Sans Light"/>
                  <a:ea typeface="Gill Sans Light"/>
                  <a:cs typeface="Gill Sans Light"/>
                  <a:sym typeface="Gill Sans Light"/>
                </a:defRPr>
              </a:pPr>
              <a:endParaRPr sz="2531"/>
            </a:p>
          </p:txBody>
        </p:sp>
        <p:sp>
          <p:nvSpPr>
            <p:cNvPr id="18" name="Shape 620">
              <a:extLst>
                <a:ext uri="{FF2B5EF4-FFF2-40B4-BE49-F238E27FC236}">
                  <a16:creationId xmlns:a16="http://schemas.microsoft.com/office/drawing/2014/main" id="{AEA0B33D-87D6-82F2-0EE9-1A48E7314E03}"/>
                </a:ext>
              </a:extLst>
            </p:cNvPr>
            <p:cNvSpPr/>
            <p:nvPr/>
          </p:nvSpPr>
          <p:spPr>
            <a:xfrm>
              <a:off x="9146861" y="4913713"/>
              <a:ext cx="365119" cy="522216"/>
            </a:xfrm>
            <a:custGeom>
              <a:avLst/>
              <a:gdLst/>
              <a:ahLst/>
              <a:cxnLst>
                <a:cxn ang="0">
                  <a:pos x="wd2" y="hd2"/>
                </a:cxn>
                <a:cxn ang="5400000">
                  <a:pos x="wd2" y="hd2"/>
                </a:cxn>
                <a:cxn ang="10800000">
                  <a:pos x="wd2" y="hd2"/>
                </a:cxn>
                <a:cxn ang="16200000">
                  <a:pos x="wd2" y="hd2"/>
                </a:cxn>
              </a:cxnLst>
              <a:rect l="0" t="0" r="r" b="b"/>
              <a:pathLst>
                <a:path w="21535" h="21588" extrusionOk="0">
                  <a:moveTo>
                    <a:pt x="11316" y="2"/>
                  </a:moveTo>
                  <a:cubicBezTo>
                    <a:pt x="10523" y="-12"/>
                    <a:pt x="9696" y="42"/>
                    <a:pt x="8758" y="162"/>
                  </a:cubicBezTo>
                  <a:cubicBezTo>
                    <a:pt x="8532" y="191"/>
                    <a:pt x="8384" y="343"/>
                    <a:pt x="8426" y="502"/>
                  </a:cubicBezTo>
                  <a:cubicBezTo>
                    <a:pt x="8467" y="660"/>
                    <a:pt x="8684" y="764"/>
                    <a:pt x="8910" y="735"/>
                  </a:cubicBezTo>
                  <a:cubicBezTo>
                    <a:pt x="10385" y="545"/>
                    <a:pt x="11724" y="487"/>
                    <a:pt x="13465" y="815"/>
                  </a:cubicBezTo>
                  <a:cubicBezTo>
                    <a:pt x="13501" y="821"/>
                    <a:pt x="13536" y="825"/>
                    <a:pt x="13572" y="825"/>
                  </a:cubicBezTo>
                  <a:cubicBezTo>
                    <a:pt x="13755" y="825"/>
                    <a:pt x="13924" y="738"/>
                    <a:pt x="13974" y="608"/>
                  </a:cubicBezTo>
                  <a:cubicBezTo>
                    <a:pt x="14033" y="452"/>
                    <a:pt x="13903" y="293"/>
                    <a:pt x="13681" y="251"/>
                  </a:cubicBezTo>
                  <a:cubicBezTo>
                    <a:pt x="12872" y="99"/>
                    <a:pt x="12110" y="17"/>
                    <a:pt x="11316" y="2"/>
                  </a:cubicBezTo>
                  <a:close/>
                  <a:moveTo>
                    <a:pt x="10490" y="1122"/>
                  </a:moveTo>
                  <a:cubicBezTo>
                    <a:pt x="10184" y="1126"/>
                    <a:pt x="9884" y="1138"/>
                    <a:pt x="9592" y="1159"/>
                  </a:cubicBezTo>
                  <a:cubicBezTo>
                    <a:pt x="7233" y="1324"/>
                    <a:pt x="5640" y="1854"/>
                    <a:pt x="4719" y="2268"/>
                  </a:cubicBezTo>
                  <a:cubicBezTo>
                    <a:pt x="4526" y="2355"/>
                    <a:pt x="4470" y="2535"/>
                    <a:pt x="4595" y="2670"/>
                  </a:cubicBezTo>
                  <a:cubicBezTo>
                    <a:pt x="4674" y="2757"/>
                    <a:pt x="4808" y="2804"/>
                    <a:pt x="4944" y="2804"/>
                  </a:cubicBezTo>
                  <a:cubicBezTo>
                    <a:pt x="5021" y="2804"/>
                    <a:pt x="5098" y="2790"/>
                    <a:pt x="5168" y="2759"/>
                  </a:cubicBezTo>
                  <a:cubicBezTo>
                    <a:pt x="6012" y="2378"/>
                    <a:pt x="7481" y="1892"/>
                    <a:pt x="9676" y="1738"/>
                  </a:cubicBezTo>
                  <a:cubicBezTo>
                    <a:pt x="11544" y="1607"/>
                    <a:pt x="14446" y="1888"/>
                    <a:pt x="15792" y="2514"/>
                  </a:cubicBezTo>
                  <a:cubicBezTo>
                    <a:pt x="15984" y="2603"/>
                    <a:pt x="16244" y="2564"/>
                    <a:pt x="16371" y="2430"/>
                  </a:cubicBezTo>
                  <a:cubicBezTo>
                    <a:pt x="16498" y="2296"/>
                    <a:pt x="16445" y="2116"/>
                    <a:pt x="16254" y="2027"/>
                  </a:cubicBezTo>
                  <a:cubicBezTo>
                    <a:pt x="15028" y="1457"/>
                    <a:pt x="12633" y="1095"/>
                    <a:pt x="10490" y="1122"/>
                  </a:cubicBezTo>
                  <a:close/>
                  <a:moveTo>
                    <a:pt x="11051" y="2357"/>
                  </a:moveTo>
                  <a:cubicBezTo>
                    <a:pt x="10755" y="2349"/>
                    <a:pt x="10458" y="2350"/>
                    <a:pt x="10163" y="2361"/>
                  </a:cubicBezTo>
                  <a:cubicBezTo>
                    <a:pt x="9825" y="2373"/>
                    <a:pt x="9489" y="2399"/>
                    <a:pt x="9155" y="2437"/>
                  </a:cubicBezTo>
                  <a:cubicBezTo>
                    <a:pt x="6183" y="2777"/>
                    <a:pt x="4139" y="3394"/>
                    <a:pt x="1848" y="5679"/>
                  </a:cubicBezTo>
                  <a:cubicBezTo>
                    <a:pt x="1716" y="5810"/>
                    <a:pt x="1762" y="5992"/>
                    <a:pt x="1950" y="6084"/>
                  </a:cubicBezTo>
                  <a:cubicBezTo>
                    <a:pt x="2137" y="6177"/>
                    <a:pt x="2396" y="6146"/>
                    <a:pt x="2528" y="6014"/>
                  </a:cubicBezTo>
                  <a:cubicBezTo>
                    <a:pt x="4662" y="3886"/>
                    <a:pt x="6479" y="3333"/>
                    <a:pt x="9289" y="3011"/>
                  </a:cubicBezTo>
                  <a:cubicBezTo>
                    <a:pt x="11728" y="2732"/>
                    <a:pt x="14346" y="3216"/>
                    <a:pt x="16291" y="4307"/>
                  </a:cubicBezTo>
                  <a:cubicBezTo>
                    <a:pt x="17861" y="5186"/>
                    <a:pt x="19547" y="7126"/>
                    <a:pt x="18666" y="11366"/>
                  </a:cubicBezTo>
                  <a:cubicBezTo>
                    <a:pt x="18633" y="11525"/>
                    <a:pt x="18788" y="11673"/>
                    <a:pt x="19016" y="11696"/>
                  </a:cubicBezTo>
                  <a:cubicBezTo>
                    <a:pt x="19036" y="11698"/>
                    <a:pt x="19058" y="11698"/>
                    <a:pt x="19078" y="11698"/>
                  </a:cubicBezTo>
                  <a:cubicBezTo>
                    <a:pt x="19281" y="11698"/>
                    <a:pt x="19457" y="11594"/>
                    <a:pt x="19487" y="11449"/>
                  </a:cubicBezTo>
                  <a:cubicBezTo>
                    <a:pt x="20005" y="8958"/>
                    <a:pt x="19961" y="5619"/>
                    <a:pt x="16810" y="3853"/>
                  </a:cubicBezTo>
                  <a:cubicBezTo>
                    <a:pt x="15182" y="2940"/>
                    <a:pt x="13124" y="2416"/>
                    <a:pt x="11051" y="2357"/>
                  </a:cubicBezTo>
                  <a:close/>
                  <a:moveTo>
                    <a:pt x="17949" y="3011"/>
                  </a:moveTo>
                  <a:cubicBezTo>
                    <a:pt x="17843" y="3016"/>
                    <a:pt x="17739" y="3049"/>
                    <a:pt x="17663" y="3110"/>
                  </a:cubicBezTo>
                  <a:cubicBezTo>
                    <a:pt x="17513" y="3231"/>
                    <a:pt x="17532" y="3417"/>
                    <a:pt x="17706" y="3522"/>
                  </a:cubicBezTo>
                  <a:cubicBezTo>
                    <a:pt x="19031" y="4332"/>
                    <a:pt x="19902" y="5435"/>
                    <a:pt x="20296" y="6804"/>
                  </a:cubicBezTo>
                  <a:cubicBezTo>
                    <a:pt x="20336" y="6942"/>
                    <a:pt x="20509" y="7039"/>
                    <a:pt x="20703" y="7039"/>
                  </a:cubicBezTo>
                  <a:cubicBezTo>
                    <a:pt x="20730" y="7039"/>
                    <a:pt x="20757" y="7036"/>
                    <a:pt x="20785" y="7032"/>
                  </a:cubicBezTo>
                  <a:cubicBezTo>
                    <a:pt x="21010" y="7000"/>
                    <a:pt x="21155" y="6847"/>
                    <a:pt x="21110" y="6689"/>
                  </a:cubicBezTo>
                  <a:cubicBezTo>
                    <a:pt x="20678" y="5192"/>
                    <a:pt x="19718" y="3978"/>
                    <a:pt x="18251" y="3082"/>
                  </a:cubicBezTo>
                  <a:cubicBezTo>
                    <a:pt x="18165" y="3030"/>
                    <a:pt x="18055" y="3006"/>
                    <a:pt x="17949" y="3011"/>
                  </a:cubicBezTo>
                  <a:close/>
                  <a:moveTo>
                    <a:pt x="11155" y="3788"/>
                  </a:moveTo>
                  <a:cubicBezTo>
                    <a:pt x="10636" y="3792"/>
                    <a:pt x="10209" y="3802"/>
                    <a:pt x="9815" y="3823"/>
                  </a:cubicBezTo>
                  <a:cubicBezTo>
                    <a:pt x="9586" y="3835"/>
                    <a:pt x="9413" y="3976"/>
                    <a:pt x="9431" y="4136"/>
                  </a:cubicBezTo>
                  <a:cubicBezTo>
                    <a:pt x="9448" y="4297"/>
                    <a:pt x="9649" y="4415"/>
                    <a:pt x="9877" y="4404"/>
                  </a:cubicBezTo>
                  <a:cubicBezTo>
                    <a:pt x="10253" y="4384"/>
                    <a:pt x="10662" y="4374"/>
                    <a:pt x="11162" y="4371"/>
                  </a:cubicBezTo>
                  <a:cubicBezTo>
                    <a:pt x="14114" y="4354"/>
                    <a:pt x="15681" y="5594"/>
                    <a:pt x="16477" y="6641"/>
                  </a:cubicBezTo>
                  <a:cubicBezTo>
                    <a:pt x="16847" y="7126"/>
                    <a:pt x="17054" y="7891"/>
                    <a:pt x="17080" y="8851"/>
                  </a:cubicBezTo>
                  <a:cubicBezTo>
                    <a:pt x="17101" y="9607"/>
                    <a:pt x="17003" y="10370"/>
                    <a:pt x="16904" y="10833"/>
                  </a:cubicBezTo>
                  <a:cubicBezTo>
                    <a:pt x="16870" y="10993"/>
                    <a:pt x="17027" y="11142"/>
                    <a:pt x="17254" y="11166"/>
                  </a:cubicBezTo>
                  <a:cubicBezTo>
                    <a:pt x="17275" y="11168"/>
                    <a:pt x="17296" y="11169"/>
                    <a:pt x="17316" y="11169"/>
                  </a:cubicBezTo>
                  <a:cubicBezTo>
                    <a:pt x="17518" y="11169"/>
                    <a:pt x="17694" y="11065"/>
                    <a:pt x="17725" y="10920"/>
                  </a:cubicBezTo>
                  <a:cubicBezTo>
                    <a:pt x="17792" y="10611"/>
                    <a:pt x="18342" y="7853"/>
                    <a:pt x="17212" y="6367"/>
                  </a:cubicBezTo>
                  <a:cubicBezTo>
                    <a:pt x="16477" y="5401"/>
                    <a:pt x="14724" y="3788"/>
                    <a:pt x="11227" y="3788"/>
                  </a:cubicBezTo>
                  <a:cubicBezTo>
                    <a:pt x="11203" y="3788"/>
                    <a:pt x="11180" y="3788"/>
                    <a:pt x="11155" y="3788"/>
                  </a:cubicBezTo>
                  <a:close/>
                  <a:moveTo>
                    <a:pt x="7748" y="4101"/>
                  </a:moveTo>
                  <a:cubicBezTo>
                    <a:pt x="7694" y="4099"/>
                    <a:pt x="7639" y="4103"/>
                    <a:pt x="7585" y="4115"/>
                  </a:cubicBezTo>
                  <a:cubicBezTo>
                    <a:pt x="6329" y="4411"/>
                    <a:pt x="5311" y="4929"/>
                    <a:pt x="4384" y="5747"/>
                  </a:cubicBezTo>
                  <a:cubicBezTo>
                    <a:pt x="2176" y="7694"/>
                    <a:pt x="2673" y="10159"/>
                    <a:pt x="2989" y="11129"/>
                  </a:cubicBezTo>
                  <a:cubicBezTo>
                    <a:pt x="3489" y="12660"/>
                    <a:pt x="5289" y="15181"/>
                    <a:pt x="7329" y="16583"/>
                  </a:cubicBezTo>
                  <a:cubicBezTo>
                    <a:pt x="9934" y="18374"/>
                    <a:pt x="12639" y="19625"/>
                    <a:pt x="17376" y="19905"/>
                  </a:cubicBezTo>
                  <a:cubicBezTo>
                    <a:pt x="17387" y="19905"/>
                    <a:pt x="17401" y="19905"/>
                    <a:pt x="17413" y="19905"/>
                  </a:cubicBezTo>
                  <a:cubicBezTo>
                    <a:pt x="17626" y="19905"/>
                    <a:pt x="17806" y="19790"/>
                    <a:pt x="17825" y="19638"/>
                  </a:cubicBezTo>
                  <a:cubicBezTo>
                    <a:pt x="17844" y="19478"/>
                    <a:pt x="17676" y="19337"/>
                    <a:pt x="17447" y="19324"/>
                  </a:cubicBezTo>
                  <a:cubicBezTo>
                    <a:pt x="12959" y="19058"/>
                    <a:pt x="10389" y="17870"/>
                    <a:pt x="7912" y="16167"/>
                  </a:cubicBezTo>
                  <a:cubicBezTo>
                    <a:pt x="5980" y="14839"/>
                    <a:pt x="4274" y="12450"/>
                    <a:pt x="3801" y="10999"/>
                  </a:cubicBezTo>
                  <a:cubicBezTo>
                    <a:pt x="3511" y="10111"/>
                    <a:pt x="3050" y="7859"/>
                    <a:pt x="5034" y="6110"/>
                  </a:cubicBezTo>
                  <a:cubicBezTo>
                    <a:pt x="5857" y="5384"/>
                    <a:pt x="6751" y="4926"/>
                    <a:pt x="7848" y="4668"/>
                  </a:cubicBezTo>
                  <a:cubicBezTo>
                    <a:pt x="8065" y="4617"/>
                    <a:pt x="8184" y="4452"/>
                    <a:pt x="8111" y="4300"/>
                  </a:cubicBezTo>
                  <a:cubicBezTo>
                    <a:pt x="8056" y="4185"/>
                    <a:pt x="7910" y="4110"/>
                    <a:pt x="7748" y="4101"/>
                  </a:cubicBezTo>
                  <a:close/>
                  <a:moveTo>
                    <a:pt x="10498" y="5117"/>
                  </a:moveTo>
                  <a:cubicBezTo>
                    <a:pt x="9986" y="5127"/>
                    <a:pt x="9470" y="5180"/>
                    <a:pt x="8964" y="5279"/>
                  </a:cubicBezTo>
                  <a:cubicBezTo>
                    <a:pt x="7538" y="5556"/>
                    <a:pt x="6335" y="6162"/>
                    <a:pt x="5580" y="6987"/>
                  </a:cubicBezTo>
                  <a:cubicBezTo>
                    <a:pt x="4717" y="7928"/>
                    <a:pt x="4460" y="9116"/>
                    <a:pt x="4838" y="10425"/>
                  </a:cubicBezTo>
                  <a:cubicBezTo>
                    <a:pt x="5103" y="11342"/>
                    <a:pt x="5660" y="12347"/>
                    <a:pt x="6403" y="13254"/>
                  </a:cubicBezTo>
                  <a:cubicBezTo>
                    <a:pt x="6480" y="13348"/>
                    <a:pt x="6619" y="13400"/>
                    <a:pt x="6763" y="13400"/>
                  </a:cubicBezTo>
                  <a:cubicBezTo>
                    <a:pt x="6834" y="13400"/>
                    <a:pt x="6904" y="13388"/>
                    <a:pt x="6969" y="13362"/>
                  </a:cubicBezTo>
                  <a:cubicBezTo>
                    <a:pt x="7168" y="13282"/>
                    <a:pt x="7237" y="13103"/>
                    <a:pt x="7123" y="12964"/>
                  </a:cubicBezTo>
                  <a:cubicBezTo>
                    <a:pt x="6433" y="12122"/>
                    <a:pt x="5898" y="11155"/>
                    <a:pt x="5654" y="10310"/>
                  </a:cubicBezTo>
                  <a:cubicBezTo>
                    <a:pt x="4891" y="7666"/>
                    <a:pt x="7079" y="6250"/>
                    <a:pt x="9185" y="5841"/>
                  </a:cubicBezTo>
                  <a:cubicBezTo>
                    <a:pt x="12084" y="5277"/>
                    <a:pt x="14297" y="6355"/>
                    <a:pt x="14984" y="7710"/>
                  </a:cubicBezTo>
                  <a:cubicBezTo>
                    <a:pt x="15377" y="8486"/>
                    <a:pt x="15322" y="9279"/>
                    <a:pt x="15207" y="9807"/>
                  </a:cubicBezTo>
                  <a:cubicBezTo>
                    <a:pt x="15172" y="9967"/>
                    <a:pt x="15327" y="10115"/>
                    <a:pt x="15554" y="10140"/>
                  </a:cubicBezTo>
                  <a:cubicBezTo>
                    <a:pt x="15781" y="10164"/>
                    <a:pt x="15994" y="10055"/>
                    <a:pt x="16028" y="9896"/>
                  </a:cubicBezTo>
                  <a:cubicBezTo>
                    <a:pt x="16157" y="9302"/>
                    <a:pt x="16216" y="8405"/>
                    <a:pt x="15765" y="7515"/>
                  </a:cubicBezTo>
                  <a:cubicBezTo>
                    <a:pt x="15275" y="6547"/>
                    <a:pt x="14302" y="5825"/>
                    <a:pt x="12951" y="5428"/>
                  </a:cubicBezTo>
                  <a:cubicBezTo>
                    <a:pt x="12188" y="5204"/>
                    <a:pt x="11349" y="5100"/>
                    <a:pt x="10498" y="5117"/>
                  </a:cubicBezTo>
                  <a:close/>
                  <a:moveTo>
                    <a:pt x="10249" y="6470"/>
                  </a:moveTo>
                  <a:cubicBezTo>
                    <a:pt x="9714" y="6493"/>
                    <a:pt x="9195" y="6588"/>
                    <a:pt x="8723" y="6755"/>
                  </a:cubicBezTo>
                  <a:cubicBezTo>
                    <a:pt x="7321" y="7253"/>
                    <a:pt x="6115" y="8504"/>
                    <a:pt x="6937" y="10524"/>
                  </a:cubicBezTo>
                  <a:cubicBezTo>
                    <a:pt x="8636" y="14696"/>
                    <a:pt x="12976" y="16231"/>
                    <a:pt x="13160" y="16294"/>
                  </a:cubicBezTo>
                  <a:cubicBezTo>
                    <a:pt x="13219" y="16314"/>
                    <a:pt x="13282" y="16326"/>
                    <a:pt x="13344" y="16326"/>
                  </a:cubicBezTo>
                  <a:cubicBezTo>
                    <a:pt x="13497" y="16326"/>
                    <a:pt x="13643" y="16265"/>
                    <a:pt x="13716" y="16162"/>
                  </a:cubicBezTo>
                  <a:cubicBezTo>
                    <a:pt x="13817" y="16018"/>
                    <a:pt x="13733" y="15844"/>
                    <a:pt x="13527" y="15772"/>
                  </a:cubicBezTo>
                  <a:cubicBezTo>
                    <a:pt x="13517" y="15769"/>
                    <a:pt x="12466" y="15398"/>
                    <a:pt x="11232" y="14548"/>
                  </a:cubicBezTo>
                  <a:cubicBezTo>
                    <a:pt x="10097" y="13767"/>
                    <a:pt x="8570" y="12407"/>
                    <a:pt x="7738" y="10364"/>
                  </a:cubicBezTo>
                  <a:cubicBezTo>
                    <a:pt x="7158" y="8938"/>
                    <a:pt x="7665" y="7783"/>
                    <a:pt x="9098" y="7275"/>
                  </a:cubicBezTo>
                  <a:cubicBezTo>
                    <a:pt x="10285" y="6854"/>
                    <a:pt x="12162" y="6945"/>
                    <a:pt x="13480" y="8138"/>
                  </a:cubicBezTo>
                  <a:cubicBezTo>
                    <a:pt x="13621" y="8265"/>
                    <a:pt x="13881" y="8289"/>
                    <a:pt x="14063" y="8190"/>
                  </a:cubicBezTo>
                  <a:cubicBezTo>
                    <a:pt x="14245" y="8091"/>
                    <a:pt x="14278" y="7909"/>
                    <a:pt x="14138" y="7781"/>
                  </a:cubicBezTo>
                  <a:cubicBezTo>
                    <a:pt x="13444" y="7154"/>
                    <a:pt x="12537" y="6728"/>
                    <a:pt x="11515" y="6552"/>
                  </a:cubicBezTo>
                  <a:cubicBezTo>
                    <a:pt x="11274" y="6510"/>
                    <a:pt x="11032" y="6484"/>
                    <a:pt x="10790" y="6472"/>
                  </a:cubicBezTo>
                  <a:cubicBezTo>
                    <a:pt x="10609" y="6463"/>
                    <a:pt x="10428" y="6463"/>
                    <a:pt x="10249" y="6470"/>
                  </a:cubicBezTo>
                  <a:close/>
                  <a:moveTo>
                    <a:pt x="1513" y="6625"/>
                  </a:moveTo>
                  <a:cubicBezTo>
                    <a:pt x="1352" y="6634"/>
                    <a:pt x="1204" y="6710"/>
                    <a:pt x="1151" y="6825"/>
                  </a:cubicBezTo>
                  <a:cubicBezTo>
                    <a:pt x="840" y="7491"/>
                    <a:pt x="640" y="8405"/>
                    <a:pt x="640" y="9153"/>
                  </a:cubicBezTo>
                  <a:cubicBezTo>
                    <a:pt x="640" y="9314"/>
                    <a:pt x="827" y="9444"/>
                    <a:pt x="1056" y="9444"/>
                  </a:cubicBezTo>
                  <a:cubicBezTo>
                    <a:pt x="1286" y="9444"/>
                    <a:pt x="1471" y="9314"/>
                    <a:pt x="1471" y="9153"/>
                  </a:cubicBezTo>
                  <a:cubicBezTo>
                    <a:pt x="1471" y="8461"/>
                    <a:pt x="1657" y="7618"/>
                    <a:pt x="1942" y="7006"/>
                  </a:cubicBezTo>
                  <a:cubicBezTo>
                    <a:pt x="2013" y="6853"/>
                    <a:pt x="1895" y="6687"/>
                    <a:pt x="1677" y="6637"/>
                  </a:cubicBezTo>
                  <a:cubicBezTo>
                    <a:pt x="1622" y="6625"/>
                    <a:pt x="1567" y="6622"/>
                    <a:pt x="1513" y="6625"/>
                  </a:cubicBezTo>
                  <a:close/>
                  <a:moveTo>
                    <a:pt x="11103" y="7922"/>
                  </a:moveTo>
                  <a:cubicBezTo>
                    <a:pt x="10772" y="7915"/>
                    <a:pt x="10418" y="7967"/>
                    <a:pt x="10043" y="8101"/>
                  </a:cubicBezTo>
                  <a:cubicBezTo>
                    <a:pt x="8588" y="8624"/>
                    <a:pt x="8195" y="9727"/>
                    <a:pt x="8994" y="11053"/>
                  </a:cubicBezTo>
                  <a:cubicBezTo>
                    <a:pt x="9789" y="12373"/>
                    <a:pt x="11392" y="13857"/>
                    <a:pt x="12892" y="14663"/>
                  </a:cubicBezTo>
                  <a:cubicBezTo>
                    <a:pt x="15647" y="16143"/>
                    <a:pt x="19244" y="16329"/>
                    <a:pt x="19395" y="16336"/>
                  </a:cubicBezTo>
                  <a:cubicBezTo>
                    <a:pt x="19405" y="16336"/>
                    <a:pt x="19413" y="16336"/>
                    <a:pt x="19423" y="16336"/>
                  </a:cubicBezTo>
                  <a:cubicBezTo>
                    <a:pt x="19639" y="16336"/>
                    <a:pt x="19822" y="16219"/>
                    <a:pt x="19837" y="16065"/>
                  </a:cubicBezTo>
                  <a:cubicBezTo>
                    <a:pt x="19852" y="15904"/>
                    <a:pt x="19679" y="15764"/>
                    <a:pt x="19450" y="15753"/>
                  </a:cubicBezTo>
                  <a:cubicBezTo>
                    <a:pt x="19415" y="15752"/>
                    <a:pt x="15949" y="15571"/>
                    <a:pt x="13398" y="14200"/>
                  </a:cubicBezTo>
                  <a:cubicBezTo>
                    <a:pt x="12023" y="13462"/>
                    <a:pt x="10494" y="12042"/>
                    <a:pt x="9761" y="10825"/>
                  </a:cubicBezTo>
                  <a:cubicBezTo>
                    <a:pt x="9141" y="9796"/>
                    <a:pt x="9383" y="8993"/>
                    <a:pt x="10423" y="8620"/>
                  </a:cubicBezTo>
                  <a:cubicBezTo>
                    <a:pt x="10782" y="8491"/>
                    <a:pt x="11733" y="8149"/>
                    <a:pt x="13217" y="9844"/>
                  </a:cubicBezTo>
                  <a:cubicBezTo>
                    <a:pt x="13658" y="10347"/>
                    <a:pt x="14786" y="11410"/>
                    <a:pt x="15343" y="11767"/>
                  </a:cubicBezTo>
                  <a:cubicBezTo>
                    <a:pt x="15513" y="11876"/>
                    <a:pt x="15774" y="11867"/>
                    <a:pt x="15929" y="11748"/>
                  </a:cubicBezTo>
                  <a:cubicBezTo>
                    <a:pt x="16084" y="11630"/>
                    <a:pt x="16073" y="11446"/>
                    <a:pt x="15904" y="11338"/>
                  </a:cubicBezTo>
                  <a:cubicBezTo>
                    <a:pt x="15438" y="11038"/>
                    <a:pt x="14377" y="10055"/>
                    <a:pt x="13927" y="9540"/>
                  </a:cubicBezTo>
                  <a:cubicBezTo>
                    <a:pt x="13548" y="9107"/>
                    <a:pt x="12539" y="7955"/>
                    <a:pt x="11103" y="7922"/>
                  </a:cubicBezTo>
                  <a:close/>
                  <a:moveTo>
                    <a:pt x="21078" y="8390"/>
                  </a:moveTo>
                  <a:cubicBezTo>
                    <a:pt x="20848" y="8397"/>
                    <a:pt x="20670" y="8534"/>
                    <a:pt x="20681" y="8694"/>
                  </a:cubicBezTo>
                  <a:cubicBezTo>
                    <a:pt x="20741" y="9617"/>
                    <a:pt x="20681" y="10537"/>
                    <a:pt x="20497" y="11506"/>
                  </a:cubicBezTo>
                  <a:cubicBezTo>
                    <a:pt x="20467" y="11666"/>
                    <a:pt x="20627" y="11812"/>
                    <a:pt x="20854" y="11833"/>
                  </a:cubicBezTo>
                  <a:cubicBezTo>
                    <a:pt x="20873" y="11835"/>
                    <a:pt x="20891" y="11835"/>
                    <a:pt x="20909" y="11835"/>
                  </a:cubicBezTo>
                  <a:cubicBezTo>
                    <a:pt x="21114" y="11835"/>
                    <a:pt x="21293" y="11730"/>
                    <a:pt x="21321" y="11583"/>
                  </a:cubicBezTo>
                  <a:cubicBezTo>
                    <a:pt x="21511" y="10579"/>
                    <a:pt x="21574" y="9626"/>
                    <a:pt x="21512" y="8668"/>
                  </a:cubicBezTo>
                  <a:cubicBezTo>
                    <a:pt x="21501" y="8508"/>
                    <a:pt x="21308" y="8385"/>
                    <a:pt x="21078" y="8390"/>
                  </a:cubicBezTo>
                  <a:close/>
                  <a:moveTo>
                    <a:pt x="11309" y="9289"/>
                  </a:moveTo>
                  <a:cubicBezTo>
                    <a:pt x="11115" y="9271"/>
                    <a:pt x="10940" y="9303"/>
                    <a:pt x="10800" y="9347"/>
                  </a:cubicBezTo>
                  <a:cubicBezTo>
                    <a:pt x="10473" y="9448"/>
                    <a:pt x="10335" y="9609"/>
                    <a:pt x="10277" y="9727"/>
                  </a:cubicBezTo>
                  <a:cubicBezTo>
                    <a:pt x="10100" y="10088"/>
                    <a:pt x="10396" y="10523"/>
                    <a:pt x="10770" y="11013"/>
                  </a:cubicBezTo>
                  <a:cubicBezTo>
                    <a:pt x="11154" y="11514"/>
                    <a:pt x="12115" y="12574"/>
                    <a:pt x="13281" y="13371"/>
                  </a:cubicBezTo>
                  <a:cubicBezTo>
                    <a:pt x="13446" y="13483"/>
                    <a:pt x="13709" y="13481"/>
                    <a:pt x="13870" y="13366"/>
                  </a:cubicBezTo>
                  <a:cubicBezTo>
                    <a:pt x="14030" y="13250"/>
                    <a:pt x="14026" y="13066"/>
                    <a:pt x="13862" y="12953"/>
                  </a:cubicBezTo>
                  <a:cubicBezTo>
                    <a:pt x="12766" y="12204"/>
                    <a:pt x="11839" y="11175"/>
                    <a:pt x="11502" y="10736"/>
                  </a:cubicBezTo>
                  <a:cubicBezTo>
                    <a:pt x="11362" y="10553"/>
                    <a:pt x="10990" y="10066"/>
                    <a:pt x="11063" y="9917"/>
                  </a:cubicBezTo>
                  <a:cubicBezTo>
                    <a:pt x="11065" y="9912"/>
                    <a:pt x="11071" y="9898"/>
                    <a:pt x="11135" y="9879"/>
                  </a:cubicBezTo>
                  <a:cubicBezTo>
                    <a:pt x="11195" y="9860"/>
                    <a:pt x="11224" y="9852"/>
                    <a:pt x="11339" y="9934"/>
                  </a:cubicBezTo>
                  <a:cubicBezTo>
                    <a:pt x="11514" y="10060"/>
                    <a:pt x="11727" y="10312"/>
                    <a:pt x="11976" y="10604"/>
                  </a:cubicBezTo>
                  <a:cubicBezTo>
                    <a:pt x="12509" y="11228"/>
                    <a:pt x="13502" y="12390"/>
                    <a:pt x="15440" y="13160"/>
                  </a:cubicBezTo>
                  <a:cubicBezTo>
                    <a:pt x="17683" y="14052"/>
                    <a:pt x="20202" y="14171"/>
                    <a:pt x="20308" y="14176"/>
                  </a:cubicBezTo>
                  <a:cubicBezTo>
                    <a:pt x="20317" y="14176"/>
                    <a:pt x="20327" y="14176"/>
                    <a:pt x="20336" y="14176"/>
                  </a:cubicBezTo>
                  <a:cubicBezTo>
                    <a:pt x="20553" y="14176"/>
                    <a:pt x="20736" y="14057"/>
                    <a:pt x="20750" y="13903"/>
                  </a:cubicBezTo>
                  <a:cubicBezTo>
                    <a:pt x="20764" y="13742"/>
                    <a:pt x="20589" y="13604"/>
                    <a:pt x="20360" y="13593"/>
                  </a:cubicBezTo>
                  <a:cubicBezTo>
                    <a:pt x="20336" y="13592"/>
                    <a:pt x="17921" y="13476"/>
                    <a:pt x="15850" y="12653"/>
                  </a:cubicBezTo>
                  <a:cubicBezTo>
                    <a:pt x="14102" y="11958"/>
                    <a:pt x="13184" y="10883"/>
                    <a:pt x="12691" y="10305"/>
                  </a:cubicBezTo>
                  <a:cubicBezTo>
                    <a:pt x="12404" y="9968"/>
                    <a:pt x="12176" y="9700"/>
                    <a:pt x="11932" y="9526"/>
                  </a:cubicBezTo>
                  <a:cubicBezTo>
                    <a:pt x="11718" y="9373"/>
                    <a:pt x="11503" y="9307"/>
                    <a:pt x="11309" y="9289"/>
                  </a:cubicBezTo>
                  <a:close/>
                  <a:moveTo>
                    <a:pt x="1215" y="10075"/>
                  </a:moveTo>
                  <a:cubicBezTo>
                    <a:pt x="986" y="10089"/>
                    <a:pt x="818" y="10231"/>
                    <a:pt x="838" y="10392"/>
                  </a:cubicBezTo>
                  <a:cubicBezTo>
                    <a:pt x="998" y="11678"/>
                    <a:pt x="2205" y="14433"/>
                    <a:pt x="3969" y="16049"/>
                  </a:cubicBezTo>
                  <a:cubicBezTo>
                    <a:pt x="4763" y="16776"/>
                    <a:pt x="5615" y="17435"/>
                    <a:pt x="6500" y="18009"/>
                  </a:cubicBezTo>
                  <a:cubicBezTo>
                    <a:pt x="6580" y="18061"/>
                    <a:pt x="6682" y="18087"/>
                    <a:pt x="6783" y="18087"/>
                  </a:cubicBezTo>
                  <a:cubicBezTo>
                    <a:pt x="6895" y="18087"/>
                    <a:pt x="7006" y="18055"/>
                    <a:pt x="7088" y="17993"/>
                  </a:cubicBezTo>
                  <a:cubicBezTo>
                    <a:pt x="7244" y="17875"/>
                    <a:pt x="7232" y="17690"/>
                    <a:pt x="7063" y="17581"/>
                  </a:cubicBezTo>
                  <a:cubicBezTo>
                    <a:pt x="6213" y="17030"/>
                    <a:pt x="5394" y="16395"/>
                    <a:pt x="4629" y="15694"/>
                  </a:cubicBezTo>
                  <a:cubicBezTo>
                    <a:pt x="2960" y="14165"/>
                    <a:pt x="1816" y="11559"/>
                    <a:pt x="1664" y="10341"/>
                  </a:cubicBezTo>
                  <a:cubicBezTo>
                    <a:pt x="1644" y="10181"/>
                    <a:pt x="1444" y="10061"/>
                    <a:pt x="1215" y="10075"/>
                  </a:cubicBezTo>
                  <a:close/>
                  <a:moveTo>
                    <a:pt x="17038" y="11823"/>
                  </a:moveTo>
                  <a:cubicBezTo>
                    <a:pt x="16876" y="11823"/>
                    <a:pt x="16721" y="11889"/>
                    <a:pt x="16653" y="12000"/>
                  </a:cubicBezTo>
                  <a:cubicBezTo>
                    <a:pt x="16564" y="12148"/>
                    <a:pt x="16663" y="12320"/>
                    <a:pt x="16874" y="12383"/>
                  </a:cubicBezTo>
                  <a:cubicBezTo>
                    <a:pt x="18935" y="12996"/>
                    <a:pt x="20623" y="13006"/>
                    <a:pt x="20708" y="13006"/>
                  </a:cubicBezTo>
                  <a:cubicBezTo>
                    <a:pt x="20937" y="13005"/>
                    <a:pt x="21123" y="12874"/>
                    <a:pt x="21122" y="12713"/>
                  </a:cubicBezTo>
                  <a:cubicBezTo>
                    <a:pt x="21122" y="12553"/>
                    <a:pt x="20938" y="12423"/>
                    <a:pt x="20708" y="12423"/>
                  </a:cubicBezTo>
                  <a:cubicBezTo>
                    <a:pt x="20688" y="12423"/>
                    <a:pt x="19113" y="12417"/>
                    <a:pt x="17199" y="11847"/>
                  </a:cubicBezTo>
                  <a:cubicBezTo>
                    <a:pt x="17147" y="11832"/>
                    <a:pt x="17092" y="11823"/>
                    <a:pt x="17038" y="11823"/>
                  </a:cubicBezTo>
                  <a:close/>
                  <a:moveTo>
                    <a:pt x="362" y="12860"/>
                  </a:moveTo>
                  <a:cubicBezTo>
                    <a:pt x="134" y="12881"/>
                    <a:pt x="-26" y="13027"/>
                    <a:pt x="4" y="13186"/>
                  </a:cubicBezTo>
                  <a:cubicBezTo>
                    <a:pt x="131" y="13851"/>
                    <a:pt x="641" y="14606"/>
                    <a:pt x="977" y="15105"/>
                  </a:cubicBezTo>
                  <a:cubicBezTo>
                    <a:pt x="1064" y="15235"/>
                    <a:pt x="1139" y="15347"/>
                    <a:pt x="1190" y="15432"/>
                  </a:cubicBezTo>
                  <a:cubicBezTo>
                    <a:pt x="1258" y="15543"/>
                    <a:pt x="1411" y="15609"/>
                    <a:pt x="1572" y="15609"/>
                  </a:cubicBezTo>
                  <a:cubicBezTo>
                    <a:pt x="1627" y="15609"/>
                    <a:pt x="1683" y="15602"/>
                    <a:pt x="1736" y="15586"/>
                  </a:cubicBezTo>
                  <a:cubicBezTo>
                    <a:pt x="1948" y="15523"/>
                    <a:pt x="2044" y="15352"/>
                    <a:pt x="1955" y="15204"/>
                  </a:cubicBezTo>
                  <a:cubicBezTo>
                    <a:pt x="1897" y="15108"/>
                    <a:pt x="1820" y="14991"/>
                    <a:pt x="1729" y="14856"/>
                  </a:cubicBezTo>
                  <a:cubicBezTo>
                    <a:pt x="1415" y="14390"/>
                    <a:pt x="940" y="13685"/>
                    <a:pt x="831" y="13110"/>
                  </a:cubicBezTo>
                  <a:cubicBezTo>
                    <a:pt x="800" y="12950"/>
                    <a:pt x="589" y="12838"/>
                    <a:pt x="362" y="12860"/>
                  </a:cubicBezTo>
                  <a:close/>
                  <a:moveTo>
                    <a:pt x="15130" y="13701"/>
                  </a:moveTo>
                  <a:cubicBezTo>
                    <a:pt x="14968" y="13694"/>
                    <a:pt x="14808" y="13753"/>
                    <a:pt x="14731" y="13861"/>
                  </a:cubicBezTo>
                  <a:cubicBezTo>
                    <a:pt x="14628" y="14005"/>
                    <a:pt x="14712" y="14180"/>
                    <a:pt x="14917" y="14253"/>
                  </a:cubicBezTo>
                  <a:cubicBezTo>
                    <a:pt x="17270" y="15080"/>
                    <a:pt x="19721" y="15239"/>
                    <a:pt x="19825" y="15246"/>
                  </a:cubicBezTo>
                  <a:cubicBezTo>
                    <a:pt x="19837" y="15246"/>
                    <a:pt x="19850" y="15247"/>
                    <a:pt x="19862" y="15247"/>
                  </a:cubicBezTo>
                  <a:cubicBezTo>
                    <a:pt x="20075" y="15247"/>
                    <a:pt x="20255" y="15133"/>
                    <a:pt x="20274" y="14981"/>
                  </a:cubicBezTo>
                  <a:cubicBezTo>
                    <a:pt x="20294" y="14821"/>
                    <a:pt x="20125" y="14679"/>
                    <a:pt x="19896" y="14665"/>
                  </a:cubicBezTo>
                  <a:cubicBezTo>
                    <a:pt x="19873" y="14663"/>
                    <a:pt x="17495" y="14508"/>
                    <a:pt x="15289" y="13733"/>
                  </a:cubicBezTo>
                  <a:cubicBezTo>
                    <a:pt x="15237" y="13714"/>
                    <a:pt x="15184" y="13704"/>
                    <a:pt x="15130" y="13701"/>
                  </a:cubicBezTo>
                  <a:close/>
                  <a:moveTo>
                    <a:pt x="7942" y="14159"/>
                  </a:moveTo>
                  <a:cubicBezTo>
                    <a:pt x="7889" y="14166"/>
                    <a:pt x="7838" y="14180"/>
                    <a:pt x="7790" y="14202"/>
                  </a:cubicBezTo>
                  <a:cubicBezTo>
                    <a:pt x="7600" y="14292"/>
                    <a:pt x="7548" y="14474"/>
                    <a:pt x="7676" y="14607"/>
                  </a:cubicBezTo>
                  <a:cubicBezTo>
                    <a:pt x="8982" y="15969"/>
                    <a:pt x="10834" y="17022"/>
                    <a:pt x="13180" y="17738"/>
                  </a:cubicBezTo>
                  <a:cubicBezTo>
                    <a:pt x="15329" y="18393"/>
                    <a:pt x="17276" y="18577"/>
                    <a:pt x="18244" y="18628"/>
                  </a:cubicBezTo>
                  <a:cubicBezTo>
                    <a:pt x="18255" y="18629"/>
                    <a:pt x="18263" y="18628"/>
                    <a:pt x="18274" y="18628"/>
                  </a:cubicBezTo>
                  <a:cubicBezTo>
                    <a:pt x="18489" y="18628"/>
                    <a:pt x="18672" y="18512"/>
                    <a:pt x="18688" y="18359"/>
                  </a:cubicBezTo>
                  <a:cubicBezTo>
                    <a:pt x="18705" y="18198"/>
                    <a:pt x="18535" y="18058"/>
                    <a:pt x="18306" y="18045"/>
                  </a:cubicBezTo>
                  <a:cubicBezTo>
                    <a:pt x="17569" y="18007"/>
                    <a:pt x="15625" y="17848"/>
                    <a:pt x="13512" y="17204"/>
                  </a:cubicBezTo>
                  <a:cubicBezTo>
                    <a:pt x="11314" y="16533"/>
                    <a:pt x="9582" y="15550"/>
                    <a:pt x="8366" y="14282"/>
                  </a:cubicBezTo>
                  <a:cubicBezTo>
                    <a:pt x="8270" y="14182"/>
                    <a:pt x="8101" y="14137"/>
                    <a:pt x="7942" y="14159"/>
                  </a:cubicBezTo>
                  <a:close/>
                  <a:moveTo>
                    <a:pt x="2436" y="16226"/>
                  </a:moveTo>
                  <a:cubicBezTo>
                    <a:pt x="2330" y="16217"/>
                    <a:pt x="2219" y="16236"/>
                    <a:pt x="2128" y="16286"/>
                  </a:cubicBezTo>
                  <a:cubicBezTo>
                    <a:pt x="1947" y="16384"/>
                    <a:pt x="1916" y="16567"/>
                    <a:pt x="2056" y="16694"/>
                  </a:cubicBezTo>
                  <a:cubicBezTo>
                    <a:pt x="4641" y="19029"/>
                    <a:pt x="6845" y="20424"/>
                    <a:pt x="11723" y="21572"/>
                  </a:cubicBezTo>
                  <a:cubicBezTo>
                    <a:pt x="11767" y="21583"/>
                    <a:pt x="11811" y="21588"/>
                    <a:pt x="11855" y="21588"/>
                  </a:cubicBezTo>
                  <a:cubicBezTo>
                    <a:pt x="12028" y="21588"/>
                    <a:pt x="12191" y="21512"/>
                    <a:pt x="12249" y="21390"/>
                  </a:cubicBezTo>
                  <a:cubicBezTo>
                    <a:pt x="12322" y="21237"/>
                    <a:pt x="12206" y="21072"/>
                    <a:pt x="11989" y="21021"/>
                  </a:cubicBezTo>
                  <a:cubicBezTo>
                    <a:pt x="7284" y="19913"/>
                    <a:pt x="5250" y="18627"/>
                    <a:pt x="2714" y="16336"/>
                  </a:cubicBezTo>
                  <a:cubicBezTo>
                    <a:pt x="2643" y="16272"/>
                    <a:pt x="2541" y="16236"/>
                    <a:pt x="2436" y="16226"/>
                  </a:cubicBezTo>
                  <a:close/>
                  <a:moveTo>
                    <a:pt x="15587" y="16372"/>
                  </a:moveTo>
                  <a:cubicBezTo>
                    <a:pt x="15425" y="16378"/>
                    <a:pt x="15276" y="16450"/>
                    <a:pt x="15217" y="16564"/>
                  </a:cubicBezTo>
                  <a:cubicBezTo>
                    <a:pt x="15138" y="16715"/>
                    <a:pt x="15247" y="16882"/>
                    <a:pt x="15462" y="16938"/>
                  </a:cubicBezTo>
                  <a:cubicBezTo>
                    <a:pt x="17306" y="17412"/>
                    <a:pt x="18764" y="17461"/>
                    <a:pt x="18825" y="17463"/>
                  </a:cubicBezTo>
                  <a:cubicBezTo>
                    <a:pt x="18831" y="17463"/>
                    <a:pt x="18838" y="17463"/>
                    <a:pt x="18844" y="17463"/>
                  </a:cubicBezTo>
                  <a:cubicBezTo>
                    <a:pt x="19066" y="17463"/>
                    <a:pt x="19249" y="17341"/>
                    <a:pt x="19259" y="17185"/>
                  </a:cubicBezTo>
                  <a:cubicBezTo>
                    <a:pt x="19269" y="17024"/>
                    <a:pt x="19091" y="16889"/>
                    <a:pt x="18862" y="16882"/>
                  </a:cubicBezTo>
                  <a:cubicBezTo>
                    <a:pt x="18848" y="16882"/>
                    <a:pt x="17474" y="16833"/>
                    <a:pt x="15750" y="16390"/>
                  </a:cubicBezTo>
                  <a:cubicBezTo>
                    <a:pt x="15696" y="16376"/>
                    <a:pt x="15640" y="16371"/>
                    <a:pt x="15587" y="16372"/>
                  </a:cubicBezTo>
                  <a:close/>
                  <a:moveTo>
                    <a:pt x="3039" y="18536"/>
                  </a:moveTo>
                  <a:cubicBezTo>
                    <a:pt x="2933" y="18530"/>
                    <a:pt x="2823" y="18553"/>
                    <a:pt x="2736" y="18605"/>
                  </a:cubicBezTo>
                  <a:cubicBezTo>
                    <a:pt x="2562" y="18710"/>
                    <a:pt x="2540" y="18894"/>
                    <a:pt x="2689" y="19016"/>
                  </a:cubicBezTo>
                  <a:cubicBezTo>
                    <a:pt x="3630" y="19787"/>
                    <a:pt x="4953" y="20590"/>
                    <a:pt x="6225" y="21164"/>
                  </a:cubicBezTo>
                  <a:cubicBezTo>
                    <a:pt x="6294" y="21195"/>
                    <a:pt x="6371" y="21209"/>
                    <a:pt x="6448" y="21209"/>
                  </a:cubicBezTo>
                  <a:cubicBezTo>
                    <a:pt x="6585" y="21209"/>
                    <a:pt x="6719" y="21162"/>
                    <a:pt x="6798" y="21075"/>
                  </a:cubicBezTo>
                  <a:cubicBezTo>
                    <a:pt x="6922" y="20940"/>
                    <a:pt x="6867" y="20760"/>
                    <a:pt x="6674" y="20673"/>
                  </a:cubicBezTo>
                  <a:cubicBezTo>
                    <a:pt x="5742" y="20253"/>
                    <a:pt x="4371" y="19497"/>
                    <a:pt x="3322" y="18637"/>
                  </a:cubicBezTo>
                  <a:cubicBezTo>
                    <a:pt x="3247" y="18576"/>
                    <a:pt x="3145" y="18542"/>
                    <a:pt x="3039" y="18536"/>
                  </a:cubicBezTo>
                  <a:close/>
                  <a:moveTo>
                    <a:pt x="8532" y="18541"/>
                  </a:moveTo>
                  <a:cubicBezTo>
                    <a:pt x="8428" y="18554"/>
                    <a:pt x="8330" y="18595"/>
                    <a:pt x="8264" y="18661"/>
                  </a:cubicBezTo>
                  <a:cubicBezTo>
                    <a:pt x="8133" y="18793"/>
                    <a:pt x="8180" y="18974"/>
                    <a:pt x="8369" y="19066"/>
                  </a:cubicBezTo>
                  <a:cubicBezTo>
                    <a:pt x="11666" y="20673"/>
                    <a:pt x="15614" y="21036"/>
                    <a:pt x="15780" y="21051"/>
                  </a:cubicBezTo>
                  <a:cubicBezTo>
                    <a:pt x="15798" y="21052"/>
                    <a:pt x="15815" y="21052"/>
                    <a:pt x="15832" y="21052"/>
                  </a:cubicBezTo>
                  <a:cubicBezTo>
                    <a:pt x="16039" y="21052"/>
                    <a:pt x="16218" y="20946"/>
                    <a:pt x="16244" y="20798"/>
                  </a:cubicBezTo>
                  <a:cubicBezTo>
                    <a:pt x="16273" y="20639"/>
                    <a:pt x="16112" y="20492"/>
                    <a:pt x="15884" y="20472"/>
                  </a:cubicBezTo>
                  <a:cubicBezTo>
                    <a:pt x="15846" y="20468"/>
                    <a:pt x="11973" y="20114"/>
                    <a:pt x="8843" y="18588"/>
                  </a:cubicBezTo>
                  <a:cubicBezTo>
                    <a:pt x="8748" y="18542"/>
                    <a:pt x="8637" y="18528"/>
                    <a:pt x="8532" y="18541"/>
                  </a:cubicBezTo>
                  <a:close/>
                </a:path>
              </a:pathLst>
            </a:custGeom>
            <a:solidFill>
              <a:srgbClr val="000000"/>
            </a:solidFill>
            <a:ln w="12700">
              <a:miter lim="400000"/>
            </a:ln>
            <a:effectLst>
              <a:outerShdw blurRad="63500" dist="63500" dir="5400000" rotWithShape="0">
                <a:srgbClr val="FFFFFF">
                  <a:alpha val="89245"/>
                </a:srgbClr>
              </a:outerShdw>
            </a:effectLst>
          </p:spPr>
          <p:txBody>
            <a:bodyPr lIns="35719" tIns="35719" rIns="35719" bIns="35719" anchor="ctr"/>
            <a:lstStyle/>
            <a:p>
              <a:pPr algn="ctr">
                <a:defRPr sz="3600">
                  <a:solidFill>
                    <a:srgbClr val="FFFFFF"/>
                  </a:solidFill>
                  <a:latin typeface="Gill Sans"/>
                  <a:ea typeface="Gill Sans"/>
                  <a:cs typeface="Gill Sans"/>
                  <a:sym typeface="Gill Sans"/>
                </a:defRPr>
              </a:pPr>
              <a:endParaRPr sz="2531"/>
            </a:p>
          </p:txBody>
        </p:sp>
        <p:pic>
          <p:nvPicPr>
            <p:cNvPr id="19" name="Picture 8">
              <a:extLst>
                <a:ext uri="{FF2B5EF4-FFF2-40B4-BE49-F238E27FC236}">
                  <a16:creationId xmlns:a16="http://schemas.microsoft.com/office/drawing/2014/main" id="{E519EB01-A203-3533-41EA-95F3D15B9F4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631" t="33607" b="50279"/>
            <a:stretch/>
          </p:blipFill>
          <p:spPr bwMode="auto">
            <a:xfrm>
              <a:off x="6719586" y="4197649"/>
              <a:ext cx="2059901" cy="2067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FF8DA4EA-E220-5FD0-82CE-3787A9EE8BFF}"/>
              </a:ext>
            </a:extLst>
          </p:cNvPr>
          <p:cNvGrpSpPr/>
          <p:nvPr/>
        </p:nvGrpSpPr>
        <p:grpSpPr>
          <a:xfrm>
            <a:off x="787562" y="1170475"/>
            <a:ext cx="5140261" cy="2404032"/>
            <a:chOff x="787562" y="1170475"/>
            <a:chExt cx="5140261" cy="2404032"/>
          </a:xfrm>
        </p:grpSpPr>
        <p:pic>
          <p:nvPicPr>
            <p:cNvPr id="4" name="Picture 4">
              <a:extLst>
                <a:ext uri="{FF2B5EF4-FFF2-40B4-BE49-F238E27FC236}">
                  <a16:creationId xmlns:a16="http://schemas.microsoft.com/office/drawing/2014/main" id="{B23F1A67-7215-B9F8-8B2D-3D675F525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562" y="1899301"/>
              <a:ext cx="2002076" cy="16752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5">
              <a:extLst>
                <a:ext uri="{FF2B5EF4-FFF2-40B4-BE49-F238E27FC236}">
                  <a16:creationId xmlns:a16="http://schemas.microsoft.com/office/drawing/2014/main" id="{45819E48-EF7B-9FBA-14EF-0F34D58D5602}"/>
                </a:ext>
              </a:extLst>
            </p:cNvPr>
            <p:cNvSpPr/>
            <p:nvPr/>
          </p:nvSpPr>
          <p:spPr>
            <a:xfrm>
              <a:off x="2423071" y="2697559"/>
              <a:ext cx="455415" cy="375047"/>
            </a:xfrm>
            <a:prstGeom prst="rect">
              <a:avLst/>
            </a:prstGeom>
            <a:solidFill>
              <a:srgbClr val="A61702">
                <a:alpha val="41961"/>
              </a:srgbClr>
            </a:solidFill>
            <a:ln w="12700" cap="flat">
              <a:noFill/>
              <a:miter lim="400000"/>
            </a:ln>
            <a:effectLst/>
          </p:spPr>
          <p:txBody>
            <a:bodyPr wrap="square" lIns="35719" tIns="35719" rIns="35719" bIns="35719" numCol="1" anchor="ctr">
              <a:noAutofit/>
            </a:bodyPr>
            <a:lstStyle/>
            <a:p>
              <a:pPr algn="ctr">
                <a:defRPr sz="3600" b="0">
                  <a:solidFill>
                    <a:srgbClr val="FFFFFF"/>
                  </a:solidFill>
                  <a:latin typeface="Gill Sans Light"/>
                  <a:ea typeface="Gill Sans Light"/>
                  <a:cs typeface="Gill Sans Light"/>
                  <a:sym typeface="Gill Sans Light"/>
                </a:defRPr>
              </a:pPr>
              <a:endParaRPr sz="2531"/>
            </a:p>
          </p:txBody>
        </p:sp>
        <p:pic>
          <p:nvPicPr>
            <p:cNvPr id="21" name="Picture 17" descr="Picture 17">
              <a:extLst>
                <a:ext uri="{FF2B5EF4-FFF2-40B4-BE49-F238E27FC236}">
                  <a16:creationId xmlns:a16="http://schemas.microsoft.com/office/drawing/2014/main" id="{EA07B896-5C38-1343-3E9F-C0DCE038ECEC}"/>
                </a:ext>
              </a:extLst>
            </p:cNvPr>
            <p:cNvPicPr>
              <a:picLocks noChangeAspect="1"/>
            </p:cNvPicPr>
            <p:nvPr/>
          </p:nvPicPr>
          <p:blipFill>
            <a:blip r:embed="rId10"/>
            <a:stretch>
              <a:fillRect/>
            </a:stretch>
          </p:blipFill>
          <p:spPr>
            <a:xfrm rot="10800000" flipH="1">
              <a:off x="3638016" y="1170475"/>
              <a:ext cx="964404" cy="964407"/>
            </a:xfrm>
            <a:prstGeom prst="rect">
              <a:avLst/>
            </a:prstGeom>
            <a:ln w="9525" cap="flat">
              <a:solidFill>
                <a:srgbClr val="340053"/>
              </a:solidFill>
              <a:prstDash val="solid"/>
              <a:round/>
            </a:ln>
            <a:effectLst/>
          </p:spPr>
        </p:pic>
        <p:pic>
          <p:nvPicPr>
            <p:cNvPr id="22" name="Picture 14" descr="Picture 14">
              <a:extLst>
                <a:ext uri="{FF2B5EF4-FFF2-40B4-BE49-F238E27FC236}">
                  <a16:creationId xmlns:a16="http://schemas.microsoft.com/office/drawing/2014/main" id="{535C5636-EC85-AEFE-584A-41710042ED26}"/>
                </a:ext>
              </a:extLst>
            </p:cNvPr>
            <p:cNvPicPr>
              <a:picLocks noChangeAspect="1"/>
            </p:cNvPicPr>
            <p:nvPr/>
          </p:nvPicPr>
          <p:blipFill>
            <a:blip r:embed="rId11"/>
            <a:stretch>
              <a:fillRect/>
            </a:stretch>
          </p:blipFill>
          <p:spPr>
            <a:xfrm rot="10800000" flipH="1">
              <a:off x="4963419" y="1170476"/>
              <a:ext cx="964404" cy="964407"/>
            </a:xfrm>
            <a:prstGeom prst="rect">
              <a:avLst/>
            </a:prstGeom>
            <a:ln w="9525" cap="flat">
              <a:solidFill>
                <a:srgbClr val="340053"/>
              </a:solidFill>
              <a:prstDash val="solid"/>
              <a:round/>
            </a:ln>
            <a:effectLst/>
          </p:spPr>
        </p:pic>
      </p:grpSp>
      <p:pic>
        <p:nvPicPr>
          <p:cNvPr id="25" name="Picture 4" descr="Arrow, double, downward, two head arrow, u- shaped arrow icon - Download on  Iconfinder">
            <a:extLst>
              <a:ext uri="{FF2B5EF4-FFF2-40B4-BE49-F238E27FC236}">
                <a16:creationId xmlns:a16="http://schemas.microsoft.com/office/drawing/2014/main" id="{6D047B0D-846B-33F6-4C9A-ACC6222121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400000">
            <a:off x="8864593" y="3439157"/>
            <a:ext cx="2783954" cy="994764"/>
          </a:xfrm>
          <a:prstGeom prst="rect">
            <a:avLst/>
          </a:prstGeom>
          <a:solidFill>
            <a:schemeClr val="bg1"/>
          </a:solidFill>
        </p:spPr>
      </p:pic>
      <p:grpSp>
        <p:nvGrpSpPr>
          <p:cNvPr id="34" name="Group 33">
            <a:extLst>
              <a:ext uri="{FF2B5EF4-FFF2-40B4-BE49-F238E27FC236}">
                <a16:creationId xmlns:a16="http://schemas.microsoft.com/office/drawing/2014/main" id="{88A1D495-69C9-1FA9-0547-D411C9B12202}"/>
              </a:ext>
            </a:extLst>
          </p:cNvPr>
          <p:cNvGrpSpPr/>
          <p:nvPr/>
        </p:nvGrpSpPr>
        <p:grpSpPr>
          <a:xfrm>
            <a:off x="4687759" y="1374517"/>
            <a:ext cx="8756747" cy="3231721"/>
            <a:chOff x="4687759" y="1374517"/>
            <a:chExt cx="8756747" cy="3231721"/>
          </a:xfrm>
        </p:grpSpPr>
        <p:grpSp>
          <p:nvGrpSpPr>
            <p:cNvPr id="31" name="Group 30">
              <a:extLst>
                <a:ext uri="{FF2B5EF4-FFF2-40B4-BE49-F238E27FC236}">
                  <a16:creationId xmlns:a16="http://schemas.microsoft.com/office/drawing/2014/main" id="{686A15E4-7AF2-A93E-A0C4-E7AB6473A5A3}"/>
                </a:ext>
              </a:extLst>
            </p:cNvPr>
            <p:cNvGrpSpPr/>
            <p:nvPr/>
          </p:nvGrpSpPr>
          <p:grpSpPr>
            <a:xfrm>
              <a:off x="4687759" y="1735555"/>
              <a:ext cx="8756747" cy="2870683"/>
              <a:chOff x="4687759" y="1735555"/>
              <a:chExt cx="8756747" cy="2870683"/>
            </a:xfrm>
          </p:grpSpPr>
          <p:sp>
            <p:nvSpPr>
              <p:cNvPr id="6" name="TextBox 72">
                <a:extLst>
                  <a:ext uri="{FF2B5EF4-FFF2-40B4-BE49-F238E27FC236}">
                    <a16:creationId xmlns:a16="http://schemas.microsoft.com/office/drawing/2014/main" id="{59655D26-D2FB-9E01-7928-D46E8C925073}"/>
                  </a:ext>
                </a:extLst>
              </p:cNvPr>
              <p:cNvSpPr/>
              <p:nvPr/>
            </p:nvSpPr>
            <p:spPr>
              <a:xfrm>
                <a:off x="4687759" y="3791306"/>
                <a:ext cx="1052126" cy="25658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2800" b="0">
                    <a:solidFill>
                      <a:srgbClr val="A61702"/>
                    </a:solidFill>
                    <a:latin typeface="Gill Sans Light"/>
                    <a:ea typeface="Gill Sans Light"/>
                    <a:cs typeface="Gill Sans Light"/>
                    <a:sym typeface="Gill Sans Light"/>
                  </a:defRPr>
                </a:lvl1pPr>
              </a:lstStyle>
              <a:p>
                <a:r>
                  <a:rPr sz="1969" dirty="0"/>
                  <a:t>correlation</a:t>
                </a:r>
              </a:p>
            </p:txBody>
          </p:sp>
          <p:grpSp>
            <p:nvGrpSpPr>
              <p:cNvPr id="30" name="Group 29">
                <a:extLst>
                  <a:ext uri="{FF2B5EF4-FFF2-40B4-BE49-F238E27FC236}">
                    <a16:creationId xmlns:a16="http://schemas.microsoft.com/office/drawing/2014/main" id="{97C63A7A-F969-EE1C-9FB1-3357E963A8A4}"/>
                  </a:ext>
                </a:extLst>
              </p:cNvPr>
              <p:cNvGrpSpPr/>
              <p:nvPr/>
            </p:nvGrpSpPr>
            <p:grpSpPr>
              <a:xfrm>
                <a:off x="5827494" y="1735555"/>
                <a:ext cx="7617012" cy="2870683"/>
                <a:chOff x="5827494" y="1735555"/>
                <a:chExt cx="7617012" cy="2870683"/>
              </a:xfrm>
            </p:grpSpPr>
            <p:sp>
              <p:nvSpPr>
                <p:cNvPr id="7" name="Straight Arrow Connector 7">
                  <a:extLst>
                    <a:ext uri="{FF2B5EF4-FFF2-40B4-BE49-F238E27FC236}">
                      <a16:creationId xmlns:a16="http://schemas.microsoft.com/office/drawing/2014/main" id="{C0FC80B7-F2D8-8915-164E-9A0E7BCE352F}"/>
                    </a:ext>
                  </a:extLst>
                </p:cNvPr>
                <p:cNvSpPr/>
                <p:nvPr/>
              </p:nvSpPr>
              <p:spPr>
                <a:xfrm flipV="1">
                  <a:off x="5827494" y="3176071"/>
                  <a:ext cx="892091" cy="504678"/>
                </a:xfrm>
                <a:prstGeom prst="line">
                  <a:avLst/>
                </a:prstGeom>
                <a:noFill/>
                <a:ln w="57150" cap="flat">
                  <a:solidFill>
                    <a:srgbClr val="C00000"/>
                  </a:solidFill>
                  <a:prstDash val="solid"/>
                  <a:miter lim="400000"/>
                  <a:tailEnd type="triangle" w="med" len="med"/>
                </a:ln>
                <a:effectLst/>
              </p:spPr>
              <p:txBody>
                <a:bodyPr wrap="square" lIns="32145" tIns="32145" rIns="32145" bIns="32145" numCol="1" anchor="t">
                  <a:noAutofit/>
                </a:bodyPr>
                <a:lstStyle/>
                <a:p>
                  <a:pPr algn="ctr">
                    <a:defRPr sz="3600" b="0">
                      <a:solidFill>
                        <a:srgbClr val="535353"/>
                      </a:solidFill>
                      <a:latin typeface="Gill Sans Light"/>
                      <a:ea typeface="Gill Sans Light"/>
                      <a:cs typeface="Gill Sans Light"/>
                      <a:sym typeface="Gill Sans Light"/>
                    </a:defRPr>
                  </a:pPr>
                  <a:endParaRPr sz="2531"/>
                </a:p>
              </p:txBody>
            </p:sp>
            <p:sp>
              <p:nvSpPr>
                <p:cNvPr id="17" name="Shape 620">
                  <a:extLst>
                    <a:ext uri="{FF2B5EF4-FFF2-40B4-BE49-F238E27FC236}">
                      <a16:creationId xmlns:a16="http://schemas.microsoft.com/office/drawing/2014/main" id="{724AA9F2-8B5C-6434-3E61-78D3C457E3EE}"/>
                    </a:ext>
                  </a:extLst>
                </p:cNvPr>
                <p:cNvSpPr/>
                <p:nvPr/>
              </p:nvSpPr>
              <p:spPr>
                <a:xfrm>
                  <a:off x="9146861" y="2516843"/>
                  <a:ext cx="365119" cy="522216"/>
                </a:xfrm>
                <a:custGeom>
                  <a:avLst/>
                  <a:gdLst/>
                  <a:ahLst/>
                  <a:cxnLst>
                    <a:cxn ang="0">
                      <a:pos x="wd2" y="hd2"/>
                    </a:cxn>
                    <a:cxn ang="5400000">
                      <a:pos x="wd2" y="hd2"/>
                    </a:cxn>
                    <a:cxn ang="10800000">
                      <a:pos x="wd2" y="hd2"/>
                    </a:cxn>
                    <a:cxn ang="16200000">
                      <a:pos x="wd2" y="hd2"/>
                    </a:cxn>
                  </a:cxnLst>
                  <a:rect l="0" t="0" r="r" b="b"/>
                  <a:pathLst>
                    <a:path w="21535" h="21588" extrusionOk="0">
                      <a:moveTo>
                        <a:pt x="11316" y="2"/>
                      </a:moveTo>
                      <a:cubicBezTo>
                        <a:pt x="10523" y="-12"/>
                        <a:pt x="9696" y="42"/>
                        <a:pt x="8758" y="162"/>
                      </a:cubicBezTo>
                      <a:cubicBezTo>
                        <a:pt x="8532" y="191"/>
                        <a:pt x="8384" y="343"/>
                        <a:pt x="8426" y="502"/>
                      </a:cubicBezTo>
                      <a:cubicBezTo>
                        <a:pt x="8467" y="660"/>
                        <a:pt x="8684" y="764"/>
                        <a:pt x="8910" y="735"/>
                      </a:cubicBezTo>
                      <a:cubicBezTo>
                        <a:pt x="10385" y="545"/>
                        <a:pt x="11724" y="487"/>
                        <a:pt x="13465" y="815"/>
                      </a:cubicBezTo>
                      <a:cubicBezTo>
                        <a:pt x="13501" y="821"/>
                        <a:pt x="13536" y="825"/>
                        <a:pt x="13572" y="825"/>
                      </a:cubicBezTo>
                      <a:cubicBezTo>
                        <a:pt x="13755" y="825"/>
                        <a:pt x="13924" y="738"/>
                        <a:pt x="13974" y="608"/>
                      </a:cubicBezTo>
                      <a:cubicBezTo>
                        <a:pt x="14033" y="452"/>
                        <a:pt x="13903" y="293"/>
                        <a:pt x="13681" y="251"/>
                      </a:cubicBezTo>
                      <a:cubicBezTo>
                        <a:pt x="12872" y="99"/>
                        <a:pt x="12110" y="17"/>
                        <a:pt x="11316" y="2"/>
                      </a:cubicBezTo>
                      <a:close/>
                      <a:moveTo>
                        <a:pt x="10490" y="1122"/>
                      </a:moveTo>
                      <a:cubicBezTo>
                        <a:pt x="10184" y="1126"/>
                        <a:pt x="9884" y="1138"/>
                        <a:pt x="9592" y="1159"/>
                      </a:cubicBezTo>
                      <a:cubicBezTo>
                        <a:pt x="7233" y="1324"/>
                        <a:pt x="5640" y="1854"/>
                        <a:pt x="4719" y="2268"/>
                      </a:cubicBezTo>
                      <a:cubicBezTo>
                        <a:pt x="4526" y="2355"/>
                        <a:pt x="4470" y="2535"/>
                        <a:pt x="4595" y="2670"/>
                      </a:cubicBezTo>
                      <a:cubicBezTo>
                        <a:pt x="4674" y="2757"/>
                        <a:pt x="4808" y="2804"/>
                        <a:pt x="4944" y="2804"/>
                      </a:cubicBezTo>
                      <a:cubicBezTo>
                        <a:pt x="5021" y="2804"/>
                        <a:pt x="5098" y="2790"/>
                        <a:pt x="5168" y="2759"/>
                      </a:cubicBezTo>
                      <a:cubicBezTo>
                        <a:pt x="6012" y="2378"/>
                        <a:pt x="7481" y="1892"/>
                        <a:pt x="9676" y="1738"/>
                      </a:cubicBezTo>
                      <a:cubicBezTo>
                        <a:pt x="11544" y="1607"/>
                        <a:pt x="14446" y="1888"/>
                        <a:pt x="15792" y="2514"/>
                      </a:cubicBezTo>
                      <a:cubicBezTo>
                        <a:pt x="15984" y="2603"/>
                        <a:pt x="16244" y="2564"/>
                        <a:pt x="16371" y="2430"/>
                      </a:cubicBezTo>
                      <a:cubicBezTo>
                        <a:pt x="16498" y="2296"/>
                        <a:pt x="16445" y="2116"/>
                        <a:pt x="16254" y="2027"/>
                      </a:cubicBezTo>
                      <a:cubicBezTo>
                        <a:pt x="15028" y="1457"/>
                        <a:pt x="12633" y="1095"/>
                        <a:pt x="10490" y="1122"/>
                      </a:cubicBezTo>
                      <a:close/>
                      <a:moveTo>
                        <a:pt x="11051" y="2357"/>
                      </a:moveTo>
                      <a:cubicBezTo>
                        <a:pt x="10755" y="2349"/>
                        <a:pt x="10458" y="2350"/>
                        <a:pt x="10163" y="2361"/>
                      </a:cubicBezTo>
                      <a:cubicBezTo>
                        <a:pt x="9825" y="2373"/>
                        <a:pt x="9489" y="2399"/>
                        <a:pt x="9155" y="2437"/>
                      </a:cubicBezTo>
                      <a:cubicBezTo>
                        <a:pt x="6183" y="2777"/>
                        <a:pt x="4139" y="3394"/>
                        <a:pt x="1848" y="5679"/>
                      </a:cubicBezTo>
                      <a:cubicBezTo>
                        <a:pt x="1716" y="5810"/>
                        <a:pt x="1762" y="5992"/>
                        <a:pt x="1950" y="6084"/>
                      </a:cubicBezTo>
                      <a:cubicBezTo>
                        <a:pt x="2137" y="6177"/>
                        <a:pt x="2396" y="6146"/>
                        <a:pt x="2528" y="6014"/>
                      </a:cubicBezTo>
                      <a:cubicBezTo>
                        <a:pt x="4662" y="3886"/>
                        <a:pt x="6479" y="3333"/>
                        <a:pt x="9289" y="3011"/>
                      </a:cubicBezTo>
                      <a:cubicBezTo>
                        <a:pt x="11728" y="2732"/>
                        <a:pt x="14346" y="3216"/>
                        <a:pt x="16291" y="4307"/>
                      </a:cubicBezTo>
                      <a:cubicBezTo>
                        <a:pt x="17861" y="5186"/>
                        <a:pt x="19547" y="7126"/>
                        <a:pt x="18666" y="11366"/>
                      </a:cubicBezTo>
                      <a:cubicBezTo>
                        <a:pt x="18633" y="11525"/>
                        <a:pt x="18788" y="11673"/>
                        <a:pt x="19016" y="11696"/>
                      </a:cubicBezTo>
                      <a:cubicBezTo>
                        <a:pt x="19036" y="11698"/>
                        <a:pt x="19058" y="11698"/>
                        <a:pt x="19078" y="11698"/>
                      </a:cubicBezTo>
                      <a:cubicBezTo>
                        <a:pt x="19281" y="11698"/>
                        <a:pt x="19457" y="11594"/>
                        <a:pt x="19487" y="11449"/>
                      </a:cubicBezTo>
                      <a:cubicBezTo>
                        <a:pt x="20005" y="8958"/>
                        <a:pt x="19961" y="5619"/>
                        <a:pt x="16810" y="3853"/>
                      </a:cubicBezTo>
                      <a:cubicBezTo>
                        <a:pt x="15182" y="2940"/>
                        <a:pt x="13124" y="2416"/>
                        <a:pt x="11051" y="2357"/>
                      </a:cubicBezTo>
                      <a:close/>
                      <a:moveTo>
                        <a:pt x="17949" y="3011"/>
                      </a:moveTo>
                      <a:cubicBezTo>
                        <a:pt x="17843" y="3016"/>
                        <a:pt x="17739" y="3049"/>
                        <a:pt x="17663" y="3110"/>
                      </a:cubicBezTo>
                      <a:cubicBezTo>
                        <a:pt x="17513" y="3231"/>
                        <a:pt x="17532" y="3417"/>
                        <a:pt x="17706" y="3522"/>
                      </a:cubicBezTo>
                      <a:cubicBezTo>
                        <a:pt x="19031" y="4332"/>
                        <a:pt x="19902" y="5435"/>
                        <a:pt x="20296" y="6804"/>
                      </a:cubicBezTo>
                      <a:cubicBezTo>
                        <a:pt x="20336" y="6942"/>
                        <a:pt x="20509" y="7039"/>
                        <a:pt x="20703" y="7039"/>
                      </a:cubicBezTo>
                      <a:cubicBezTo>
                        <a:pt x="20730" y="7039"/>
                        <a:pt x="20757" y="7036"/>
                        <a:pt x="20785" y="7032"/>
                      </a:cubicBezTo>
                      <a:cubicBezTo>
                        <a:pt x="21010" y="7000"/>
                        <a:pt x="21155" y="6847"/>
                        <a:pt x="21110" y="6689"/>
                      </a:cubicBezTo>
                      <a:cubicBezTo>
                        <a:pt x="20678" y="5192"/>
                        <a:pt x="19718" y="3978"/>
                        <a:pt x="18251" y="3082"/>
                      </a:cubicBezTo>
                      <a:cubicBezTo>
                        <a:pt x="18165" y="3030"/>
                        <a:pt x="18055" y="3006"/>
                        <a:pt x="17949" y="3011"/>
                      </a:cubicBezTo>
                      <a:close/>
                      <a:moveTo>
                        <a:pt x="11155" y="3788"/>
                      </a:moveTo>
                      <a:cubicBezTo>
                        <a:pt x="10636" y="3792"/>
                        <a:pt x="10209" y="3802"/>
                        <a:pt x="9815" y="3823"/>
                      </a:cubicBezTo>
                      <a:cubicBezTo>
                        <a:pt x="9586" y="3835"/>
                        <a:pt x="9413" y="3976"/>
                        <a:pt x="9431" y="4136"/>
                      </a:cubicBezTo>
                      <a:cubicBezTo>
                        <a:pt x="9448" y="4297"/>
                        <a:pt x="9649" y="4415"/>
                        <a:pt x="9877" y="4404"/>
                      </a:cubicBezTo>
                      <a:cubicBezTo>
                        <a:pt x="10253" y="4384"/>
                        <a:pt x="10662" y="4374"/>
                        <a:pt x="11162" y="4371"/>
                      </a:cubicBezTo>
                      <a:cubicBezTo>
                        <a:pt x="14114" y="4354"/>
                        <a:pt x="15681" y="5594"/>
                        <a:pt x="16477" y="6641"/>
                      </a:cubicBezTo>
                      <a:cubicBezTo>
                        <a:pt x="16847" y="7126"/>
                        <a:pt x="17054" y="7891"/>
                        <a:pt x="17080" y="8851"/>
                      </a:cubicBezTo>
                      <a:cubicBezTo>
                        <a:pt x="17101" y="9607"/>
                        <a:pt x="17003" y="10370"/>
                        <a:pt x="16904" y="10833"/>
                      </a:cubicBezTo>
                      <a:cubicBezTo>
                        <a:pt x="16870" y="10993"/>
                        <a:pt x="17027" y="11142"/>
                        <a:pt x="17254" y="11166"/>
                      </a:cubicBezTo>
                      <a:cubicBezTo>
                        <a:pt x="17275" y="11168"/>
                        <a:pt x="17296" y="11169"/>
                        <a:pt x="17316" y="11169"/>
                      </a:cubicBezTo>
                      <a:cubicBezTo>
                        <a:pt x="17518" y="11169"/>
                        <a:pt x="17694" y="11065"/>
                        <a:pt x="17725" y="10920"/>
                      </a:cubicBezTo>
                      <a:cubicBezTo>
                        <a:pt x="17792" y="10611"/>
                        <a:pt x="18342" y="7853"/>
                        <a:pt x="17212" y="6367"/>
                      </a:cubicBezTo>
                      <a:cubicBezTo>
                        <a:pt x="16477" y="5401"/>
                        <a:pt x="14724" y="3788"/>
                        <a:pt x="11227" y="3788"/>
                      </a:cubicBezTo>
                      <a:cubicBezTo>
                        <a:pt x="11203" y="3788"/>
                        <a:pt x="11180" y="3788"/>
                        <a:pt x="11155" y="3788"/>
                      </a:cubicBezTo>
                      <a:close/>
                      <a:moveTo>
                        <a:pt x="7748" y="4101"/>
                      </a:moveTo>
                      <a:cubicBezTo>
                        <a:pt x="7694" y="4099"/>
                        <a:pt x="7639" y="4103"/>
                        <a:pt x="7585" y="4115"/>
                      </a:cubicBezTo>
                      <a:cubicBezTo>
                        <a:pt x="6329" y="4411"/>
                        <a:pt x="5311" y="4929"/>
                        <a:pt x="4384" y="5747"/>
                      </a:cubicBezTo>
                      <a:cubicBezTo>
                        <a:pt x="2176" y="7694"/>
                        <a:pt x="2673" y="10159"/>
                        <a:pt x="2989" y="11129"/>
                      </a:cubicBezTo>
                      <a:cubicBezTo>
                        <a:pt x="3489" y="12660"/>
                        <a:pt x="5289" y="15181"/>
                        <a:pt x="7329" y="16583"/>
                      </a:cubicBezTo>
                      <a:cubicBezTo>
                        <a:pt x="9934" y="18374"/>
                        <a:pt x="12639" y="19625"/>
                        <a:pt x="17376" y="19905"/>
                      </a:cubicBezTo>
                      <a:cubicBezTo>
                        <a:pt x="17387" y="19905"/>
                        <a:pt x="17401" y="19905"/>
                        <a:pt x="17413" y="19905"/>
                      </a:cubicBezTo>
                      <a:cubicBezTo>
                        <a:pt x="17626" y="19905"/>
                        <a:pt x="17806" y="19790"/>
                        <a:pt x="17825" y="19638"/>
                      </a:cubicBezTo>
                      <a:cubicBezTo>
                        <a:pt x="17844" y="19478"/>
                        <a:pt x="17676" y="19337"/>
                        <a:pt x="17447" y="19324"/>
                      </a:cubicBezTo>
                      <a:cubicBezTo>
                        <a:pt x="12959" y="19058"/>
                        <a:pt x="10389" y="17870"/>
                        <a:pt x="7912" y="16167"/>
                      </a:cubicBezTo>
                      <a:cubicBezTo>
                        <a:pt x="5980" y="14839"/>
                        <a:pt x="4274" y="12450"/>
                        <a:pt x="3801" y="10999"/>
                      </a:cubicBezTo>
                      <a:cubicBezTo>
                        <a:pt x="3511" y="10111"/>
                        <a:pt x="3050" y="7859"/>
                        <a:pt x="5034" y="6110"/>
                      </a:cubicBezTo>
                      <a:cubicBezTo>
                        <a:pt x="5857" y="5384"/>
                        <a:pt x="6751" y="4926"/>
                        <a:pt x="7848" y="4668"/>
                      </a:cubicBezTo>
                      <a:cubicBezTo>
                        <a:pt x="8065" y="4617"/>
                        <a:pt x="8184" y="4452"/>
                        <a:pt x="8111" y="4300"/>
                      </a:cubicBezTo>
                      <a:cubicBezTo>
                        <a:pt x="8056" y="4185"/>
                        <a:pt x="7910" y="4110"/>
                        <a:pt x="7748" y="4101"/>
                      </a:cubicBezTo>
                      <a:close/>
                      <a:moveTo>
                        <a:pt x="10498" y="5117"/>
                      </a:moveTo>
                      <a:cubicBezTo>
                        <a:pt x="9986" y="5127"/>
                        <a:pt x="9470" y="5180"/>
                        <a:pt x="8964" y="5279"/>
                      </a:cubicBezTo>
                      <a:cubicBezTo>
                        <a:pt x="7538" y="5556"/>
                        <a:pt x="6335" y="6162"/>
                        <a:pt x="5580" y="6987"/>
                      </a:cubicBezTo>
                      <a:cubicBezTo>
                        <a:pt x="4717" y="7928"/>
                        <a:pt x="4460" y="9116"/>
                        <a:pt x="4838" y="10425"/>
                      </a:cubicBezTo>
                      <a:cubicBezTo>
                        <a:pt x="5103" y="11342"/>
                        <a:pt x="5660" y="12347"/>
                        <a:pt x="6403" y="13254"/>
                      </a:cubicBezTo>
                      <a:cubicBezTo>
                        <a:pt x="6480" y="13348"/>
                        <a:pt x="6619" y="13400"/>
                        <a:pt x="6763" y="13400"/>
                      </a:cubicBezTo>
                      <a:cubicBezTo>
                        <a:pt x="6834" y="13400"/>
                        <a:pt x="6904" y="13388"/>
                        <a:pt x="6969" y="13362"/>
                      </a:cubicBezTo>
                      <a:cubicBezTo>
                        <a:pt x="7168" y="13282"/>
                        <a:pt x="7237" y="13103"/>
                        <a:pt x="7123" y="12964"/>
                      </a:cubicBezTo>
                      <a:cubicBezTo>
                        <a:pt x="6433" y="12122"/>
                        <a:pt x="5898" y="11155"/>
                        <a:pt x="5654" y="10310"/>
                      </a:cubicBezTo>
                      <a:cubicBezTo>
                        <a:pt x="4891" y="7666"/>
                        <a:pt x="7079" y="6250"/>
                        <a:pt x="9185" y="5841"/>
                      </a:cubicBezTo>
                      <a:cubicBezTo>
                        <a:pt x="12084" y="5277"/>
                        <a:pt x="14297" y="6355"/>
                        <a:pt x="14984" y="7710"/>
                      </a:cubicBezTo>
                      <a:cubicBezTo>
                        <a:pt x="15377" y="8486"/>
                        <a:pt x="15322" y="9279"/>
                        <a:pt x="15207" y="9807"/>
                      </a:cubicBezTo>
                      <a:cubicBezTo>
                        <a:pt x="15172" y="9967"/>
                        <a:pt x="15327" y="10115"/>
                        <a:pt x="15554" y="10140"/>
                      </a:cubicBezTo>
                      <a:cubicBezTo>
                        <a:pt x="15781" y="10164"/>
                        <a:pt x="15994" y="10055"/>
                        <a:pt x="16028" y="9896"/>
                      </a:cubicBezTo>
                      <a:cubicBezTo>
                        <a:pt x="16157" y="9302"/>
                        <a:pt x="16216" y="8405"/>
                        <a:pt x="15765" y="7515"/>
                      </a:cubicBezTo>
                      <a:cubicBezTo>
                        <a:pt x="15275" y="6547"/>
                        <a:pt x="14302" y="5825"/>
                        <a:pt x="12951" y="5428"/>
                      </a:cubicBezTo>
                      <a:cubicBezTo>
                        <a:pt x="12188" y="5204"/>
                        <a:pt x="11349" y="5100"/>
                        <a:pt x="10498" y="5117"/>
                      </a:cubicBezTo>
                      <a:close/>
                      <a:moveTo>
                        <a:pt x="10249" y="6470"/>
                      </a:moveTo>
                      <a:cubicBezTo>
                        <a:pt x="9714" y="6493"/>
                        <a:pt x="9195" y="6588"/>
                        <a:pt x="8723" y="6755"/>
                      </a:cubicBezTo>
                      <a:cubicBezTo>
                        <a:pt x="7321" y="7253"/>
                        <a:pt x="6115" y="8504"/>
                        <a:pt x="6937" y="10524"/>
                      </a:cubicBezTo>
                      <a:cubicBezTo>
                        <a:pt x="8636" y="14696"/>
                        <a:pt x="12976" y="16231"/>
                        <a:pt x="13160" y="16294"/>
                      </a:cubicBezTo>
                      <a:cubicBezTo>
                        <a:pt x="13219" y="16314"/>
                        <a:pt x="13282" y="16326"/>
                        <a:pt x="13344" y="16326"/>
                      </a:cubicBezTo>
                      <a:cubicBezTo>
                        <a:pt x="13497" y="16326"/>
                        <a:pt x="13643" y="16265"/>
                        <a:pt x="13716" y="16162"/>
                      </a:cubicBezTo>
                      <a:cubicBezTo>
                        <a:pt x="13817" y="16018"/>
                        <a:pt x="13733" y="15844"/>
                        <a:pt x="13527" y="15772"/>
                      </a:cubicBezTo>
                      <a:cubicBezTo>
                        <a:pt x="13517" y="15769"/>
                        <a:pt x="12466" y="15398"/>
                        <a:pt x="11232" y="14548"/>
                      </a:cubicBezTo>
                      <a:cubicBezTo>
                        <a:pt x="10097" y="13767"/>
                        <a:pt x="8570" y="12407"/>
                        <a:pt x="7738" y="10364"/>
                      </a:cubicBezTo>
                      <a:cubicBezTo>
                        <a:pt x="7158" y="8938"/>
                        <a:pt x="7665" y="7783"/>
                        <a:pt x="9098" y="7275"/>
                      </a:cubicBezTo>
                      <a:cubicBezTo>
                        <a:pt x="10285" y="6854"/>
                        <a:pt x="12162" y="6945"/>
                        <a:pt x="13480" y="8138"/>
                      </a:cubicBezTo>
                      <a:cubicBezTo>
                        <a:pt x="13621" y="8265"/>
                        <a:pt x="13881" y="8289"/>
                        <a:pt x="14063" y="8190"/>
                      </a:cubicBezTo>
                      <a:cubicBezTo>
                        <a:pt x="14245" y="8091"/>
                        <a:pt x="14278" y="7909"/>
                        <a:pt x="14138" y="7781"/>
                      </a:cubicBezTo>
                      <a:cubicBezTo>
                        <a:pt x="13444" y="7154"/>
                        <a:pt x="12537" y="6728"/>
                        <a:pt x="11515" y="6552"/>
                      </a:cubicBezTo>
                      <a:cubicBezTo>
                        <a:pt x="11274" y="6510"/>
                        <a:pt x="11032" y="6484"/>
                        <a:pt x="10790" y="6472"/>
                      </a:cubicBezTo>
                      <a:cubicBezTo>
                        <a:pt x="10609" y="6463"/>
                        <a:pt x="10428" y="6463"/>
                        <a:pt x="10249" y="6470"/>
                      </a:cubicBezTo>
                      <a:close/>
                      <a:moveTo>
                        <a:pt x="1513" y="6625"/>
                      </a:moveTo>
                      <a:cubicBezTo>
                        <a:pt x="1352" y="6634"/>
                        <a:pt x="1204" y="6710"/>
                        <a:pt x="1151" y="6825"/>
                      </a:cubicBezTo>
                      <a:cubicBezTo>
                        <a:pt x="840" y="7491"/>
                        <a:pt x="640" y="8405"/>
                        <a:pt x="640" y="9153"/>
                      </a:cubicBezTo>
                      <a:cubicBezTo>
                        <a:pt x="640" y="9314"/>
                        <a:pt x="827" y="9444"/>
                        <a:pt x="1056" y="9444"/>
                      </a:cubicBezTo>
                      <a:cubicBezTo>
                        <a:pt x="1286" y="9444"/>
                        <a:pt x="1471" y="9314"/>
                        <a:pt x="1471" y="9153"/>
                      </a:cubicBezTo>
                      <a:cubicBezTo>
                        <a:pt x="1471" y="8461"/>
                        <a:pt x="1657" y="7618"/>
                        <a:pt x="1942" y="7006"/>
                      </a:cubicBezTo>
                      <a:cubicBezTo>
                        <a:pt x="2013" y="6853"/>
                        <a:pt x="1895" y="6687"/>
                        <a:pt x="1677" y="6637"/>
                      </a:cubicBezTo>
                      <a:cubicBezTo>
                        <a:pt x="1622" y="6625"/>
                        <a:pt x="1567" y="6622"/>
                        <a:pt x="1513" y="6625"/>
                      </a:cubicBezTo>
                      <a:close/>
                      <a:moveTo>
                        <a:pt x="11103" y="7922"/>
                      </a:moveTo>
                      <a:cubicBezTo>
                        <a:pt x="10772" y="7915"/>
                        <a:pt x="10418" y="7967"/>
                        <a:pt x="10043" y="8101"/>
                      </a:cubicBezTo>
                      <a:cubicBezTo>
                        <a:pt x="8588" y="8624"/>
                        <a:pt x="8195" y="9727"/>
                        <a:pt x="8994" y="11053"/>
                      </a:cubicBezTo>
                      <a:cubicBezTo>
                        <a:pt x="9789" y="12373"/>
                        <a:pt x="11392" y="13857"/>
                        <a:pt x="12892" y="14663"/>
                      </a:cubicBezTo>
                      <a:cubicBezTo>
                        <a:pt x="15647" y="16143"/>
                        <a:pt x="19244" y="16329"/>
                        <a:pt x="19395" y="16336"/>
                      </a:cubicBezTo>
                      <a:cubicBezTo>
                        <a:pt x="19405" y="16336"/>
                        <a:pt x="19413" y="16336"/>
                        <a:pt x="19423" y="16336"/>
                      </a:cubicBezTo>
                      <a:cubicBezTo>
                        <a:pt x="19639" y="16336"/>
                        <a:pt x="19822" y="16219"/>
                        <a:pt x="19837" y="16065"/>
                      </a:cubicBezTo>
                      <a:cubicBezTo>
                        <a:pt x="19852" y="15904"/>
                        <a:pt x="19679" y="15764"/>
                        <a:pt x="19450" y="15753"/>
                      </a:cubicBezTo>
                      <a:cubicBezTo>
                        <a:pt x="19415" y="15752"/>
                        <a:pt x="15949" y="15571"/>
                        <a:pt x="13398" y="14200"/>
                      </a:cubicBezTo>
                      <a:cubicBezTo>
                        <a:pt x="12023" y="13462"/>
                        <a:pt x="10494" y="12042"/>
                        <a:pt x="9761" y="10825"/>
                      </a:cubicBezTo>
                      <a:cubicBezTo>
                        <a:pt x="9141" y="9796"/>
                        <a:pt x="9383" y="8993"/>
                        <a:pt x="10423" y="8620"/>
                      </a:cubicBezTo>
                      <a:cubicBezTo>
                        <a:pt x="10782" y="8491"/>
                        <a:pt x="11733" y="8149"/>
                        <a:pt x="13217" y="9844"/>
                      </a:cubicBezTo>
                      <a:cubicBezTo>
                        <a:pt x="13658" y="10347"/>
                        <a:pt x="14786" y="11410"/>
                        <a:pt x="15343" y="11767"/>
                      </a:cubicBezTo>
                      <a:cubicBezTo>
                        <a:pt x="15513" y="11876"/>
                        <a:pt x="15774" y="11867"/>
                        <a:pt x="15929" y="11748"/>
                      </a:cubicBezTo>
                      <a:cubicBezTo>
                        <a:pt x="16084" y="11630"/>
                        <a:pt x="16073" y="11446"/>
                        <a:pt x="15904" y="11338"/>
                      </a:cubicBezTo>
                      <a:cubicBezTo>
                        <a:pt x="15438" y="11038"/>
                        <a:pt x="14377" y="10055"/>
                        <a:pt x="13927" y="9540"/>
                      </a:cubicBezTo>
                      <a:cubicBezTo>
                        <a:pt x="13548" y="9107"/>
                        <a:pt x="12539" y="7955"/>
                        <a:pt x="11103" y="7922"/>
                      </a:cubicBezTo>
                      <a:close/>
                      <a:moveTo>
                        <a:pt x="21078" y="8390"/>
                      </a:moveTo>
                      <a:cubicBezTo>
                        <a:pt x="20848" y="8397"/>
                        <a:pt x="20670" y="8534"/>
                        <a:pt x="20681" y="8694"/>
                      </a:cubicBezTo>
                      <a:cubicBezTo>
                        <a:pt x="20741" y="9617"/>
                        <a:pt x="20681" y="10537"/>
                        <a:pt x="20497" y="11506"/>
                      </a:cubicBezTo>
                      <a:cubicBezTo>
                        <a:pt x="20467" y="11666"/>
                        <a:pt x="20627" y="11812"/>
                        <a:pt x="20854" y="11833"/>
                      </a:cubicBezTo>
                      <a:cubicBezTo>
                        <a:pt x="20873" y="11835"/>
                        <a:pt x="20891" y="11835"/>
                        <a:pt x="20909" y="11835"/>
                      </a:cubicBezTo>
                      <a:cubicBezTo>
                        <a:pt x="21114" y="11835"/>
                        <a:pt x="21293" y="11730"/>
                        <a:pt x="21321" y="11583"/>
                      </a:cubicBezTo>
                      <a:cubicBezTo>
                        <a:pt x="21511" y="10579"/>
                        <a:pt x="21574" y="9626"/>
                        <a:pt x="21512" y="8668"/>
                      </a:cubicBezTo>
                      <a:cubicBezTo>
                        <a:pt x="21501" y="8508"/>
                        <a:pt x="21308" y="8385"/>
                        <a:pt x="21078" y="8390"/>
                      </a:cubicBezTo>
                      <a:close/>
                      <a:moveTo>
                        <a:pt x="11309" y="9289"/>
                      </a:moveTo>
                      <a:cubicBezTo>
                        <a:pt x="11115" y="9271"/>
                        <a:pt x="10940" y="9303"/>
                        <a:pt x="10800" y="9347"/>
                      </a:cubicBezTo>
                      <a:cubicBezTo>
                        <a:pt x="10473" y="9448"/>
                        <a:pt x="10335" y="9609"/>
                        <a:pt x="10277" y="9727"/>
                      </a:cubicBezTo>
                      <a:cubicBezTo>
                        <a:pt x="10100" y="10088"/>
                        <a:pt x="10396" y="10523"/>
                        <a:pt x="10770" y="11013"/>
                      </a:cubicBezTo>
                      <a:cubicBezTo>
                        <a:pt x="11154" y="11514"/>
                        <a:pt x="12115" y="12574"/>
                        <a:pt x="13281" y="13371"/>
                      </a:cubicBezTo>
                      <a:cubicBezTo>
                        <a:pt x="13446" y="13483"/>
                        <a:pt x="13709" y="13481"/>
                        <a:pt x="13870" y="13366"/>
                      </a:cubicBezTo>
                      <a:cubicBezTo>
                        <a:pt x="14030" y="13250"/>
                        <a:pt x="14026" y="13066"/>
                        <a:pt x="13862" y="12953"/>
                      </a:cubicBezTo>
                      <a:cubicBezTo>
                        <a:pt x="12766" y="12204"/>
                        <a:pt x="11839" y="11175"/>
                        <a:pt x="11502" y="10736"/>
                      </a:cubicBezTo>
                      <a:cubicBezTo>
                        <a:pt x="11362" y="10553"/>
                        <a:pt x="10990" y="10066"/>
                        <a:pt x="11063" y="9917"/>
                      </a:cubicBezTo>
                      <a:cubicBezTo>
                        <a:pt x="11065" y="9912"/>
                        <a:pt x="11071" y="9898"/>
                        <a:pt x="11135" y="9879"/>
                      </a:cubicBezTo>
                      <a:cubicBezTo>
                        <a:pt x="11195" y="9860"/>
                        <a:pt x="11224" y="9852"/>
                        <a:pt x="11339" y="9934"/>
                      </a:cubicBezTo>
                      <a:cubicBezTo>
                        <a:pt x="11514" y="10060"/>
                        <a:pt x="11727" y="10312"/>
                        <a:pt x="11976" y="10604"/>
                      </a:cubicBezTo>
                      <a:cubicBezTo>
                        <a:pt x="12509" y="11228"/>
                        <a:pt x="13502" y="12390"/>
                        <a:pt x="15440" y="13160"/>
                      </a:cubicBezTo>
                      <a:cubicBezTo>
                        <a:pt x="17683" y="14052"/>
                        <a:pt x="20202" y="14171"/>
                        <a:pt x="20308" y="14176"/>
                      </a:cubicBezTo>
                      <a:cubicBezTo>
                        <a:pt x="20317" y="14176"/>
                        <a:pt x="20327" y="14176"/>
                        <a:pt x="20336" y="14176"/>
                      </a:cubicBezTo>
                      <a:cubicBezTo>
                        <a:pt x="20553" y="14176"/>
                        <a:pt x="20736" y="14057"/>
                        <a:pt x="20750" y="13903"/>
                      </a:cubicBezTo>
                      <a:cubicBezTo>
                        <a:pt x="20764" y="13742"/>
                        <a:pt x="20589" y="13604"/>
                        <a:pt x="20360" y="13593"/>
                      </a:cubicBezTo>
                      <a:cubicBezTo>
                        <a:pt x="20336" y="13592"/>
                        <a:pt x="17921" y="13476"/>
                        <a:pt x="15850" y="12653"/>
                      </a:cubicBezTo>
                      <a:cubicBezTo>
                        <a:pt x="14102" y="11958"/>
                        <a:pt x="13184" y="10883"/>
                        <a:pt x="12691" y="10305"/>
                      </a:cubicBezTo>
                      <a:cubicBezTo>
                        <a:pt x="12404" y="9968"/>
                        <a:pt x="12176" y="9700"/>
                        <a:pt x="11932" y="9526"/>
                      </a:cubicBezTo>
                      <a:cubicBezTo>
                        <a:pt x="11718" y="9373"/>
                        <a:pt x="11503" y="9307"/>
                        <a:pt x="11309" y="9289"/>
                      </a:cubicBezTo>
                      <a:close/>
                      <a:moveTo>
                        <a:pt x="1215" y="10075"/>
                      </a:moveTo>
                      <a:cubicBezTo>
                        <a:pt x="986" y="10089"/>
                        <a:pt x="818" y="10231"/>
                        <a:pt x="838" y="10392"/>
                      </a:cubicBezTo>
                      <a:cubicBezTo>
                        <a:pt x="998" y="11678"/>
                        <a:pt x="2205" y="14433"/>
                        <a:pt x="3969" y="16049"/>
                      </a:cubicBezTo>
                      <a:cubicBezTo>
                        <a:pt x="4763" y="16776"/>
                        <a:pt x="5615" y="17435"/>
                        <a:pt x="6500" y="18009"/>
                      </a:cubicBezTo>
                      <a:cubicBezTo>
                        <a:pt x="6580" y="18061"/>
                        <a:pt x="6682" y="18087"/>
                        <a:pt x="6783" y="18087"/>
                      </a:cubicBezTo>
                      <a:cubicBezTo>
                        <a:pt x="6895" y="18087"/>
                        <a:pt x="7006" y="18055"/>
                        <a:pt x="7088" y="17993"/>
                      </a:cubicBezTo>
                      <a:cubicBezTo>
                        <a:pt x="7244" y="17875"/>
                        <a:pt x="7232" y="17690"/>
                        <a:pt x="7063" y="17581"/>
                      </a:cubicBezTo>
                      <a:cubicBezTo>
                        <a:pt x="6213" y="17030"/>
                        <a:pt x="5394" y="16395"/>
                        <a:pt x="4629" y="15694"/>
                      </a:cubicBezTo>
                      <a:cubicBezTo>
                        <a:pt x="2960" y="14165"/>
                        <a:pt x="1816" y="11559"/>
                        <a:pt x="1664" y="10341"/>
                      </a:cubicBezTo>
                      <a:cubicBezTo>
                        <a:pt x="1644" y="10181"/>
                        <a:pt x="1444" y="10061"/>
                        <a:pt x="1215" y="10075"/>
                      </a:cubicBezTo>
                      <a:close/>
                      <a:moveTo>
                        <a:pt x="17038" y="11823"/>
                      </a:moveTo>
                      <a:cubicBezTo>
                        <a:pt x="16876" y="11823"/>
                        <a:pt x="16721" y="11889"/>
                        <a:pt x="16653" y="12000"/>
                      </a:cubicBezTo>
                      <a:cubicBezTo>
                        <a:pt x="16564" y="12148"/>
                        <a:pt x="16663" y="12320"/>
                        <a:pt x="16874" y="12383"/>
                      </a:cubicBezTo>
                      <a:cubicBezTo>
                        <a:pt x="18935" y="12996"/>
                        <a:pt x="20623" y="13006"/>
                        <a:pt x="20708" y="13006"/>
                      </a:cubicBezTo>
                      <a:cubicBezTo>
                        <a:pt x="20937" y="13005"/>
                        <a:pt x="21123" y="12874"/>
                        <a:pt x="21122" y="12713"/>
                      </a:cubicBezTo>
                      <a:cubicBezTo>
                        <a:pt x="21122" y="12553"/>
                        <a:pt x="20938" y="12423"/>
                        <a:pt x="20708" y="12423"/>
                      </a:cubicBezTo>
                      <a:cubicBezTo>
                        <a:pt x="20688" y="12423"/>
                        <a:pt x="19113" y="12417"/>
                        <a:pt x="17199" y="11847"/>
                      </a:cubicBezTo>
                      <a:cubicBezTo>
                        <a:pt x="17147" y="11832"/>
                        <a:pt x="17092" y="11823"/>
                        <a:pt x="17038" y="11823"/>
                      </a:cubicBezTo>
                      <a:close/>
                      <a:moveTo>
                        <a:pt x="362" y="12860"/>
                      </a:moveTo>
                      <a:cubicBezTo>
                        <a:pt x="134" y="12881"/>
                        <a:pt x="-26" y="13027"/>
                        <a:pt x="4" y="13186"/>
                      </a:cubicBezTo>
                      <a:cubicBezTo>
                        <a:pt x="131" y="13851"/>
                        <a:pt x="641" y="14606"/>
                        <a:pt x="977" y="15105"/>
                      </a:cubicBezTo>
                      <a:cubicBezTo>
                        <a:pt x="1064" y="15235"/>
                        <a:pt x="1139" y="15347"/>
                        <a:pt x="1190" y="15432"/>
                      </a:cubicBezTo>
                      <a:cubicBezTo>
                        <a:pt x="1258" y="15543"/>
                        <a:pt x="1411" y="15609"/>
                        <a:pt x="1572" y="15609"/>
                      </a:cubicBezTo>
                      <a:cubicBezTo>
                        <a:pt x="1627" y="15609"/>
                        <a:pt x="1683" y="15602"/>
                        <a:pt x="1736" y="15586"/>
                      </a:cubicBezTo>
                      <a:cubicBezTo>
                        <a:pt x="1948" y="15523"/>
                        <a:pt x="2044" y="15352"/>
                        <a:pt x="1955" y="15204"/>
                      </a:cubicBezTo>
                      <a:cubicBezTo>
                        <a:pt x="1897" y="15108"/>
                        <a:pt x="1820" y="14991"/>
                        <a:pt x="1729" y="14856"/>
                      </a:cubicBezTo>
                      <a:cubicBezTo>
                        <a:pt x="1415" y="14390"/>
                        <a:pt x="940" y="13685"/>
                        <a:pt x="831" y="13110"/>
                      </a:cubicBezTo>
                      <a:cubicBezTo>
                        <a:pt x="800" y="12950"/>
                        <a:pt x="589" y="12838"/>
                        <a:pt x="362" y="12860"/>
                      </a:cubicBezTo>
                      <a:close/>
                      <a:moveTo>
                        <a:pt x="15130" y="13701"/>
                      </a:moveTo>
                      <a:cubicBezTo>
                        <a:pt x="14968" y="13694"/>
                        <a:pt x="14808" y="13753"/>
                        <a:pt x="14731" y="13861"/>
                      </a:cubicBezTo>
                      <a:cubicBezTo>
                        <a:pt x="14628" y="14005"/>
                        <a:pt x="14712" y="14180"/>
                        <a:pt x="14917" y="14253"/>
                      </a:cubicBezTo>
                      <a:cubicBezTo>
                        <a:pt x="17270" y="15080"/>
                        <a:pt x="19721" y="15239"/>
                        <a:pt x="19825" y="15246"/>
                      </a:cubicBezTo>
                      <a:cubicBezTo>
                        <a:pt x="19837" y="15246"/>
                        <a:pt x="19850" y="15247"/>
                        <a:pt x="19862" y="15247"/>
                      </a:cubicBezTo>
                      <a:cubicBezTo>
                        <a:pt x="20075" y="15247"/>
                        <a:pt x="20255" y="15133"/>
                        <a:pt x="20274" y="14981"/>
                      </a:cubicBezTo>
                      <a:cubicBezTo>
                        <a:pt x="20294" y="14821"/>
                        <a:pt x="20125" y="14679"/>
                        <a:pt x="19896" y="14665"/>
                      </a:cubicBezTo>
                      <a:cubicBezTo>
                        <a:pt x="19873" y="14663"/>
                        <a:pt x="17495" y="14508"/>
                        <a:pt x="15289" y="13733"/>
                      </a:cubicBezTo>
                      <a:cubicBezTo>
                        <a:pt x="15237" y="13714"/>
                        <a:pt x="15184" y="13704"/>
                        <a:pt x="15130" y="13701"/>
                      </a:cubicBezTo>
                      <a:close/>
                      <a:moveTo>
                        <a:pt x="7942" y="14159"/>
                      </a:moveTo>
                      <a:cubicBezTo>
                        <a:pt x="7889" y="14166"/>
                        <a:pt x="7838" y="14180"/>
                        <a:pt x="7790" y="14202"/>
                      </a:cubicBezTo>
                      <a:cubicBezTo>
                        <a:pt x="7600" y="14292"/>
                        <a:pt x="7548" y="14474"/>
                        <a:pt x="7676" y="14607"/>
                      </a:cubicBezTo>
                      <a:cubicBezTo>
                        <a:pt x="8982" y="15969"/>
                        <a:pt x="10834" y="17022"/>
                        <a:pt x="13180" y="17738"/>
                      </a:cubicBezTo>
                      <a:cubicBezTo>
                        <a:pt x="15329" y="18393"/>
                        <a:pt x="17276" y="18577"/>
                        <a:pt x="18244" y="18628"/>
                      </a:cubicBezTo>
                      <a:cubicBezTo>
                        <a:pt x="18255" y="18629"/>
                        <a:pt x="18263" y="18628"/>
                        <a:pt x="18274" y="18628"/>
                      </a:cubicBezTo>
                      <a:cubicBezTo>
                        <a:pt x="18489" y="18628"/>
                        <a:pt x="18672" y="18512"/>
                        <a:pt x="18688" y="18359"/>
                      </a:cubicBezTo>
                      <a:cubicBezTo>
                        <a:pt x="18705" y="18198"/>
                        <a:pt x="18535" y="18058"/>
                        <a:pt x="18306" y="18045"/>
                      </a:cubicBezTo>
                      <a:cubicBezTo>
                        <a:pt x="17569" y="18007"/>
                        <a:pt x="15625" y="17848"/>
                        <a:pt x="13512" y="17204"/>
                      </a:cubicBezTo>
                      <a:cubicBezTo>
                        <a:pt x="11314" y="16533"/>
                        <a:pt x="9582" y="15550"/>
                        <a:pt x="8366" y="14282"/>
                      </a:cubicBezTo>
                      <a:cubicBezTo>
                        <a:pt x="8270" y="14182"/>
                        <a:pt x="8101" y="14137"/>
                        <a:pt x="7942" y="14159"/>
                      </a:cubicBezTo>
                      <a:close/>
                      <a:moveTo>
                        <a:pt x="2436" y="16226"/>
                      </a:moveTo>
                      <a:cubicBezTo>
                        <a:pt x="2330" y="16217"/>
                        <a:pt x="2219" y="16236"/>
                        <a:pt x="2128" y="16286"/>
                      </a:cubicBezTo>
                      <a:cubicBezTo>
                        <a:pt x="1947" y="16384"/>
                        <a:pt x="1916" y="16567"/>
                        <a:pt x="2056" y="16694"/>
                      </a:cubicBezTo>
                      <a:cubicBezTo>
                        <a:pt x="4641" y="19029"/>
                        <a:pt x="6845" y="20424"/>
                        <a:pt x="11723" y="21572"/>
                      </a:cubicBezTo>
                      <a:cubicBezTo>
                        <a:pt x="11767" y="21583"/>
                        <a:pt x="11811" y="21588"/>
                        <a:pt x="11855" y="21588"/>
                      </a:cubicBezTo>
                      <a:cubicBezTo>
                        <a:pt x="12028" y="21588"/>
                        <a:pt x="12191" y="21512"/>
                        <a:pt x="12249" y="21390"/>
                      </a:cubicBezTo>
                      <a:cubicBezTo>
                        <a:pt x="12322" y="21237"/>
                        <a:pt x="12206" y="21072"/>
                        <a:pt x="11989" y="21021"/>
                      </a:cubicBezTo>
                      <a:cubicBezTo>
                        <a:pt x="7284" y="19913"/>
                        <a:pt x="5250" y="18627"/>
                        <a:pt x="2714" y="16336"/>
                      </a:cubicBezTo>
                      <a:cubicBezTo>
                        <a:pt x="2643" y="16272"/>
                        <a:pt x="2541" y="16236"/>
                        <a:pt x="2436" y="16226"/>
                      </a:cubicBezTo>
                      <a:close/>
                      <a:moveTo>
                        <a:pt x="15587" y="16372"/>
                      </a:moveTo>
                      <a:cubicBezTo>
                        <a:pt x="15425" y="16378"/>
                        <a:pt x="15276" y="16450"/>
                        <a:pt x="15217" y="16564"/>
                      </a:cubicBezTo>
                      <a:cubicBezTo>
                        <a:pt x="15138" y="16715"/>
                        <a:pt x="15247" y="16882"/>
                        <a:pt x="15462" y="16938"/>
                      </a:cubicBezTo>
                      <a:cubicBezTo>
                        <a:pt x="17306" y="17412"/>
                        <a:pt x="18764" y="17461"/>
                        <a:pt x="18825" y="17463"/>
                      </a:cubicBezTo>
                      <a:cubicBezTo>
                        <a:pt x="18831" y="17463"/>
                        <a:pt x="18838" y="17463"/>
                        <a:pt x="18844" y="17463"/>
                      </a:cubicBezTo>
                      <a:cubicBezTo>
                        <a:pt x="19066" y="17463"/>
                        <a:pt x="19249" y="17341"/>
                        <a:pt x="19259" y="17185"/>
                      </a:cubicBezTo>
                      <a:cubicBezTo>
                        <a:pt x="19269" y="17024"/>
                        <a:pt x="19091" y="16889"/>
                        <a:pt x="18862" y="16882"/>
                      </a:cubicBezTo>
                      <a:cubicBezTo>
                        <a:pt x="18848" y="16882"/>
                        <a:pt x="17474" y="16833"/>
                        <a:pt x="15750" y="16390"/>
                      </a:cubicBezTo>
                      <a:cubicBezTo>
                        <a:pt x="15696" y="16376"/>
                        <a:pt x="15640" y="16371"/>
                        <a:pt x="15587" y="16372"/>
                      </a:cubicBezTo>
                      <a:close/>
                      <a:moveTo>
                        <a:pt x="3039" y="18536"/>
                      </a:moveTo>
                      <a:cubicBezTo>
                        <a:pt x="2933" y="18530"/>
                        <a:pt x="2823" y="18553"/>
                        <a:pt x="2736" y="18605"/>
                      </a:cubicBezTo>
                      <a:cubicBezTo>
                        <a:pt x="2562" y="18710"/>
                        <a:pt x="2540" y="18894"/>
                        <a:pt x="2689" y="19016"/>
                      </a:cubicBezTo>
                      <a:cubicBezTo>
                        <a:pt x="3630" y="19787"/>
                        <a:pt x="4953" y="20590"/>
                        <a:pt x="6225" y="21164"/>
                      </a:cubicBezTo>
                      <a:cubicBezTo>
                        <a:pt x="6294" y="21195"/>
                        <a:pt x="6371" y="21209"/>
                        <a:pt x="6448" y="21209"/>
                      </a:cubicBezTo>
                      <a:cubicBezTo>
                        <a:pt x="6585" y="21209"/>
                        <a:pt x="6719" y="21162"/>
                        <a:pt x="6798" y="21075"/>
                      </a:cubicBezTo>
                      <a:cubicBezTo>
                        <a:pt x="6922" y="20940"/>
                        <a:pt x="6867" y="20760"/>
                        <a:pt x="6674" y="20673"/>
                      </a:cubicBezTo>
                      <a:cubicBezTo>
                        <a:pt x="5742" y="20253"/>
                        <a:pt x="4371" y="19497"/>
                        <a:pt x="3322" y="18637"/>
                      </a:cubicBezTo>
                      <a:cubicBezTo>
                        <a:pt x="3247" y="18576"/>
                        <a:pt x="3145" y="18542"/>
                        <a:pt x="3039" y="18536"/>
                      </a:cubicBezTo>
                      <a:close/>
                      <a:moveTo>
                        <a:pt x="8532" y="18541"/>
                      </a:moveTo>
                      <a:cubicBezTo>
                        <a:pt x="8428" y="18554"/>
                        <a:pt x="8330" y="18595"/>
                        <a:pt x="8264" y="18661"/>
                      </a:cubicBezTo>
                      <a:cubicBezTo>
                        <a:pt x="8133" y="18793"/>
                        <a:pt x="8180" y="18974"/>
                        <a:pt x="8369" y="19066"/>
                      </a:cubicBezTo>
                      <a:cubicBezTo>
                        <a:pt x="11666" y="20673"/>
                        <a:pt x="15614" y="21036"/>
                        <a:pt x="15780" y="21051"/>
                      </a:cubicBezTo>
                      <a:cubicBezTo>
                        <a:pt x="15798" y="21052"/>
                        <a:pt x="15815" y="21052"/>
                        <a:pt x="15832" y="21052"/>
                      </a:cubicBezTo>
                      <a:cubicBezTo>
                        <a:pt x="16039" y="21052"/>
                        <a:pt x="16218" y="20946"/>
                        <a:pt x="16244" y="20798"/>
                      </a:cubicBezTo>
                      <a:cubicBezTo>
                        <a:pt x="16273" y="20639"/>
                        <a:pt x="16112" y="20492"/>
                        <a:pt x="15884" y="20472"/>
                      </a:cubicBezTo>
                      <a:cubicBezTo>
                        <a:pt x="15846" y="20468"/>
                        <a:pt x="11973" y="20114"/>
                        <a:pt x="8843" y="18588"/>
                      </a:cubicBezTo>
                      <a:cubicBezTo>
                        <a:pt x="8748" y="18542"/>
                        <a:pt x="8637" y="18528"/>
                        <a:pt x="8532" y="18541"/>
                      </a:cubicBezTo>
                      <a:close/>
                    </a:path>
                  </a:pathLst>
                </a:custGeom>
                <a:solidFill>
                  <a:srgbClr val="000000"/>
                </a:solidFill>
                <a:ln w="12700">
                  <a:miter lim="400000"/>
                </a:ln>
                <a:effectLst>
                  <a:outerShdw blurRad="63500" dist="63500" dir="5400000" rotWithShape="0">
                    <a:srgbClr val="FFFFFF">
                      <a:alpha val="89245"/>
                    </a:srgbClr>
                  </a:outerShdw>
                </a:effectLst>
              </p:spPr>
              <p:txBody>
                <a:bodyPr lIns="35719" tIns="35719" rIns="35719" bIns="35719" anchor="ctr"/>
                <a:lstStyle/>
                <a:p>
                  <a:pPr algn="ctr">
                    <a:defRPr sz="3600">
                      <a:solidFill>
                        <a:srgbClr val="FFFFFF"/>
                      </a:solidFill>
                      <a:latin typeface="Gill Sans"/>
                      <a:ea typeface="Gill Sans"/>
                      <a:cs typeface="Gill Sans"/>
                      <a:sym typeface="Gill Sans"/>
                    </a:defRPr>
                  </a:pPr>
                  <a:endParaRPr sz="2531"/>
                </a:p>
              </p:txBody>
            </p:sp>
            <p:pic>
              <p:nvPicPr>
                <p:cNvPr id="20" name="Picture 8">
                  <a:extLst>
                    <a:ext uri="{FF2B5EF4-FFF2-40B4-BE49-F238E27FC236}">
                      <a16:creationId xmlns:a16="http://schemas.microsoft.com/office/drawing/2014/main" id="{46A44DBD-EFA4-7818-9805-A77B63AED2E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3853" t="16720" b="67332"/>
                <a:stretch/>
              </p:blipFill>
              <p:spPr bwMode="auto">
                <a:xfrm>
                  <a:off x="6719586" y="1735555"/>
                  <a:ext cx="2059901" cy="205575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651BC24-0007-4355-AC1B-D25D9BF2F93D}"/>
                    </a:ext>
                  </a:extLst>
                </p:cNvPr>
                <p:cNvSpPr txBox="1"/>
                <p:nvPr/>
              </p:nvSpPr>
              <p:spPr>
                <a:xfrm>
                  <a:off x="12055198" y="4236906"/>
                  <a:ext cx="1389308" cy="369332"/>
                </a:xfrm>
                <a:prstGeom prst="rect">
                  <a:avLst/>
                </a:prstGeom>
                <a:noFill/>
              </p:spPr>
              <p:txBody>
                <a:bodyPr wrap="square">
                  <a:spAutoFit/>
                </a:bodyPr>
                <a:lstStyle/>
                <a:p>
                  <a:endParaRPr lang="en-US" dirty="0"/>
                </a:p>
              </p:txBody>
            </p:sp>
          </p:grpSp>
        </p:grpSp>
        <p:sp>
          <p:nvSpPr>
            <p:cNvPr id="33" name="TextBox 32">
              <a:extLst>
                <a:ext uri="{FF2B5EF4-FFF2-40B4-BE49-F238E27FC236}">
                  <a16:creationId xmlns:a16="http://schemas.microsoft.com/office/drawing/2014/main" id="{C56AC5D9-8AA1-0109-ED9B-60ED2C299D66}"/>
                </a:ext>
              </a:extLst>
            </p:cNvPr>
            <p:cNvSpPr txBox="1"/>
            <p:nvPr/>
          </p:nvSpPr>
          <p:spPr>
            <a:xfrm>
              <a:off x="6504421" y="1374517"/>
              <a:ext cx="3752149" cy="369332"/>
            </a:xfrm>
            <a:prstGeom prst="rect">
              <a:avLst/>
            </a:prstGeom>
            <a:noFill/>
          </p:spPr>
          <p:txBody>
            <a:bodyPr wrap="square">
              <a:spAutoFit/>
            </a:bodyPr>
            <a:lstStyle/>
            <a:p>
              <a:r>
                <a:rPr lang="en-US" dirty="0">
                  <a:latin typeface="Avenir Next" panose="020B0503020202020204"/>
                </a:rPr>
                <a:t>representational similarity matrix</a:t>
              </a:r>
            </a:p>
          </p:txBody>
        </p:sp>
      </p:grpSp>
    </p:spTree>
    <p:extLst>
      <p:ext uri="{BB962C8B-B14F-4D97-AF65-F5344CB8AC3E}">
        <p14:creationId xmlns:p14="http://schemas.microsoft.com/office/powerpoint/2010/main" val="132280414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DC68-9DB9-6D81-05F1-474BAB986356}"/>
              </a:ext>
            </a:extLst>
          </p:cNvPr>
          <p:cNvSpPr>
            <a:spLocks noGrp="1"/>
          </p:cNvSpPr>
          <p:nvPr>
            <p:ph type="title"/>
          </p:nvPr>
        </p:nvSpPr>
        <p:spPr/>
        <p:txBody>
          <a:bodyPr/>
          <a:lstStyle/>
          <a:p>
            <a:r>
              <a:rPr lang="en-US" dirty="0"/>
              <a:t>Relationship between behavioral and neural integration</a:t>
            </a:r>
          </a:p>
        </p:txBody>
      </p:sp>
      <p:pic>
        <p:nvPicPr>
          <p:cNvPr id="5" name="Picture 4">
            <a:extLst>
              <a:ext uri="{FF2B5EF4-FFF2-40B4-BE49-F238E27FC236}">
                <a16:creationId xmlns:a16="http://schemas.microsoft.com/office/drawing/2014/main" id="{5377E987-BACC-4EE2-C8DF-17D41E260847}"/>
              </a:ext>
            </a:extLst>
          </p:cNvPr>
          <p:cNvPicPr>
            <a:picLocks noChangeAspect="1"/>
          </p:cNvPicPr>
          <p:nvPr/>
        </p:nvPicPr>
        <p:blipFill rotWithShape="1">
          <a:blip r:embed="rId3"/>
          <a:srcRect l="72933" t="50385" r="1"/>
          <a:stretch/>
        </p:blipFill>
        <p:spPr>
          <a:xfrm>
            <a:off x="7878726" y="4167957"/>
            <a:ext cx="2104016" cy="2306517"/>
          </a:xfrm>
          <a:prstGeom prst="rect">
            <a:avLst/>
          </a:prstGeom>
        </p:spPr>
      </p:pic>
      <p:pic>
        <p:nvPicPr>
          <p:cNvPr id="3" name="Picture 2">
            <a:extLst>
              <a:ext uri="{FF2B5EF4-FFF2-40B4-BE49-F238E27FC236}">
                <a16:creationId xmlns:a16="http://schemas.microsoft.com/office/drawing/2014/main" id="{69F08B6E-CCC3-8826-E901-7648F4545F29}"/>
              </a:ext>
            </a:extLst>
          </p:cNvPr>
          <p:cNvPicPr>
            <a:picLocks noChangeAspect="1"/>
          </p:cNvPicPr>
          <p:nvPr/>
        </p:nvPicPr>
        <p:blipFill rotWithShape="1">
          <a:blip r:embed="rId3"/>
          <a:srcRect t="50385" r="57569" b="-2902"/>
          <a:stretch/>
        </p:blipFill>
        <p:spPr>
          <a:xfrm>
            <a:off x="2209256" y="4167964"/>
            <a:ext cx="3298409" cy="2441447"/>
          </a:xfrm>
          <a:prstGeom prst="rect">
            <a:avLst/>
          </a:prstGeom>
        </p:spPr>
      </p:pic>
      <p:pic>
        <p:nvPicPr>
          <p:cNvPr id="4" name="Picture 3">
            <a:extLst>
              <a:ext uri="{FF2B5EF4-FFF2-40B4-BE49-F238E27FC236}">
                <a16:creationId xmlns:a16="http://schemas.microsoft.com/office/drawing/2014/main" id="{301B7FDA-B166-6776-6EFB-BED1BC6257F3}"/>
              </a:ext>
            </a:extLst>
          </p:cNvPr>
          <p:cNvPicPr>
            <a:picLocks noChangeAspect="1"/>
          </p:cNvPicPr>
          <p:nvPr/>
        </p:nvPicPr>
        <p:blipFill rotWithShape="1">
          <a:blip r:embed="rId3"/>
          <a:srcRect t="-1" r="57569" b="49615"/>
          <a:stretch/>
        </p:blipFill>
        <p:spPr>
          <a:xfrm>
            <a:off x="2209256" y="1825624"/>
            <a:ext cx="3298409" cy="2342340"/>
          </a:xfrm>
          <a:prstGeom prst="rect">
            <a:avLst/>
          </a:prstGeom>
        </p:spPr>
      </p:pic>
      <p:pic>
        <p:nvPicPr>
          <p:cNvPr id="6" name="Picture 5">
            <a:extLst>
              <a:ext uri="{FF2B5EF4-FFF2-40B4-BE49-F238E27FC236}">
                <a16:creationId xmlns:a16="http://schemas.microsoft.com/office/drawing/2014/main" id="{B1CDDE3C-097E-3B4C-6E45-E59DAB3324B4}"/>
              </a:ext>
            </a:extLst>
          </p:cNvPr>
          <p:cNvPicPr>
            <a:picLocks noChangeAspect="1"/>
          </p:cNvPicPr>
          <p:nvPr/>
        </p:nvPicPr>
        <p:blipFill rotWithShape="1">
          <a:blip r:embed="rId3"/>
          <a:srcRect l="42431" t="49615" r="29545"/>
          <a:stretch/>
        </p:blipFill>
        <p:spPr>
          <a:xfrm>
            <a:off x="5507666" y="4132131"/>
            <a:ext cx="2178444" cy="2342340"/>
          </a:xfrm>
          <a:prstGeom prst="rect">
            <a:avLst/>
          </a:prstGeom>
        </p:spPr>
      </p:pic>
      <p:pic>
        <p:nvPicPr>
          <p:cNvPr id="7" name="Picture 6">
            <a:extLst>
              <a:ext uri="{FF2B5EF4-FFF2-40B4-BE49-F238E27FC236}">
                <a16:creationId xmlns:a16="http://schemas.microsoft.com/office/drawing/2014/main" id="{7DBFEC8B-FD51-590A-AC91-2CF13CDF4268}"/>
              </a:ext>
            </a:extLst>
          </p:cNvPr>
          <p:cNvPicPr>
            <a:picLocks noChangeAspect="1"/>
          </p:cNvPicPr>
          <p:nvPr/>
        </p:nvPicPr>
        <p:blipFill rotWithShape="1">
          <a:blip r:embed="rId3"/>
          <a:srcRect l="70455" r="1" b="49615"/>
          <a:stretch/>
        </p:blipFill>
        <p:spPr>
          <a:xfrm>
            <a:off x="7686109" y="1825620"/>
            <a:ext cx="2296633" cy="2342338"/>
          </a:xfrm>
          <a:prstGeom prst="rect">
            <a:avLst/>
          </a:prstGeom>
        </p:spPr>
      </p:pic>
      <p:pic>
        <p:nvPicPr>
          <p:cNvPr id="8" name="Picture 7">
            <a:extLst>
              <a:ext uri="{FF2B5EF4-FFF2-40B4-BE49-F238E27FC236}">
                <a16:creationId xmlns:a16="http://schemas.microsoft.com/office/drawing/2014/main" id="{CE2B315F-13B5-5D47-780F-D4EB885EDACA}"/>
              </a:ext>
            </a:extLst>
          </p:cNvPr>
          <p:cNvPicPr>
            <a:picLocks noChangeAspect="1"/>
          </p:cNvPicPr>
          <p:nvPr/>
        </p:nvPicPr>
        <p:blipFill rotWithShape="1">
          <a:blip r:embed="rId3"/>
          <a:srcRect l="42431" r="28025" b="49615"/>
          <a:stretch/>
        </p:blipFill>
        <p:spPr>
          <a:xfrm>
            <a:off x="5507665" y="1825617"/>
            <a:ext cx="2296633" cy="2342340"/>
          </a:xfrm>
          <a:prstGeom prst="rect">
            <a:avLst/>
          </a:prstGeom>
        </p:spPr>
      </p:pic>
      <p:pic>
        <p:nvPicPr>
          <p:cNvPr id="9" name="Picture 8">
            <a:extLst>
              <a:ext uri="{FF2B5EF4-FFF2-40B4-BE49-F238E27FC236}">
                <a16:creationId xmlns:a16="http://schemas.microsoft.com/office/drawing/2014/main" id="{E688F772-8A5B-C1BD-3B1E-74B2F8A48408}"/>
              </a:ext>
            </a:extLst>
          </p:cNvPr>
          <p:cNvPicPr>
            <a:picLocks noChangeAspect="1"/>
          </p:cNvPicPr>
          <p:nvPr/>
        </p:nvPicPr>
        <p:blipFill rotWithShape="1">
          <a:blip r:embed="rId3"/>
          <a:srcRect t="94755" r="57569" b="-2902"/>
          <a:stretch/>
        </p:blipFill>
        <p:spPr>
          <a:xfrm>
            <a:off x="2209255" y="6230679"/>
            <a:ext cx="3298409" cy="378732"/>
          </a:xfrm>
          <a:prstGeom prst="rect">
            <a:avLst/>
          </a:prstGeom>
        </p:spPr>
      </p:pic>
      <p:pic>
        <p:nvPicPr>
          <p:cNvPr id="10" name="Picture 9">
            <a:extLst>
              <a:ext uri="{FF2B5EF4-FFF2-40B4-BE49-F238E27FC236}">
                <a16:creationId xmlns:a16="http://schemas.microsoft.com/office/drawing/2014/main" id="{ED613E54-8BF8-582D-0F84-17ABDCE1165D}"/>
              </a:ext>
            </a:extLst>
          </p:cNvPr>
          <p:cNvPicPr>
            <a:picLocks noChangeAspect="1"/>
          </p:cNvPicPr>
          <p:nvPr/>
        </p:nvPicPr>
        <p:blipFill rotWithShape="1">
          <a:blip r:embed="rId3"/>
          <a:srcRect l="42431" t="94756" r="29545"/>
          <a:stretch/>
        </p:blipFill>
        <p:spPr>
          <a:xfrm>
            <a:off x="5507664" y="6230671"/>
            <a:ext cx="2178444" cy="243799"/>
          </a:xfrm>
          <a:prstGeom prst="rect">
            <a:avLst/>
          </a:prstGeom>
        </p:spPr>
      </p:pic>
      <p:pic>
        <p:nvPicPr>
          <p:cNvPr id="11" name="Picture 10">
            <a:extLst>
              <a:ext uri="{FF2B5EF4-FFF2-40B4-BE49-F238E27FC236}">
                <a16:creationId xmlns:a16="http://schemas.microsoft.com/office/drawing/2014/main" id="{543A38E4-268A-33DF-2251-C2EEE3875446}"/>
              </a:ext>
            </a:extLst>
          </p:cNvPr>
          <p:cNvPicPr>
            <a:picLocks noChangeAspect="1"/>
          </p:cNvPicPr>
          <p:nvPr/>
        </p:nvPicPr>
        <p:blipFill rotWithShape="1">
          <a:blip r:embed="rId3"/>
          <a:srcRect l="72933" t="94620" r="1"/>
          <a:stretch/>
        </p:blipFill>
        <p:spPr>
          <a:xfrm>
            <a:off x="7878726" y="6230671"/>
            <a:ext cx="2104016" cy="250096"/>
          </a:xfrm>
          <a:prstGeom prst="rect">
            <a:avLst/>
          </a:prstGeom>
        </p:spPr>
      </p:pic>
    </p:spTree>
    <p:extLst>
      <p:ext uri="{BB962C8B-B14F-4D97-AF65-F5344CB8AC3E}">
        <p14:creationId xmlns:p14="http://schemas.microsoft.com/office/powerpoint/2010/main" val="14582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819E-1E9F-941E-AF77-164450EE3C96}"/>
              </a:ext>
            </a:extLst>
          </p:cNvPr>
          <p:cNvSpPr>
            <a:spLocks noGrp="1"/>
          </p:cNvSpPr>
          <p:nvPr>
            <p:ph type="title"/>
          </p:nvPr>
        </p:nvSpPr>
        <p:spPr/>
        <p:txBody>
          <a:bodyPr/>
          <a:lstStyle/>
          <a:p>
            <a:r>
              <a:rPr lang="en-US" dirty="0"/>
              <a:t>Project 2 Summary</a:t>
            </a:r>
          </a:p>
        </p:txBody>
      </p:sp>
      <p:sp>
        <p:nvSpPr>
          <p:cNvPr id="3" name="Content Placeholder 2">
            <a:extLst>
              <a:ext uri="{FF2B5EF4-FFF2-40B4-BE49-F238E27FC236}">
                <a16:creationId xmlns:a16="http://schemas.microsoft.com/office/drawing/2014/main" id="{140D0E35-921B-1282-FDB0-57A4C171D34F}"/>
              </a:ext>
            </a:extLst>
          </p:cNvPr>
          <p:cNvSpPr>
            <a:spLocks noGrp="1"/>
          </p:cNvSpPr>
          <p:nvPr>
            <p:ph idx="1"/>
          </p:nvPr>
        </p:nvSpPr>
        <p:spPr/>
        <p:txBody>
          <a:bodyPr>
            <a:normAutofit/>
          </a:bodyPr>
          <a:lstStyle/>
          <a:p>
            <a:r>
              <a:rPr lang="en-US" dirty="0"/>
              <a:t>Participants succeeded in using the neurofeedback to induce coactivation of two representations</a:t>
            </a:r>
          </a:p>
          <a:p>
            <a:r>
              <a:rPr lang="en-US" dirty="0"/>
              <a:t>Coactivation led to behavioral and neural integration</a:t>
            </a:r>
          </a:p>
          <a:p>
            <a:r>
              <a:rPr lang="en-US" dirty="0"/>
              <a:t>Linear relationship between neural and behavioral integration in PHC and marginally in the hippocampus.</a:t>
            </a:r>
          </a:p>
        </p:txBody>
      </p:sp>
    </p:spTree>
    <p:extLst>
      <p:ext uri="{BB962C8B-B14F-4D97-AF65-F5344CB8AC3E}">
        <p14:creationId xmlns:p14="http://schemas.microsoft.com/office/powerpoint/2010/main" val="224314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DC394-7C6E-6BCE-6CDF-A0497904C906}"/>
              </a:ext>
            </a:extLst>
          </p:cNvPr>
          <p:cNvPicPr>
            <a:picLocks noChangeAspect="1"/>
          </p:cNvPicPr>
          <p:nvPr/>
        </p:nvPicPr>
        <p:blipFill>
          <a:blip r:embed="rId3">
            <a:alphaModFix amt="37000"/>
          </a:blip>
          <a:stretch>
            <a:fillRect/>
          </a:stretch>
        </p:blipFill>
        <p:spPr>
          <a:xfrm>
            <a:off x="0" y="0"/>
            <a:ext cx="12172052" cy="6858000"/>
          </a:xfrm>
          <a:prstGeom prst="rect">
            <a:avLst/>
          </a:prstGeom>
        </p:spPr>
      </p:pic>
      <p:sp>
        <p:nvSpPr>
          <p:cNvPr id="2" name="Title 1">
            <a:extLst>
              <a:ext uri="{FF2B5EF4-FFF2-40B4-BE49-F238E27FC236}">
                <a16:creationId xmlns:a16="http://schemas.microsoft.com/office/drawing/2014/main" id="{8368D68B-489B-B5DD-D399-75D4DAD387B2}"/>
              </a:ext>
            </a:extLst>
          </p:cNvPr>
          <p:cNvSpPr>
            <a:spLocks noGrp="1"/>
          </p:cNvSpPr>
          <p:nvPr>
            <p:ph type="title"/>
          </p:nvPr>
        </p:nvSpPr>
        <p:spPr>
          <a:xfrm>
            <a:off x="838200" y="2210938"/>
            <a:ext cx="10515600" cy="1880844"/>
          </a:xfrm>
        </p:spPr>
        <p:txBody>
          <a:bodyPr>
            <a:normAutofit/>
          </a:bodyPr>
          <a:lstStyle/>
          <a:p>
            <a:r>
              <a:rPr lang="en-US" dirty="0"/>
              <a:t>Linking representational level NMPH and </a:t>
            </a:r>
            <a:r>
              <a:rPr lang="en-US"/>
              <a:t>synaptic level NMPH</a:t>
            </a:r>
            <a:endParaRPr lang="en-US" dirty="0"/>
          </a:p>
        </p:txBody>
      </p:sp>
    </p:spTree>
    <p:extLst>
      <p:ext uri="{BB962C8B-B14F-4D97-AF65-F5344CB8AC3E}">
        <p14:creationId xmlns:p14="http://schemas.microsoft.com/office/powerpoint/2010/main" val="2903183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E0DE-9716-CE81-8B88-D23E2F74E284}"/>
              </a:ext>
            </a:extLst>
          </p:cNvPr>
          <p:cNvSpPr>
            <a:spLocks noGrp="1"/>
          </p:cNvSpPr>
          <p:nvPr>
            <p:ph type="title"/>
          </p:nvPr>
        </p:nvSpPr>
        <p:spPr>
          <a:xfrm>
            <a:off x="729017" y="88491"/>
            <a:ext cx="10515600" cy="1325563"/>
          </a:xfrm>
        </p:spPr>
        <p:txBody>
          <a:bodyPr/>
          <a:lstStyle/>
          <a:p>
            <a:r>
              <a:rPr lang="en-US" dirty="0"/>
              <a:t>NMPH at different levels</a:t>
            </a:r>
          </a:p>
        </p:txBody>
      </p:sp>
      <p:pic>
        <p:nvPicPr>
          <p:cNvPr id="7" name="Picture 2">
            <a:extLst>
              <a:ext uri="{FF2B5EF4-FFF2-40B4-BE49-F238E27FC236}">
                <a16:creationId xmlns:a16="http://schemas.microsoft.com/office/drawing/2014/main" id="{2A13FFDF-7C68-79D5-03B7-01713E49C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6648" y="3869092"/>
            <a:ext cx="2242911" cy="24421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85E0DAD-F636-BF18-64A4-007E746F00D8}"/>
              </a:ext>
            </a:extLst>
          </p:cNvPr>
          <p:cNvPicPr>
            <a:picLocks noChangeAspect="1"/>
          </p:cNvPicPr>
          <p:nvPr/>
        </p:nvPicPr>
        <p:blipFill>
          <a:blip r:embed="rId4"/>
          <a:stretch>
            <a:fillRect/>
          </a:stretch>
        </p:blipFill>
        <p:spPr>
          <a:xfrm>
            <a:off x="3937904" y="2277601"/>
            <a:ext cx="4500104" cy="2433980"/>
          </a:xfrm>
          <a:prstGeom prst="rect">
            <a:avLst/>
          </a:prstGeom>
        </p:spPr>
      </p:pic>
      <p:pic>
        <p:nvPicPr>
          <p:cNvPr id="13" name="Picture 12">
            <a:extLst>
              <a:ext uri="{FF2B5EF4-FFF2-40B4-BE49-F238E27FC236}">
                <a16:creationId xmlns:a16="http://schemas.microsoft.com/office/drawing/2014/main" id="{E1C37DF8-5745-3C33-56E3-516A0CF85388}"/>
              </a:ext>
            </a:extLst>
          </p:cNvPr>
          <p:cNvPicPr>
            <a:picLocks noChangeAspect="1"/>
          </p:cNvPicPr>
          <p:nvPr/>
        </p:nvPicPr>
        <p:blipFill>
          <a:blip r:embed="rId5"/>
          <a:stretch>
            <a:fillRect/>
          </a:stretch>
        </p:blipFill>
        <p:spPr>
          <a:xfrm>
            <a:off x="13878312" y="1320304"/>
            <a:ext cx="2744200" cy="2266103"/>
          </a:xfrm>
          <a:prstGeom prst="rect">
            <a:avLst/>
          </a:prstGeom>
        </p:spPr>
      </p:pic>
      <p:grpSp>
        <p:nvGrpSpPr>
          <p:cNvPr id="22" name="Group 21">
            <a:extLst>
              <a:ext uri="{FF2B5EF4-FFF2-40B4-BE49-F238E27FC236}">
                <a16:creationId xmlns:a16="http://schemas.microsoft.com/office/drawing/2014/main" id="{9171F037-473A-8651-E3B7-38143F764C7F}"/>
              </a:ext>
            </a:extLst>
          </p:cNvPr>
          <p:cNvGrpSpPr/>
          <p:nvPr/>
        </p:nvGrpSpPr>
        <p:grpSpPr>
          <a:xfrm>
            <a:off x="8404477" y="2195326"/>
            <a:ext cx="3385650" cy="2766776"/>
            <a:chOff x="564356" y="3838959"/>
            <a:chExt cx="3385650" cy="2766776"/>
          </a:xfrm>
        </p:grpSpPr>
        <p:pic>
          <p:nvPicPr>
            <p:cNvPr id="11" name="Picture 10">
              <a:extLst>
                <a:ext uri="{FF2B5EF4-FFF2-40B4-BE49-F238E27FC236}">
                  <a16:creationId xmlns:a16="http://schemas.microsoft.com/office/drawing/2014/main" id="{E30A20D8-BD3F-3FE8-E5D5-C0C1037AC56F}"/>
                </a:ext>
              </a:extLst>
            </p:cNvPr>
            <p:cNvPicPr>
              <a:picLocks noChangeAspect="1"/>
            </p:cNvPicPr>
            <p:nvPr/>
          </p:nvPicPr>
          <p:blipFill>
            <a:blip r:embed="rId6"/>
            <a:stretch>
              <a:fillRect/>
            </a:stretch>
          </p:blipFill>
          <p:spPr>
            <a:xfrm>
              <a:off x="587022" y="3859685"/>
              <a:ext cx="3362984" cy="2746050"/>
            </a:xfrm>
            <a:prstGeom prst="rect">
              <a:avLst/>
            </a:prstGeom>
          </p:spPr>
        </p:pic>
        <p:pic>
          <p:nvPicPr>
            <p:cNvPr id="21" name="Picture 20">
              <a:extLst>
                <a:ext uri="{FF2B5EF4-FFF2-40B4-BE49-F238E27FC236}">
                  <a16:creationId xmlns:a16="http://schemas.microsoft.com/office/drawing/2014/main" id="{85981C23-7E1D-19E4-3442-B70DF90F4D79}"/>
                </a:ext>
              </a:extLst>
            </p:cNvPr>
            <p:cNvPicPr>
              <a:picLocks noChangeAspect="1"/>
            </p:cNvPicPr>
            <p:nvPr/>
          </p:nvPicPr>
          <p:blipFill>
            <a:blip r:embed="rId7"/>
            <a:stretch>
              <a:fillRect/>
            </a:stretch>
          </p:blipFill>
          <p:spPr>
            <a:xfrm>
              <a:off x="564356" y="3838959"/>
              <a:ext cx="220067" cy="153468"/>
            </a:xfrm>
            <a:prstGeom prst="rect">
              <a:avLst/>
            </a:prstGeom>
          </p:spPr>
        </p:pic>
      </p:grpSp>
      <p:grpSp>
        <p:nvGrpSpPr>
          <p:cNvPr id="10" name="Group 9">
            <a:extLst>
              <a:ext uri="{FF2B5EF4-FFF2-40B4-BE49-F238E27FC236}">
                <a16:creationId xmlns:a16="http://schemas.microsoft.com/office/drawing/2014/main" id="{D07BEFC2-FC45-CAF4-36E5-34C5BCB27AE5}"/>
              </a:ext>
            </a:extLst>
          </p:cNvPr>
          <p:cNvGrpSpPr/>
          <p:nvPr/>
        </p:nvGrpSpPr>
        <p:grpSpPr>
          <a:xfrm>
            <a:off x="204019" y="2195326"/>
            <a:ext cx="3444404" cy="2442117"/>
            <a:chOff x="8173280" y="2279753"/>
            <a:chExt cx="3444404" cy="2442117"/>
          </a:xfrm>
        </p:grpSpPr>
        <p:pic>
          <p:nvPicPr>
            <p:cNvPr id="6" name="Picture 2">
              <a:extLst>
                <a:ext uri="{FF2B5EF4-FFF2-40B4-BE49-F238E27FC236}">
                  <a16:creationId xmlns:a16="http://schemas.microsoft.com/office/drawing/2014/main" id="{04FB0380-97FF-779E-4F30-F144B08AA6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3280" y="2279753"/>
              <a:ext cx="3444404" cy="24421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D8DA30B-1A86-E096-8C5A-F7E8AE22EB20}"/>
                </a:ext>
              </a:extLst>
            </p:cNvPr>
            <p:cNvPicPr>
              <a:picLocks noChangeAspect="1"/>
            </p:cNvPicPr>
            <p:nvPr/>
          </p:nvPicPr>
          <p:blipFill>
            <a:blip r:embed="rId9"/>
            <a:stretch>
              <a:fillRect/>
            </a:stretch>
          </p:blipFill>
          <p:spPr>
            <a:xfrm>
              <a:off x="8196263" y="2312193"/>
              <a:ext cx="341976" cy="224665"/>
            </a:xfrm>
            <a:prstGeom prst="rect">
              <a:avLst/>
            </a:prstGeom>
          </p:spPr>
        </p:pic>
      </p:grpSp>
      <p:sp>
        <p:nvSpPr>
          <p:cNvPr id="12" name="TextBox 11">
            <a:extLst>
              <a:ext uri="{FF2B5EF4-FFF2-40B4-BE49-F238E27FC236}">
                <a16:creationId xmlns:a16="http://schemas.microsoft.com/office/drawing/2014/main" id="{7A19DD97-7FC7-0F7B-8DAE-F9C1A01D9597}"/>
              </a:ext>
            </a:extLst>
          </p:cNvPr>
          <p:cNvSpPr txBox="1"/>
          <p:nvPr/>
        </p:nvSpPr>
        <p:spPr>
          <a:xfrm>
            <a:off x="8966200" y="6299878"/>
            <a:ext cx="3632200" cy="646331"/>
          </a:xfrm>
          <a:prstGeom prst="rect">
            <a:avLst/>
          </a:prstGeom>
          <a:noFill/>
        </p:spPr>
        <p:txBody>
          <a:bodyPr wrap="square" rtlCol="0">
            <a:spAutoFit/>
          </a:bodyPr>
          <a:lstStyle/>
          <a:p>
            <a:r>
              <a:rPr lang="en-US" dirty="0"/>
              <a:t>Kirkwood, et al.  1996</a:t>
            </a:r>
          </a:p>
          <a:p>
            <a:r>
              <a:rPr lang="en-US" dirty="0"/>
              <a:t>E.L. Newman, K.A. Norman 2010</a:t>
            </a:r>
          </a:p>
        </p:txBody>
      </p:sp>
    </p:spTree>
    <p:extLst>
      <p:ext uri="{BB962C8B-B14F-4D97-AF65-F5344CB8AC3E}">
        <p14:creationId xmlns:p14="http://schemas.microsoft.com/office/powerpoint/2010/main" val="135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37E5192-A1B8-E54C-8044-E82934B7BF44}"/>
              </a:ext>
            </a:extLst>
          </p:cNvPr>
          <p:cNvGrpSpPr/>
          <p:nvPr/>
        </p:nvGrpSpPr>
        <p:grpSpPr>
          <a:xfrm>
            <a:off x="125342" y="2266890"/>
            <a:ext cx="3516091" cy="2014287"/>
            <a:chOff x="125342" y="2266890"/>
            <a:chExt cx="3516091" cy="2014287"/>
          </a:xfrm>
        </p:grpSpPr>
        <p:sp>
          <p:nvSpPr>
            <p:cNvPr id="10" name="Oval 9">
              <a:extLst>
                <a:ext uri="{FF2B5EF4-FFF2-40B4-BE49-F238E27FC236}">
                  <a16:creationId xmlns:a16="http://schemas.microsoft.com/office/drawing/2014/main" id="{77BCDB92-243E-2648-A8CF-E617150D7D36}"/>
                </a:ext>
              </a:extLst>
            </p:cNvPr>
            <p:cNvSpPr>
              <a:spLocks noChangeAspect="1"/>
            </p:cNvSpPr>
            <p:nvPr/>
          </p:nvSpPr>
          <p:spPr>
            <a:xfrm>
              <a:off x="392244" y="2576822"/>
              <a:ext cx="1704355" cy="1704355"/>
            </a:xfrm>
            <a:prstGeom prst="ellipse">
              <a:avLst/>
            </a:prstGeom>
            <a:solidFill>
              <a:srgbClr val="B8F7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11" name="Oval 10">
              <a:extLst>
                <a:ext uri="{FF2B5EF4-FFF2-40B4-BE49-F238E27FC236}">
                  <a16:creationId xmlns:a16="http://schemas.microsoft.com/office/drawing/2014/main" id="{BDECD472-4C72-8D40-AE63-01A54796EA35}"/>
                </a:ext>
              </a:extLst>
            </p:cNvPr>
            <p:cNvSpPr>
              <a:spLocks noChangeAspect="1"/>
            </p:cNvSpPr>
            <p:nvPr/>
          </p:nvSpPr>
          <p:spPr>
            <a:xfrm>
              <a:off x="1244422" y="2576822"/>
              <a:ext cx="1704355" cy="1704355"/>
            </a:xfrm>
            <a:prstGeom prst="ellipse">
              <a:avLst/>
            </a:prstGeom>
            <a:solidFill>
              <a:srgbClr val="FEC5C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44" name="TextBox 43">
              <a:extLst>
                <a:ext uri="{FF2B5EF4-FFF2-40B4-BE49-F238E27FC236}">
                  <a16:creationId xmlns:a16="http://schemas.microsoft.com/office/drawing/2014/main" id="{D3B4FDCC-E89B-8148-BAEA-4AAE133EA3E1}"/>
                </a:ext>
              </a:extLst>
            </p:cNvPr>
            <p:cNvSpPr txBox="1"/>
            <p:nvPr/>
          </p:nvSpPr>
          <p:spPr>
            <a:xfrm>
              <a:off x="125342" y="2266890"/>
              <a:ext cx="3516091" cy="369332"/>
            </a:xfrm>
            <a:prstGeom prst="rect">
              <a:avLst/>
            </a:prstGeom>
            <a:noFill/>
          </p:spPr>
          <p:txBody>
            <a:bodyPr wrap="none" rtlCol="0">
              <a:spAutoFit/>
            </a:bodyPr>
            <a:lstStyle/>
            <a:p>
              <a:r>
                <a:rPr lang="en-US" altLang="zh-CN" dirty="0">
                  <a:latin typeface="Avenir Next" panose="020B0503020202020204" pitchFamily="34" charset="0"/>
                </a:rPr>
                <a:t>representation</a:t>
              </a:r>
              <a:r>
                <a:rPr lang="zh-CN" altLang="en-US" dirty="0">
                  <a:latin typeface="Avenir Next" panose="020B0503020202020204" pitchFamily="34" charset="0"/>
                </a:rPr>
                <a:t> </a:t>
              </a:r>
              <a:r>
                <a:rPr lang="en-US" altLang="zh-CN" dirty="0">
                  <a:latin typeface="Avenir Next" panose="020B0503020202020204" pitchFamily="34" charset="0"/>
                </a:rPr>
                <a:t>of</a:t>
              </a:r>
              <a:r>
                <a:rPr lang="zh-CN" altLang="en-US" dirty="0">
                  <a:latin typeface="Avenir Next" panose="020B0503020202020204" pitchFamily="34" charset="0"/>
                </a:rPr>
                <a:t> </a:t>
              </a:r>
              <a:r>
                <a:rPr lang="en-US" altLang="zh-CN" dirty="0">
                  <a:latin typeface="Avenir Next" panose="020B0503020202020204" pitchFamily="34" charset="0"/>
                </a:rPr>
                <a:t>bed</a:t>
              </a:r>
              <a:r>
                <a:rPr lang="zh-CN" altLang="en-US" dirty="0">
                  <a:latin typeface="Avenir Next" panose="020B0503020202020204" pitchFamily="34" charset="0"/>
                </a:rPr>
                <a:t> </a:t>
              </a:r>
              <a:r>
                <a:rPr lang="en-US" altLang="zh-CN" dirty="0">
                  <a:latin typeface="Avenir Next" panose="020B0503020202020204" pitchFamily="34" charset="0"/>
                </a:rPr>
                <a:t>and</a:t>
              </a:r>
              <a:r>
                <a:rPr lang="zh-CN" altLang="en-US" dirty="0">
                  <a:latin typeface="Avenir Next" panose="020B0503020202020204" pitchFamily="34" charset="0"/>
                </a:rPr>
                <a:t> </a:t>
              </a:r>
              <a:r>
                <a:rPr lang="en-US" altLang="zh-CN" dirty="0">
                  <a:latin typeface="Avenir Next" panose="020B0503020202020204" pitchFamily="34" charset="0"/>
                </a:rPr>
                <a:t>chair</a:t>
              </a:r>
              <a:endParaRPr lang="en-US" dirty="0">
                <a:latin typeface="Avenir Next" panose="020B0503020202020204" pitchFamily="34" charset="0"/>
              </a:endParaRPr>
            </a:p>
          </p:txBody>
        </p:sp>
      </p:grpSp>
      <p:grpSp>
        <p:nvGrpSpPr>
          <p:cNvPr id="52" name="Group 51">
            <a:extLst>
              <a:ext uri="{FF2B5EF4-FFF2-40B4-BE49-F238E27FC236}">
                <a16:creationId xmlns:a16="http://schemas.microsoft.com/office/drawing/2014/main" id="{68C8F21C-65AD-2B44-A8BF-1BB4C99554B6}"/>
              </a:ext>
            </a:extLst>
          </p:cNvPr>
          <p:cNvGrpSpPr/>
          <p:nvPr/>
        </p:nvGrpSpPr>
        <p:grpSpPr>
          <a:xfrm>
            <a:off x="1580812" y="359975"/>
            <a:ext cx="4515189" cy="2071200"/>
            <a:chOff x="1580812" y="359975"/>
            <a:chExt cx="4515189" cy="2071200"/>
          </a:xfrm>
        </p:grpSpPr>
        <p:sp>
          <p:nvSpPr>
            <p:cNvPr id="26" name="Freeform 25">
              <a:extLst>
                <a:ext uri="{FF2B5EF4-FFF2-40B4-BE49-F238E27FC236}">
                  <a16:creationId xmlns:a16="http://schemas.microsoft.com/office/drawing/2014/main" id="{92B43DD6-88C2-D441-B142-8811FCC88D80}"/>
                </a:ext>
              </a:extLst>
            </p:cNvPr>
            <p:cNvSpPr>
              <a:spLocks noChangeAspect="1"/>
            </p:cNvSpPr>
            <p:nvPr/>
          </p:nvSpPr>
          <p:spPr>
            <a:xfrm>
              <a:off x="4391645" y="845017"/>
              <a:ext cx="852178" cy="1467960"/>
            </a:xfrm>
            <a:custGeom>
              <a:avLst/>
              <a:gdLst>
                <a:gd name="connsiteX0" fmla="*/ 426089 w 852178"/>
                <a:gd name="connsiteY0" fmla="*/ 0 h 1467960"/>
                <a:gd name="connsiteX1" fmla="*/ 476461 w 852178"/>
                <a:gd name="connsiteY1" fmla="*/ 27341 h 1467960"/>
                <a:gd name="connsiteX2" fmla="*/ 852178 w 852178"/>
                <a:gd name="connsiteY2" fmla="*/ 733980 h 1467960"/>
                <a:gd name="connsiteX3" fmla="*/ 476461 w 852178"/>
                <a:gd name="connsiteY3" fmla="*/ 1440620 h 1467960"/>
                <a:gd name="connsiteX4" fmla="*/ 426089 w 852178"/>
                <a:gd name="connsiteY4" fmla="*/ 1467960 h 1467960"/>
                <a:gd name="connsiteX5" fmla="*/ 375717 w 852178"/>
                <a:gd name="connsiteY5" fmla="*/ 1440620 h 1467960"/>
                <a:gd name="connsiteX6" fmla="*/ 0 w 852178"/>
                <a:gd name="connsiteY6" fmla="*/ 733980 h 1467960"/>
                <a:gd name="connsiteX7" fmla="*/ 375717 w 852178"/>
                <a:gd name="connsiteY7" fmla="*/ 27341 h 146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178" h="1467960">
                  <a:moveTo>
                    <a:pt x="426089" y="0"/>
                  </a:moveTo>
                  <a:lnTo>
                    <a:pt x="476461" y="27341"/>
                  </a:lnTo>
                  <a:cubicBezTo>
                    <a:pt x="703142" y="180483"/>
                    <a:pt x="852178" y="439827"/>
                    <a:pt x="852178" y="733980"/>
                  </a:cubicBezTo>
                  <a:cubicBezTo>
                    <a:pt x="852178" y="1028133"/>
                    <a:pt x="703142" y="1287477"/>
                    <a:pt x="476461" y="1440620"/>
                  </a:cubicBezTo>
                  <a:lnTo>
                    <a:pt x="426089" y="1467960"/>
                  </a:lnTo>
                  <a:lnTo>
                    <a:pt x="375717" y="1440620"/>
                  </a:lnTo>
                  <a:cubicBezTo>
                    <a:pt x="149037" y="1287477"/>
                    <a:pt x="0" y="1028133"/>
                    <a:pt x="0" y="733980"/>
                  </a:cubicBezTo>
                  <a:cubicBezTo>
                    <a:pt x="0" y="439827"/>
                    <a:pt x="149037" y="180483"/>
                    <a:pt x="375717" y="27341"/>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1" name="Freeform 30">
              <a:extLst>
                <a:ext uri="{FF2B5EF4-FFF2-40B4-BE49-F238E27FC236}">
                  <a16:creationId xmlns:a16="http://schemas.microsoft.com/office/drawing/2014/main" id="{925A287B-F45B-2A42-AB75-DD21002DC06D}"/>
                </a:ext>
              </a:extLst>
            </p:cNvPr>
            <p:cNvSpPr>
              <a:spLocks noChangeAspect="1"/>
            </p:cNvSpPr>
            <p:nvPr/>
          </p:nvSpPr>
          <p:spPr>
            <a:xfrm>
              <a:off x="3539467" y="726819"/>
              <a:ext cx="1278267" cy="1704356"/>
            </a:xfrm>
            <a:custGeom>
              <a:avLst/>
              <a:gdLst>
                <a:gd name="connsiteX0" fmla="*/ 852178 w 1278267"/>
                <a:gd name="connsiteY0" fmla="*/ 0 h 1704356"/>
                <a:gd name="connsiteX1" fmla="*/ 1183884 w 1278267"/>
                <a:gd name="connsiteY1" fmla="*/ 66968 h 1704356"/>
                <a:gd name="connsiteX2" fmla="*/ 1278267 w 1278267"/>
                <a:gd name="connsiteY2" fmla="*/ 118198 h 1704356"/>
                <a:gd name="connsiteX3" fmla="*/ 1227895 w 1278267"/>
                <a:gd name="connsiteY3" fmla="*/ 145539 h 1704356"/>
                <a:gd name="connsiteX4" fmla="*/ 852178 w 1278267"/>
                <a:gd name="connsiteY4" fmla="*/ 852178 h 1704356"/>
                <a:gd name="connsiteX5" fmla="*/ 1227895 w 1278267"/>
                <a:gd name="connsiteY5" fmla="*/ 1558817 h 1704356"/>
                <a:gd name="connsiteX6" fmla="*/ 1278267 w 1278267"/>
                <a:gd name="connsiteY6" fmla="*/ 1586158 h 1704356"/>
                <a:gd name="connsiteX7" fmla="*/ 1183884 w 1278267"/>
                <a:gd name="connsiteY7" fmla="*/ 1637388 h 1704356"/>
                <a:gd name="connsiteX8" fmla="*/ 852178 w 1278267"/>
                <a:gd name="connsiteY8" fmla="*/ 1704356 h 1704356"/>
                <a:gd name="connsiteX9" fmla="*/ 0 w 1278267"/>
                <a:gd name="connsiteY9" fmla="*/ 852178 h 1704356"/>
                <a:gd name="connsiteX10" fmla="*/ 852178 w 1278267"/>
                <a:gd name="connsiteY10" fmla="*/ 0 h 17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267" h="1704356">
                  <a:moveTo>
                    <a:pt x="852178" y="0"/>
                  </a:moveTo>
                  <a:cubicBezTo>
                    <a:pt x="969839" y="0"/>
                    <a:pt x="1081931" y="23846"/>
                    <a:pt x="1183884" y="66968"/>
                  </a:cubicBezTo>
                  <a:lnTo>
                    <a:pt x="1278267" y="118198"/>
                  </a:lnTo>
                  <a:lnTo>
                    <a:pt x="1227895" y="145539"/>
                  </a:lnTo>
                  <a:cubicBezTo>
                    <a:pt x="1001215" y="298681"/>
                    <a:pt x="852178" y="558025"/>
                    <a:pt x="852178" y="852178"/>
                  </a:cubicBezTo>
                  <a:cubicBezTo>
                    <a:pt x="852178" y="1146331"/>
                    <a:pt x="1001215" y="1405675"/>
                    <a:pt x="1227895" y="1558817"/>
                  </a:cubicBezTo>
                  <a:lnTo>
                    <a:pt x="1278267" y="1586158"/>
                  </a:lnTo>
                  <a:lnTo>
                    <a:pt x="1183884" y="1637388"/>
                  </a:lnTo>
                  <a:cubicBezTo>
                    <a:pt x="1081931" y="1680510"/>
                    <a:pt x="969839" y="1704356"/>
                    <a:pt x="852178" y="1704356"/>
                  </a:cubicBezTo>
                  <a:cubicBezTo>
                    <a:pt x="381533" y="1704356"/>
                    <a:pt x="0" y="1322823"/>
                    <a:pt x="0" y="852178"/>
                  </a:cubicBezTo>
                  <a:cubicBezTo>
                    <a:pt x="0" y="381533"/>
                    <a:pt x="381533" y="0"/>
                    <a:pt x="852178" y="0"/>
                  </a:cubicBezTo>
                  <a:close/>
                </a:path>
              </a:pathLst>
            </a:custGeom>
            <a:solidFill>
              <a:srgbClr val="B8F7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2" name="Freeform 31">
              <a:extLst>
                <a:ext uri="{FF2B5EF4-FFF2-40B4-BE49-F238E27FC236}">
                  <a16:creationId xmlns:a16="http://schemas.microsoft.com/office/drawing/2014/main" id="{6653E9BE-6987-5C4D-84D3-BCF1BB84E5B7}"/>
                </a:ext>
              </a:extLst>
            </p:cNvPr>
            <p:cNvSpPr>
              <a:spLocks noChangeAspect="1"/>
            </p:cNvSpPr>
            <p:nvPr/>
          </p:nvSpPr>
          <p:spPr>
            <a:xfrm>
              <a:off x="4817734" y="726819"/>
              <a:ext cx="1278267" cy="1704356"/>
            </a:xfrm>
            <a:custGeom>
              <a:avLst/>
              <a:gdLst>
                <a:gd name="connsiteX0" fmla="*/ 426089 w 1278267"/>
                <a:gd name="connsiteY0" fmla="*/ 0 h 1704356"/>
                <a:gd name="connsiteX1" fmla="*/ 1278267 w 1278267"/>
                <a:gd name="connsiteY1" fmla="*/ 852178 h 1704356"/>
                <a:gd name="connsiteX2" fmla="*/ 426089 w 1278267"/>
                <a:gd name="connsiteY2" fmla="*/ 1704356 h 1704356"/>
                <a:gd name="connsiteX3" fmla="*/ 94383 w 1278267"/>
                <a:gd name="connsiteY3" fmla="*/ 1637388 h 1704356"/>
                <a:gd name="connsiteX4" fmla="*/ 0 w 1278267"/>
                <a:gd name="connsiteY4" fmla="*/ 1586158 h 1704356"/>
                <a:gd name="connsiteX5" fmla="*/ 50372 w 1278267"/>
                <a:gd name="connsiteY5" fmla="*/ 1558817 h 1704356"/>
                <a:gd name="connsiteX6" fmla="*/ 426089 w 1278267"/>
                <a:gd name="connsiteY6" fmla="*/ 852178 h 1704356"/>
                <a:gd name="connsiteX7" fmla="*/ 50372 w 1278267"/>
                <a:gd name="connsiteY7" fmla="*/ 145539 h 1704356"/>
                <a:gd name="connsiteX8" fmla="*/ 0 w 1278267"/>
                <a:gd name="connsiteY8" fmla="*/ 118198 h 1704356"/>
                <a:gd name="connsiteX9" fmla="*/ 94383 w 1278267"/>
                <a:gd name="connsiteY9" fmla="*/ 66968 h 1704356"/>
                <a:gd name="connsiteX10" fmla="*/ 426089 w 1278267"/>
                <a:gd name="connsiteY10" fmla="*/ 0 h 17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267" h="1704356">
                  <a:moveTo>
                    <a:pt x="426089" y="0"/>
                  </a:moveTo>
                  <a:cubicBezTo>
                    <a:pt x="896734" y="0"/>
                    <a:pt x="1278267" y="381533"/>
                    <a:pt x="1278267" y="852178"/>
                  </a:cubicBezTo>
                  <a:cubicBezTo>
                    <a:pt x="1278267" y="1322823"/>
                    <a:pt x="896734" y="1704356"/>
                    <a:pt x="426089" y="1704356"/>
                  </a:cubicBezTo>
                  <a:cubicBezTo>
                    <a:pt x="308428" y="1704356"/>
                    <a:pt x="196336" y="1680510"/>
                    <a:pt x="94383" y="1637388"/>
                  </a:cubicBezTo>
                  <a:lnTo>
                    <a:pt x="0" y="1586158"/>
                  </a:lnTo>
                  <a:lnTo>
                    <a:pt x="50372" y="1558817"/>
                  </a:lnTo>
                  <a:cubicBezTo>
                    <a:pt x="277053" y="1405675"/>
                    <a:pt x="426089" y="1146331"/>
                    <a:pt x="426089" y="852178"/>
                  </a:cubicBezTo>
                  <a:cubicBezTo>
                    <a:pt x="426089" y="558025"/>
                    <a:pt x="277053" y="298681"/>
                    <a:pt x="50372" y="145539"/>
                  </a:cubicBezTo>
                  <a:lnTo>
                    <a:pt x="0" y="118198"/>
                  </a:lnTo>
                  <a:lnTo>
                    <a:pt x="94383" y="66968"/>
                  </a:lnTo>
                  <a:cubicBezTo>
                    <a:pt x="196336" y="23846"/>
                    <a:pt x="308428" y="0"/>
                    <a:pt x="426089" y="0"/>
                  </a:cubicBezTo>
                  <a:close/>
                </a:path>
              </a:pathLst>
            </a:custGeom>
            <a:solidFill>
              <a:srgbClr val="FEC5C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7" name="Bent Arrow 36">
              <a:extLst>
                <a:ext uri="{FF2B5EF4-FFF2-40B4-BE49-F238E27FC236}">
                  <a16:creationId xmlns:a16="http://schemas.microsoft.com/office/drawing/2014/main" id="{046BF239-802C-8847-9EA3-78AA89563EC0}"/>
                </a:ext>
              </a:extLst>
            </p:cNvPr>
            <p:cNvSpPr/>
            <p:nvPr/>
          </p:nvSpPr>
          <p:spPr>
            <a:xfrm>
              <a:off x="1580812" y="1200150"/>
              <a:ext cx="1532566" cy="1112827"/>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301C3E50-6080-BE4E-9841-468FB826E161}"/>
                </a:ext>
              </a:extLst>
            </p:cNvPr>
            <p:cNvSpPr txBox="1"/>
            <p:nvPr/>
          </p:nvSpPr>
          <p:spPr>
            <a:xfrm>
              <a:off x="3767606" y="359975"/>
              <a:ext cx="2100255" cy="369332"/>
            </a:xfrm>
            <a:prstGeom prst="rect">
              <a:avLst/>
            </a:prstGeom>
            <a:noFill/>
          </p:spPr>
          <p:txBody>
            <a:bodyPr wrap="none" rtlCol="0">
              <a:spAutoFit/>
            </a:bodyPr>
            <a:lstStyle/>
            <a:p>
              <a:r>
                <a:rPr lang="en-US" altLang="zh-CN" dirty="0">
                  <a:latin typeface="Avenir Next" panose="020B0503020202020204" pitchFamily="34" charset="0"/>
                </a:rPr>
                <a:t>highly</a:t>
              </a:r>
              <a:r>
                <a:rPr lang="zh-CN" altLang="en-US" dirty="0">
                  <a:latin typeface="Avenir Next" panose="020B0503020202020204" pitchFamily="34" charset="0"/>
                </a:rPr>
                <a:t> </a:t>
              </a:r>
              <a:r>
                <a:rPr lang="en-US" altLang="zh-CN" dirty="0">
                  <a:latin typeface="Avenir Next" panose="020B0503020202020204" pitchFamily="34" charset="0"/>
                </a:rPr>
                <a:t>coactivated</a:t>
              </a:r>
              <a:endParaRPr lang="en-US" dirty="0">
                <a:latin typeface="Avenir Next" panose="020B0503020202020204" pitchFamily="34" charset="0"/>
              </a:endParaRPr>
            </a:p>
          </p:txBody>
        </p:sp>
      </p:grpSp>
      <p:grpSp>
        <p:nvGrpSpPr>
          <p:cNvPr id="54" name="Group 53">
            <a:extLst>
              <a:ext uri="{FF2B5EF4-FFF2-40B4-BE49-F238E27FC236}">
                <a16:creationId xmlns:a16="http://schemas.microsoft.com/office/drawing/2014/main" id="{FBF85AF9-BC8B-2942-99BF-674B8FE38126}"/>
              </a:ext>
            </a:extLst>
          </p:cNvPr>
          <p:cNvGrpSpPr/>
          <p:nvPr/>
        </p:nvGrpSpPr>
        <p:grpSpPr>
          <a:xfrm>
            <a:off x="1580812" y="4057494"/>
            <a:ext cx="4595851" cy="2073688"/>
            <a:chOff x="1580812" y="4057494"/>
            <a:chExt cx="4595851" cy="2073688"/>
          </a:xfrm>
        </p:grpSpPr>
        <p:sp>
          <p:nvSpPr>
            <p:cNvPr id="33" name="Freeform 32">
              <a:extLst>
                <a:ext uri="{FF2B5EF4-FFF2-40B4-BE49-F238E27FC236}">
                  <a16:creationId xmlns:a16="http://schemas.microsoft.com/office/drawing/2014/main" id="{A3EC35EA-6906-B646-A3D9-62FF1298124D}"/>
                </a:ext>
              </a:extLst>
            </p:cNvPr>
            <p:cNvSpPr>
              <a:spLocks noChangeAspect="1"/>
            </p:cNvSpPr>
            <p:nvPr/>
          </p:nvSpPr>
          <p:spPr>
            <a:xfrm>
              <a:off x="4391645" y="4525974"/>
              <a:ext cx="852178" cy="1467960"/>
            </a:xfrm>
            <a:custGeom>
              <a:avLst/>
              <a:gdLst>
                <a:gd name="connsiteX0" fmla="*/ 426089 w 852178"/>
                <a:gd name="connsiteY0" fmla="*/ 0 h 1467960"/>
                <a:gd name="connsiteX1" fmla="*/ 476461 w 852178"/>
                <a:gd name="connsiteY1" fmla="*/ 27341 h 1467960"/>
                <a:gd name="connsiteX2" fmla="*/ 852178 w 852178"/>
                <a:gd name="connsiteY2" fmla="*/ 733980 h 1467960"/>
                <a:gd name="connsiteX3" fmla="*/ 476461 w 852178"/>
                <a:gd name="connsiteY3" fmla="*/ 1440620 h 1467960"/>
                <a:gd name="connsiteX4" fmla="*/ 426089 w 852178"/>
                <a:gd name="connsiteY4" fmla="*/ 1467960 h 1467960"/>
                <a:gd name="connsiteX5" fmla="*/ 375717 w 852178"/>
                <a:gd name="connsiteY5" fmla="*/ 1440620 h 1467960"/>
                <a:gd name="connsiteX6" fmla="*/ 0 w 852178"/>
                <a:gd name="connsiteY6" fmla="*/ 733980 h 1467960"/>
                <a:gd name="connsiteX7" fmla="*/ 375717 w 852178"/>
                <a:gd name="connsiteY7" fmla="*/ 27341 h 146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178" h="1467960">
                  <a:moveTo>
                    <a:pt x="426089" y="0"/>
                  </a:moveTo>
                  <a:lnTo>
                    <a:pt x="476461" y="27341"/>
                  </a:lnTo>
                  <a:cubicBezTo>
                    <a:pt x="703142" y="180483"/>
                    <a:pt x="852178" y="439827"/>
                    <a:pt x="852178" y="733980"/>
                  </a:cubicBezTo>
                  <a:cubicBezTo>
                    <a:pt x="852178" y="1028133"/>
                    <a:pt x="703142" y="1287477"/>
                    <a:pt x="476461" y="1440620"/>
                  </a:cubicBezTo>
                  <a:lnTo>
                    <a:pt x="426089" y="1467960"/>
                  </a:lnTo>
                  <a:lnTo>
                    <a:pt x="375717" y="1440620"/>
                  </a:lnTo>
                  <a:cubicBezTo>
                    <a:pt x="149037" y="1287477"/>
                    <a:pt x="0" y="1028133"/>
                    <a:pt x="0" y="733980"/>
                  </a:cubicBezTo>
                  <a:cubicBezTo>
                    <a:pt x="0" y="439827"/>
                    <a:pt x="149037" y="180483"/>
                    <a:pt x="375717" y="27341"/>
                  </a:cubicBezTo>
                  <a:close/>
                </a:path>
              </a:pathLst>
            </a:cu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4" name="Freeform 33">
              <a:extLst>
                <a:ext uri="{FF2B5EF4-FFF2-40B4-BE49-F238E27FC236}">
                  <a16:creationId xmlns:a16="http://schemas.microsoft.com/office/drawing/2014/main" id="{9986B8C9-7641-F14D-AAF3-686061E97D1B}"/>
                </a:ext>
              </a:extLst>
            </p:cNvPr>
            <p:cNvSpPr>
              <a:spLocks noChangeAspect="1"/>
            </p:cNvSpPr>
            <p:nvPr/>
          </p:nvSpPr>
          <p:spPr>
            <a:xfrm>
              <a:off x="3539467" y="4426826"/>
              <a:ext cx="1278267" cy="1704356"/>
            </a:xfrm>
            <a:custGeom>
              <a:avLst/>
              <a:gdLst>
                <a:gd name="connsiteX0" fmla="*/ 852178 w 1278267"/>
                <a:gd name="connsiteY0" fmla="*/ 0 h 1704356"/>
                <a:gd name="connsiteX1" fmla="*/ 1183884 w 1278267"/>
                <a:gd name="connsiteY1" fmla="*/ 66968 h 1704356"/>
                <a:gd name="connsiteX2" fmla="*/ 1278267 w 1278267"/>
                <a:gd name="connsiteY2" fmla="*/ 118198 h 1704356"/>
                <a:gd name="connsiteX3" fmla="*/ 1227895 w 1278267"/>
                <a:gd name="connsiteY3" fmla="*/ 145539 h 1704356"/>
                <a:gd name="connsiteX4" fmla="*/ 852178 w 1278267"/>
                <a:gd name="connsiteY4" fmla="*/ 852178 h 1704356"/>
                <a:gd name="connsiteX5" fmla="*/ 1227895 w 1278267"/>
                <a:gd name="connsiteY5" fmla="*/ 1558817 h 1704356"/>
                <a:gd name="connsiteX6" fmla="*/ 1278267 w 1278267"/>
                <a:gd name="connsiteY6" fmla="*/ 1586158 h 1704356"/>
                <a:gd name="connsiteX7" fmla="*/ 1183884 w 1278267"/>
                <a:gd name="connsiteY7" fmla="*/ 1637388 h 1704356"/>
                <a:gd name="connsiteX8" fmla="*/ 852178 w 1278267"/>
                <a:gd name="connsiteY8" fmla="*/ 1704356 h 1704356"/>
                <a:gd name="connsiteX9" fmla="*/ 0 w 1278267"/>
                <a:gd name="connsiteY9" fmla="*/ 852178 h 1704356"/>
                <a:gd name="connsiteX10" fmla="*/ 852178 w 1278267"/>
                <a:gd name="connsiteY10" fmla="*/ 0 h 17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267" h="1704356">
                  <a:moveTo>
                    <a:pt x="852178" y="0"/>
                  </a:moveTo>
                  <a:cubicBezTo>
                    <a:pt x="969839" y="0"/>
                    <a:pt x="1081931" y="23846"/>
                    <a:pt x="1183884" y="66968"/>
                  </a:cubicBezTo>
                  <a:lnTo>
                    <a:pt x="1278267" y="118198"/>
                  </a:lnTo>
                  <a:lnTo>
                    <a:pt x="1227895" y="145539"/>
                  </a:lnTo>
                  <a:cubicBezTo>
                    <a:pt x="1001215" y="298681"/>
                    <a:pt x="852178" y="558025"/>
                    <a:pt x="852178" y="852178"/>
                  </a:cubicBezTo>
                  <a:cubicBezTo>
                    <a:pt x="852178" y="1146331"/>
                    <a:pt x="1001215" y="1405675"/>
                    <a:pt x="1227895" y="1558817"/>
                  </a:cubicBezTo>
                  <a:lnTo>
                    <a:pt x="1278267" y="1586158"/>
                  </a:lnTo>
                  <a:lnTo>
                    <a:pt x="1183884" y="1637388"/>
                  </a:lnTo>
                  <a:cubicBezTo>
                    <a:pt x="1081931" y="1680510"/>
                    <a:pt x="969839" y="1704356"/>
                    <a:pt x="852178" y="1704356"/>
                  </a:cubicBezTo>
                  <a:cubicBezTo>
                    <a:pt x="381533" y="1704356"/>
                    <a:pt x="0" y="1322823"/>
                    <a:pt x="0" y="852178"/>
                  </a:cubicBezTo>
                  <a:cubicBezTo>
                    <a:pt x="0" y="381533"/>
                    <a:pt x="381533" y="0"/>
                    <a:pt x="852178" y="0"/>
                  </a:cubicBezTo>
                  <a:close/>
                </a:path>
              </a:pathLst>
            </a:custGeom>
            <a:solidFill>
              <a:srgbClr val="B8F7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5" name="Freeform 34">
              <a:extLst>
                <a:ext uri="{FF2B5EF4-FFF2-40B4-BE49-F238E27FC236}">
                  <a16:creationId xmlns:a16="http://schemas.microsoft.com/office/drawing/2014/main" id="{0C623A8F-AB16-944A-A57B-48C57957E500}"/>
                </a:ext>
              </a:extLst>
            </p:cNvPr>
            <p:cNvSpPr>
              <a:spLocks noChangeAspect="1"/>
            </p:cNvSpPr>
            <p:nvPr/>
          </p:nvSpPr>
          <p:spPr>
            <a:xfrm>
              <a:off x="4817734" y="4426826"/>
              <a:ext cx="1278267" cy="1704356"/>
            </a:xfrm>
            <a:custGeom>
              <a:avLst/>
              <a:gdLst>
                <a:gd name="connsiteX0" fmla="*/ 426089 w 1278267"/>
                <a:gd name="connsiteY0" fmla="*/ 0 h 1704356"/>
                <a:gd name="connsiteX1" fmla="*/ 1278267 w 1278267"/>
                <a:gd name="connsiteY1" fmla="*/ 852178 h 1704356"/>
                <a:gd name="connsiteX2" fmla="*/ 426089 w 1278267"/>
                <a:gd name="connsiteY2" fmla="*/ 1704356 h 1704356"/>
                <a:gd name="connsiteX3" fmla="*/ 94383 w 1278267"/>
                <a:gd name="connsiteY3" fmla="*/ 1637388 h 1704356"/>
                <a:gd name="connsiteX4" fmla="*/ 0 w 1278267"/>
                <a:gd name="connsiteY4" fmla="*/ 1586158 h 1704356"/>
                <a:gd name="connsiteX5" fmla="*/ 50372 w 1278267"/>
                <a:gd name="connsiteY5" fmla="*/ 1558817 h 1704356"/>
                <a:gd name="connsiteX6" fmla="*/ 426089 w 1278267"/>
                <a:gd name="connsiteY6" fmla="*/ 852178 h 1704356"/>
                <a:gd name="connsiteX7" fmla="*/ 50372 w 1278267"/>
                <a:gd name="connsiteY7" fmla="*/ 145539 h 1704356"/>
                <a:gd name="connsiteX8" fmla="*/ 0 w 1278267"/>
                <a:gd name="connsiteY8" fmla="*/ 118198 h 1704356"/>
                <a:gd name="connsiteX9" fmla="*/ 94383 w 1278267"/>
                <a:gd name="connsiteY9" fmla="*/ 66968 h 1704356"/>
                <a:gd name="connsiteX10" fmla="*/ 426089 w 1278267"/>
                <a:gd name="connsiteY10" fmla="*/ 0 h 17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267" h="1704356">
                  <a:moveTo>
                    <a:pt x="426089" y="0"/>
                  </a:moveTo>
                  <a:cubicBezTo>
                    <a:pt x="896734" y="0"/>
                    <a:pt x="1278267" y="381533"/>
                    <a:pt x="1278267" y="852178"/>
                  </a:cubicBezTo>
                  <a:cubicBezTo>
                    <a:pt x="1278267" y="1322823"/>
                    <a:pt x="896734" y="1704356"/>
                    <a:pt x="426089" y="1704356"/>
                  </a:cubicBezTo>
                  <a:cubicBezTo>
                    <a:pt x="308428" y="1704356"/>
                    <a:pt x="196336" y="1680510"/>
                    <a:pt x="94383" y="1637388"/>
                  </a:cubicBezTo>
                  <a:lnTo>
                    <a:pt x="0" y="1586158"/>
                  </a:lnTo>
                  <a:lnTo>
                    <a:pt x="50372" y="1558817"/>
                  </a:lnTo>
                  <a:cubicBezTo>
                    <a:pt x="277053" y="1405675"/>
                    <a:pt x="426089" y="1146331"/>
                    <a:pt x="426089" y="852178"/>
                  </a:cubicBezTo>
                  <a:cubicBezTo>
                    <a:pt x="426089" y="558025"/>
                    <a:pt x="277053" y="298681"/>
                    <a:pt x="50372" y="145539"/>
                  </a:cubicBezTo>
                  <a:lnTo>
                    <a:pt x="0" y="118198"/>
                  </a:lnTo>
                  <a:lnTo>
                    <a:pt x="94383" y="66968"/>
                  </a:lnTo>
                  <a:cubicBezTo>
                    <a:pt x="196336" y="23846"/>
                    <a:pt x="308428" y="0"/>
                    <a:pt x="426089" y="0"/>
                  </a:cubicBezTo>
                  <a:close/>
                </a:path>
              </a:pathLst>
            </a:custGeom>
            <a:solidFill>
              <a:srgbClr val="FEC5C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
          <p:nvSpPr>
            <p:cNvPr id="38" name="Bent Arrow 37">
              <a:extLst>
                <a:ext uri="{FF2B5EF4-FFF2-40B4-BE49-F238E27FC236}">
                  <a16:creationId xmlns:a16="http://schemas.microsoft.com/office/drawing/2014/main" id="{80A586E3-397D-564A-A647-82C08AA9E41C}"/>
                </a:ext>
              </a:extLst>
            </p:cNvPr>
            <p:cNvSpPr/>
            <p:nvPr/>
          </p:nvSpPr>
          <p:spPr>
            <a:xfrm flipV="1">
              <a:off x="1580812" y="4545023"/>
              <a:ext cx="1532566" cy="1112827"/>
            </a:xfrm>
            <a:prstGeom prst="bentArrow">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4ED373CD-51B6-CA4D-B0F6-6C78C93432D0}"/>
                </a:ext>
              </a:extLst>
            </p:cNvPr>
            <p:cNvSpPr txBox="1"/>
            <p:nvPr/>
          </p:nvSpPr>
          <p:spPr>
            <a:xfrm>
              <a:off x="3458803" y="4057494"/>
              <a:ext cx="2717860" cy="369332"/>
            </a:xfrm>
            <a:prstGeom prst="rect">
              <a:avLst/>
            </a:prstGeom>
            <a:noFill/>
          </p:spPr>
          <p:txBody>
            <a:bodyPr wrap="none" rtlCol="0">
              <a:spAutoFit/>
            </a:bodyPr>
            <a:lstStyle/>
            <a:p>
              <a:r>
                <a:rPr lang="en-US" altLang="zh-CN" dirty="0">
                  <a:latin typeface="Avenir Next" panose="020B0503020202020204" pitchFamily="34" charset="0"/>
                </a:rPr>
                <a:t>moderately</a:t>
              </a:r>
              <a:r>
                <a:rPr lang="zh-CN" altLang="en-US" dirty="0">
                  <a:latin typeface="Avenir Next" panose="020B0503020202020204" pitchFamily="34" charset="0"/>
                </a:rPr>
                <a:t> </a:t>
              </a:r>
              <a:r>
                <a:rPr lang="en-US" altLang="zh-CN" dirty="0">
                  <a:latin typeface="Avenir Next" panose="020B0503020202020204" pitchFamily="34" charset="0"/>
                </a:rPr>
                <a:t>coactivated</a:t>
              </a:r>
              <a:endParaRPr lang="en-US" dirty="0">
                <a:latin typeface="Avenir Next" panose="020B0503020202020204" pitchFamily="34" charset="0"/>
              </a:endParaRPr>
            </a:p>
          </p:txBody>
        </p:sp>
      </p:grpSp>
      <p:grpSp>
        <p:nvGrpSpPr>
          <p:cNvPr id="53" name="Group 52">
            <a:extLst>
              <a:ext uri="{FF2B5EF4-FFF2-40B4-BE49-F238E27FC236}">
                <a16:creationId xmlns:a16="http://schemas.microsoft.com/office/drawing/2014/main" id="{C278753F-640F-3743-832E-C838041F46F9}"/>
              </a:ext>
            </a:extLst>
          </p:cNvPr>
          <p:cNvGrpSpPr/>
          <p:nvPr/>
        </p:nvGrpSpPr>
        <p:grpSpPr>
          <a:xfrm>
            <a:off x="6356955" y="369175"/>
            <a:ext cx="4673333" cy="2062000"/>
            <a:chOff x="6356955" y="369175"/>
            <a:chExt cx="4673333" cy="2062000"/>
          </a:xfrm>
        </p:grpSpPr>
        <p:sp>
          <p:nvSpPr>
            <p:cNvPr id="20" name="Oval 19">
              <a:extLst>
                <a:ext uri="{FF2B5EF4-FFF2-40B4-BE49-F238E27FC236}">
                  <a16:creationId xmlns:a16="http://schemas.microsoft.com/office/drawing/2014/main" id="{BE51C0FF-CF88-1E48-8519-DFA9C0B41C6F}"/>
                </a:ext>
              </a:extLst>
            </p:cNvPr>
            <p:cNvSpPr>
              <a:spLocks noChangeAspect="1"/>
            </p:cNvSpPr>
            <p:nvPr/>
          </p:nvSpPr>
          <p:spPr>
            <a:xfrm>
              <a:off x="9161331" y="726820"/>
              <a:ext cx="1704355" cy="1704355"/>
            </a:xfrm>
            <a:prstGeom prst="ellipse">
              <a:avLst/>
            </a:prstGeom>
            <a:solidFill>
              <a:srgbClr val="B8F7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21" name="Oval 20">
              <a:extLst>
                <a:ext uri="{FF2B5EF4-FFF2-40B4-BE49-F238E27FC236}">
                  <a16:creationId xmlns:a16="http://schemas.microsoft.com/office/drawing/2014/main" id="{8FED0033-6F6A-934F-8B43-1D4D4AE76278}"/>
                </a:ext>
              </a:extLst>
            </p:cNvPr>
            <p:cNvSpPr>
              <a:spLocks noChangeAspect="1"/>
            </p:cNvSpPr>
            <p:nvPr/>
          </p:nvSpPr>
          <p:spPr>
            <a:xfrm>
              <a:off x="9325933" y="726820"/>
              <a:ext cx="1704355" cy="1704355"/>
            </a:xfrm>
            <a:prstGeom prst="ellipse">
              <a:avLst/>
            </a:prstGeom>
            <a:solidFill>
              <a:srgbClr val="FEC5C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cxnSp>
          <p:nvCxnSpPr>
            <p:cNvPr id="43" name="Straight Arrow Connector 42">
              <a:extLst>
                <a:ext uri="{FF2B5EF4-FFF2-40B4-BE49-F238E27FC236}">
                  <a16:creationId xmlns:a16="http://schemas.microsoft.com/office/drawing/2014/main" id="{9325DA7B-8A08-234E-8AD7-D15729FA082B}"/>
                </a:ext>
              </a:extLst>
            </p:cNvPr>
            <p:cNvCxnSpPr>
              <a:cxnSpLocks/>
            </p:cNvCxnSpPr>
            <p:nvPr/>
          </p:nvCxnSpPr>
          <p:spPr>
            <a:xfrm>
              <a:off x="6356955" y="1640454"/>
              <a:ext cx="2005995" cy="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B4D22F2-517E-6D4E-8FE7-D7A9ECC3105E}"/>
                </a:ext>
              </a:extLst>
            </p:cNvPr>
            <p:cNvSpPr txBox="1"/>
            <p:nvPr/>
          </p:nvSpPr>
          <p:spPr>
            <a:xfrm>
              <a:off x="9433231" y="369175"/>
              <a:ext cx="1339277" cy="369332"/>
            </a:xfrm>
            <a:prstGeom prst="rect">
              <a:avLst/>
            </a:prstGeom>
            <a:noFill/>
          </p:spPr>
          <p:txBody>
            <a:bodyPr wrap="none" rtlCol="0">
              <a:spAutoFit/>
            </a:bodyPr>
            <a:lstStyle/>
            <a:p>
              <a:r>
                <a:rPr lang="en-US" altLang="zh-CN" dirty="0">
                  <a:latin typeface="Avenir Next" panose="020B0503020202020204" pitchFamily="34" charset="0"/>
                </a:rPr>
                <a:t>integration</a:t>
              </a:r>
              <a:endParaRPr lang="en-US" dirty="0">
                <a:latin typeface="Avenir Next" panose="020B0503020202020204" pitchFamily="34" charset="0"/>
              </a:endParaRPr>
            </a:p>
          </p:txBody>
        </p:sp>
      </p:grpSp>
      <p:grpSp>
        <p:nvGrpSpPr>
          <p:cNvPr id="55" name="Group 54">
            <a:extLst>
              <a:ext uri="{FF2B5EF4-FFF2-40B4-BE49-F238E27FC236}">
                <a16:creationId xmlns:a16="http://schemas.microsoft.com/office/drawing/2014/main" id="{196C2229-2B28-4B48-9A32-369205D625DA}"/>
              </a:ext>
            </a:extLst>
          </p:cNvPr>
          <p:cNvGrpSpPr/>
          <p:nvPr/>
        </p:nvGrpSpPr>
        <p:grpSpPr>
          <a:xfrm>
            <a:off x="6356955" y="3989221"/>
            <a:ext cx="5249571" cy="2073687"/>
            <a:chOff x="6356955" y="3989221"/>
            <a:chExt cx="5249571" cy="2073687"/>
          </a:xfrm>
        </p:grpSpPr>
        <p:sp>
          <p:nvSpPr>
            <p:cNvPr id="22" name="Oval 21">
              <a:extLst>
                <a:ext uri="{FF2B5EF4-FFF2-40B4-BE49-F238E27FC236}">
                  <a16:creationId xmlns:a16="http://schemas.microsoft.com/office/drawing/2014/main" id="{EE5FE68E-E2A2-C045-B446-36BB27AB56A9}"/>
                </a:ext>
              </a:extLst>
            </p:cNvPr>
            <p:cNvSpPr>
              <a:spLocks noChangeAspect="1"/>
            </p:cNvSpPr>
            <p:nvPr/>
          </p:nvSpPr>
          <p:spPr>
            <a:xfrm>
              <a:off x="8623904" y="4358553"/>
              <a:ext cx="1704355" cy="1704355"/>
            </a:xfrm>
            <a:prstGeom prst="ellipse">
              <a:avLst/>
            </a:prstGeom>
            <a:solidFill>
              <a:srgbClr val="B8F7E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sp>
          <p:nvSpPr>
            <p:cNvPr id="23" name="Oval 22">
              <a:extLst>
                <a:ext uri="{FF2B5EF4-FFF2-40B4-BE49-F238E27FC236}">
                  <a16:creationId xmlns:a16="http://schemas.microsoft.com/office/drawing/2014/main" id="{D05D4BC7-2857-CB49-996A-E58DFE1F8E33}"/>
                </a:ext>
              </a:extLst>
            </p:cNvPr>
            <p:cNvSpPr>
              <a:spLocks noChangeAspect="1"/>
            </p:cNvSpPr>
            <p:nvPr/>
          </p:nvSpPr>
          <p:spPr>
            <a:xfrm>
              <a:off x="9902171" y="4358553"/>
              <a:ext cx="1704355" cy="1704355"/>
            </a:xfrm>
            <a:prstGeom prst="ellipse">
              <a:avLst/>
            </a:prstGeom>
            <a:solidFill>
              <a:srgbClr val="FEC5CE">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panose="020B0503020202020204" pitchFamily="34" charset="0"/>
              </a:endParaRPr>
            </a:p>
          </p:txBody>
        </p:sp>
        <p:cxnSp>
          <p:nvCxnSpPr>
            <p:cNvPr id="41" name="Straight Arrow Connector 40">
              <a:extLst>
                <a:ext uri="{FF2B5EF4-FFF2-40B4-BE49-F238E27FC236}">
                  <a16:creationId xmlns:a16="http://schemas.microsoft.com/office/drawing/2014/main" id="{7265A147-15E1-5A48-A2AB-B30A6A839C98}"/>
                </a:ext>
              </a:extLst>
            </p:cNvPr>
            <p:cNvCxnSpPr>
              <a:cxnSpLocks/>
            </p:cNvCxnSpPr>
            <p:nvPr/>
          </p:nvCxnSpPr>
          <p:spPr>
            <a:xfrm>
              <a:off x="6356955" y="5279004"/>
              <a:ext cx="2005995"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3585239-76CD-0247-8377-D8B457BAC14C}"/>
                </a:ext>
              </a:extLst>
            </p:cNvPr>
            <p:cNvSpPr txBox="1"/>
            <p:nvPr/>
          </p:nvSpPr>
          <p:spPr>
            <a:xfrm>
              <a:off x="9331841" y="3989221"/>
              <a:ext cx="1659109" cy="369332"/>
            </a:xfrm>
            <a:prstGeom prst="rect">
              <a:avLst/>
            </a:prstGeom>
            <a:noFill/>
          </p:spPr>
          <p:txBody>
            <a:bodyPr wrap="none" rtlCol="0">
              <a:spAutoFit/>
            </a:bodyPr>
            <a:lstStyle/>
            <a:p>
              <a:r>
                <a:rPr lang="en-US" altLang="zh-CN" dirty="0">
                  <a:latin typeface="Avenir Next" panose="020B0503020202020204" pitchFamily="34" charset="0"/>
                </a:rPr>
                <a:t>differentiation</a:t>
              </a:r>
              <a:endParaRPr lang="en-US" dirty="0">
                <a:latin typeface="Avenir Next" panose="020B0503020202020204" pitchFamily="34" charset="0"/>
              </a:endParaRPr>
            </a:p>
          </p:txBody>
        </p:sp>
      </p:grpSp>
      <p:sp>
        <p:nvSpPr>
          <p:cNvPr id="51" name="Freeform 50">
            <a:extLst>
              <a:ext uri="{FF2B5EF4-FFF2-40B4-BE49-F238E27FC236}">
                <a16:creationId xmlns:a16="http://schemas.microsoft.com/office/drawing/2014/main" id="{39EE4959-386A-B941-8656-2BB5A6D99192}"/>
              </a:ext>
            </a:extLst>
          </p:cNvPr>
          <p:cNvSpPr>
            <a:spLocks noChangeAspect="1"/>
          </p:cNvSpPr>
          <p:nvPr/>
        </p:nvSpPr>
        <p:spPr>
          <a:xfrm>
            <a:off x="1231530" y="2695019"/>
            <a:ext cx="852178" cy="1467960"/>
          </a:xfrm>
          <a:custGeom>
            <a:avLst/>
            <a:gdLst>
              <a:gd name="connsiteX0" fmla="*/ 426089 w 852178"/>
              <a:gd name="connsiteY0" fmla="*/ 0 h 1467960"/>
              <a:gd name="connsiteX1" fmla="*/ 476461 w 852178"/>
              <a:gd name="connsiteY1" fmla="*/ 27341 h 1467960"/>
              <a:gd name="connsiteX2" fmla="*/ 852178 w 852178"/>
              <a:gd name="connsiteY2" fmla="*/ 733980 h 1467960"/>
              <a:gd name="connsiteX3" fmla="*/ 476461 w 852178"/>
              <a:gd name="connsiteY3" fmla="*/ 1440620 h 1467960"/>
              <a:gd name="connsiteX4" fmla="*/ 426089 w 852178"/>
              <a:gd name="connsiteY4" fmla="*/ 1467960 h 1467960"/>
              <a:gd name="connsiteX5" fmla="*/ 375717 w 852178"/>
              <a:gd name="connsiteY5" fmla="*/ 1440620 h 1467960"/>
              <a:gd name="connsiteX6" fmla="*/ 0 w 852178"/>
              <a:gd name="connsiteY6" fmla="*/ 733980 h 1467960"/>
              <a:gd name="connsiteX7" fmla="*/ 375717 w 852178"/>
              <a:gd name="connsiteY7" fmla="*/ 27341 h 146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178" h="1467960">
                <a:moveTo>
                  <a:pt x="426089" y="0"/>
                </a:moveTo>
                <a:lnTo>
                  <a:pt x="476461" y="27341"/>
                </a:lnTo>
                <a:cubicBezTo>
                  <a:pt x="703142" y="180483"/>
                  <a:pt x="852178" y="439827"/>
                  <a:pt x="852178" y="733980"/>
                </a:cubicBezTo>
                <a:cubicBezTo>
                  <a:pt x="852178" y="1028133"/>
                  <a:pt x="703142" y="1287477"/>
                  <a:pt x="476461" y="1440620"/>
                </a:cubicBezTo>
                <a:lnTo>
                  <a:pt x="426089" y="1467960"/>
                </a:lnTo>
                <a:lnTo>
                  <a:pt x="375717" y="1440620"/>
                </a:lnTo>
                <a:cubicBezTo>
                  <a:pt x="149037" y="1287477"/>
                  <a:pt x="0" y="1028133"/>
                  <a:pt x="0" y="733980"/>
                </a:cubicBezTo>
                <a:cubicBezTo>
                  <a:pt x="0" y="439827"/>
                  <a:pt x="149037" y="180483"/>
                  <a:pt x="375717" y="27341"/>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venir Next" panose="020B0503020202020204" pitchFamily="34" charset="0"/>
            </a:endParaRPr>
          </a:p>
        </p:txBody>
      </p:sp>
    </p:spTree>
    <p:extLst>
      <p:ext uri="{BB962C8B-B14F-4D97-AF65-F5344CB8AC3E}">
        <p14:creationId xmlns:p14="http://schemas.microsoft.com/office/powerpoint/2010/main" val="346873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2922-49CC-B7B1-F00D-4FC18D4CBFEC}"/>
              </a:ext>
            </a:extLst>
          </p:cNvPr>
          <p:cNvSpPr>
            <a:spLocks noGrp="1"/>
          </p:cNvSpPr>
          <p:nvPr>
            <p:ph type="title"/>
          </p:nvPr>
        </p:nvSpPr>
        <p:spPr/>
        <p:txBody>
          <a:bodyPr/>
          <a:lstStyle/>
          <a:p>
            <a:r>
              <a:rPr lang="en-US" dirty="0"/>
              <a:t>Frameworks for simulating NMPH</a:t>
            </a:r>
          </a:p>
        </p:txBody>
      </p:sp>
      <p:sp>
        <p:nvSpPr>
          <p:cNvPr id="3" name="Content Placeholder 2">
            <a:extLst>
              <a:ext uri="{FF2B5EF4-FFF2-40B4-BE49-F238E27FC236}">
                <a16:creationId xmlns:a16="http://schemas.microsoft.com/office/drawing/2014/main" id="{94B3515C-1D1B-644F-9C85-2B80BB44DE87}"/>
              </a:ext>
            </a:extLst>
          </p:cNvPr>
          <p:cNvSpPr>
            <a:spLocks noGrp="1"/>
          </p:cNvSpPr>
          <p:nvPr>
            <p:ph idx="1"/>
          </p:nvPr>
        </p:nvSpPr>
        <p:spPr/>
        <p:txBody>
          <a:bodyPr/>
          <a:lstStyle/>
          <a:p>
            <a:r>
              <a:rPr lang="en-US" dirty="0"/>
              <a:t>local synaptic level NMPH</a:t>
            </a:r>
          </a:p>
          <a:p>
            <a:pPr lvl="1"/>
            <a:r>
              <a:rPr lang="en-US" dirty="0"/>
              <a:t>Oja’s rule</a:t>
            </a:r>
          </a:p>
          <a:p>
            <a:pPr lvl="1"/>
            <a:r>
              <a:rPr lang="en-US" dirty="0"/>
              <a:t>SoftHebb network</a:t>
            </a:r>
          </a:p>
          <a:p>
            <a:pPr lvl="1"/>
            <a:r>
              <a:rPr lang="en-US" dirty="0"/>
              <a:t>Krotov Hopfield network</a:t>
            </a:r>
          </a:p>
          <a:p>
            <a:pPr lvl="1"/>
            <a:r>
              <a:rPr lang="en-US" dirty="0"/>
              <a:t>emergent XCAL</a:t>
            </a:r>
          </a:p>
          <a:p>
            <a:r>
              <a:rPr lang="en-US" dirty="0"/>
              <a:t>representational level NMPH</a:t>
            </a:r>
          </a:p>
          <a:p>
            <a:pPr lvl="1"/>
            <a:r>
              <a:rPr lang="en-US" dirty="0"/>
              <a:t>local aggregation</a:t>
            </a:r>
          </a:p>
        </p:txBody>
      </p:sp>
      <p:pic>
        <p:nvPicPr>
          <p:cNvPr id="4" name="Picture 4" descr="ConvNet &#10;Input &#10;Embedding Space ">
            <a:extLst>
              <a:ext uri="{FF2B5EF4-FFF2-40B4-BE49-F238E27FC236}">
                <a16:creationId xmlns:a16="http://schemas.microsoft.com/office/drawing/2014/main" id="{D89EEDAF-FDA4-C8FE-58D9-1334DA9714FC}"/>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r="46748"/>
          <a:stretch>
            <a:fillRect/>
          </a:stretch>
        </p:blipFill>
        <p:spPr bwMode="auto">
          <a:xfrm>
            <a:off x="7169583" y="2017623"/>
            <a:ext cx="4444980" cy="19504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nvNet &#10;Input &#10;Embedding Space ">
            <a:extLst>
              <a:ext uri="{FF2B5EF4-FFF2-40B4-BE49-F238E27FC236}">
                <a16:creationId xmlns:a16="http://schemas.microsoft.com/office/drawing/2014/main" id="{1C3194F6-CFE0-5050-D31B-C0B7F45D59B0}"/>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54492"/>
          <a:stretch>
            <a:fillRect/>
          </a:stretch>
        </p:blipFill>
        <p:spPr bwMode="auto">
          <a:xfrm>
            <a:off x="7121572" y="4091002"/>
            <a:ext cx="4656094" cy="239075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EEB6FBD-99F8-2434-E848-B6F1F4ED6197}"/>
              </a:ext>
            </a:extLst>
          </p:cNvPr>
          <p:cNvGrpSpPr/>
          <p:nvPr/>
        </p:nvGrpSpPr>
        <p:grpSpPr>
          <a:xfrm>
            <a:off x="3734619" y="4646993"/>
            <a:ext cx="2818581" cy="1998402"/>
            <a:chOff x="8173280" y="2279753"/>
            <a:chExt cx="3444404" cy="2442117"/>
          </a:xfrm>
        </p:grpSpPr>
        <p:pic>
          <p:nvPicPr>
            <p:cNvPr id="7" name="Picture 2">
              <a:extLst>
                <a:ext uri="{FF2B5EF4-FFF2-40B4-BE49-F238E27FC236}">
                  <a16:creationId xmlns:a16="http://schemas.microsoft.com/office/drawing/2014/main" id="{809644C0-23EB-7D00-2BBC-58BE023549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3280" y="2279753"/>
              <a:ext cx="3444404" cy="24421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9CE4C93-072D-768A-DAAD-D2AB99F41414}"/>
                </a:ext>
              </a:extLst>
            </p:cNvPr>
            <p:cNvPicPr>
              <a:picLocks noChangeAspect="1"/>
            </p:cNvPicPr>
            <p:nvPr/>
          </p:nvPicPr>
          <p:blipFill>
            <a:blip r:embed="rId6"/>
            <a:stretch>
              <a:fillRect/>
            </a:stretch>
          </p:blipFill>
          <p:spPr>
            <a:xfrm>
              <a:off x="8196263" y="2312193"/>
              <a:ext cx="341976" cy="224665"/>
            </a:xfrm>
            <a:prstGeom prst="rect">
              <a:avLst/>
            </a:prstGeom>
          </p:spPr>
        </p:pic>
      </p:grpSp>
      <p:sp>
        <p:nvSpPr>
          <p:cNvPr id="9" name="Rectangle: Rounded Corners 8">
            <a:extLst>
              <a:ext uri="{FF2B5EF4-FFF2-40B4-BE49-F238E27FC236}">
                <a16:creationId xmlns:a16="http://schemas.microsoft.com/office/drawing/2014/main" id="{AEA7A096-A8FA-BF80-DA6D-61FFED3E55A6}"/>
              </a:ext>
            </a:extLst>
          </p:cNvPr>
          <p:cNvSpPr/>
          <p:nvPr/>
        </p:nvSpPr>
        <p:spPr>
          <a:xfrm>
            <a:off x="6096000" y="4952999"/>
            <a:ext cx="512806" cy="492125"/>
          </a:xfrm>
          <a:prstGeom prst="roundRect">
            <a:avLst/>
          </a:prstGeom>
          <a:no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9AFD591-039A-0733-4C9F-10A0B87CEF46}"/>
              </a:ext>
            </a:extLst>
          </p:cNvPr>
          <p:cNvSpPr/>
          <p:nvPr/>
        </p:nvSpPr>
        <p:spPr>
          <a:xfrm>
            <a:off x="5041900" y="5740401"/>
            <a:ext cx="512806" cy="555446"/>
          </a:xfrm>
          <a:prstGeom prst="roundRect">
            <a:avLst/>
          </a:prstGeom>
          <a:noFill/>
          <a:ln>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69A98AD-F497-8F6C-C19B-E78474E9179E}"/>
              </a:ext>
            </a:extLst>
          </p:cNvPr>
          <p:cNvSpPr/>
          <p:nvPr/>
        </p:nvSpPr>
        <p:spPr>
          <a:xfrm>
            <a:off x="4146101" y="5403236"/>
            <a:ext cx="512806" cy="555446"/>
          </a:xfrm>
          <a:prstGeom prst="roundRect">
            <a:avLst/>
          </a:prstGeom>
          <a:noFill/>
          <a:ln>
            <a:solidFill>
              <a:schemeClr val="bg1">
                <a:lumMod val="65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1B1011-CC1A-2C4C-CE43-4C20EBA1D184}"/>
              </a:ext>
            </a:extLst>
          </p:cNvPr>
          <p:cNvSpPr txBox="1"/>
          <p:nvPr/>
        </p:nvSpPr>
        <p:spPr>
          <a:xfrm>
            <a:off x="10283848" y="6508887"/>
            <a:ext cx="2407063" cy="369332"/>
          </a:xfrm>
          <a:prstGeom prst="rect">
            <a:avLst/>
          </a:prstGeom>
          <a:noFill/>
        </p:spPr>
        <p:txBody>
          <a:bodyPr wrap="square" rtlCol="0">
            <a:spAutoFit/>
          </a:bodyPr>
          <a:lstStyle/>
          <a:p>
            <a:r>
              <a:rPr lang="en-US" dirty="0"/>
              <a:t>Zhuang et al 2019</a:t>
            </a:r>
          </a:p>
        </p:txBody>
      </p:sp>
    </p:spTree>
    <p:extLst>
      <p:ext uri="{BB962C8B-B14F-4D97-AF65-F5344CB8AC3E}">
        <p14:creationId xmlns:p14="http://schemas.microsoft.com/office/powerpoint/2010/main" val="45279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CFF5-1F69-4438-DD9E-50AD36D15705}"/>
              </a:ext>
            </a:extLst>
          </p:cNvPr>
          <p:cNvSpPr>
            <a:spLocks noGrp="1"/>
          </p:cNvSpPr>
          <p:nvPr>
            <p:ph type="title"/>
          </p:nvPr>
        </p:nvSpPr>
        <p:spPr/>
        <p:txBody>
          <a:bodyPr/>
          <a:lstStyle/>
          <a:p>
            <a:r>
              <a:rPr lang="en-US" dirty="0"/>
              <a:t>Combining rep and synaptic NMPH</a:t>
            </a:r>
          </a:p>
        </p:txBody>
      </p:sp>
      <p:sp>
        <p:nvSpPr>
          <p:cNvPr id="3" name="Content Placeholder 2">
            <a:extLst>
              <a:ext uri="{FF2B5EF4-FFF2-40B4-BE49-F238E27FC236}">
                <a16:creationId xmlns:a16="http://schemas.microsoft.com/office/drawing/2014/main" id="{0689C6DC-2214-F7B8-DC36-C16E61E162EB}"/>
              </a:ext>
            </a:extLst>
          </p:cNvPr>
          <p:cNvSpPr>
            <a:spLocks noGrp="1"/>
          </p:cNvSpPr>
          <p:nvPr>
            <p:ph idx="1"/>
          </p:nvPr>
        </p:nvSpPr>
        <p:spPr>
          <a:xfrm>
            <a:off x="838200" y="1825625"/>
            <a:ext cx="8665369" cy="4351338"/>
          </a:xfrm>
        </p:spPr>
        <p:txBody>
          <a:bodyPr/>
          <a:lstStyle/>
          <a:p>
            <a:r>
              <a:rPr lang="en-US" dirty="0"/>
              <a:t>parallel local synaptic NMPH </a:t>
            </a:r>
          </a:p>
          <a:p>
            <a:pPr lvl="1"/>
            <a:r>
              <a:rPr lang="en-US" dirty="0"/>
              <a:t>efficient computing and learning</a:t>
            </a:r>
          </a:p>
          <a:p>
            <a:pPr lvl="1"/>
            <a:endParaRPr lang="en-US" dirty="0"/>
          </a:p>
          <a:p>
            <a:pPr lvl="1"/>
            <a:endParaRPr lang="en-US" dirty="0"/>
          </a:p>
          <a:p>
            <a:pPr lvl="1"/>
            <a:endParaRPr lang="en-US" dirty="0"/>
          </a:p>
          <a:p>
            <a:r>
              <a:rPr lang="en-US" dirty="0"/>
              <a:t>representational level NMPH </a:t>
            </a:r>
          </a:p>
          <a:p>
            <a:pPr lvl="1"/>
            <a:r>
              <a:rPr lang="en-US" altLang="zh-CN" dirty="0"/>
              <a:t>improve the efficiency and accuracy of memory retrieval</a:t>
            </a:r>
            <a:endParaRPr lang="en-US" dirty="0"/>
          </a:p>
        </p:txBody>
      </p:sp>
      <p:pic>
        <p:nvPicPr>
          <p:cNvPr id="4" name="Content Placeholder 9" descr="A computer chip with many colorful lights&#10;&#10;Description automatically generated with medium confidence">
            <a:extLst>
              <a:ext uri="{FF2B5EF4-FFF2-40B4-BE49-F238E27FC236}">
                <a16:creationId xmlns:a16="http://schemas.microsoft.com/office/drawing/2014/main" id="{D8838F09-6E65-9B18-79C6-5095A8998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121900" y="1825625"/>
            <a:ext cx="177800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mputer generated image of a brain&#10;&#10;Description automatically generated">
            <a:extLst>
              <a:ext uri="{FF2B5EF4-FFF2-40B4-BE49-F238E27FC236}">
                <a16:creationId xmlns:a16="http://schemas.microsoft.com/office/drawing/2014/main" id="{AE9ACF44-F627-0F07-3472-872D57AAD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1900" y="4001294"/>
            <a:ext cx="1778000" cy="1778000"/>
          </a:xfrm>
          <a:prstGeom prst="rect">
            <a:avLst/>
          </a:prstGeom>
        </p:spPr>
      </p:pic>
      <p:sp>
        <p:nvSpPr>
          <p:cNvPr id="6" name="TextBox 5">
            <a:extLst>
              <a:ext uri="{FF2B5EF4-FFF2-40B4-BE49-F238E27FC236}">
                <a16:creationId xmlns:a16="http://schemas.microsoft.com/office/drawing/2014/main" id="{CDFA7A98-8171-7866-6E76-C05FA070EA51}"/>
              </a:ext>
            </a:extLst>
          </p:cNvPr>
          <p:cNvSpPr txBox="1"/>
          <p:nvPr/>
        </p:nvSpPr>
        <p:spPr>
          <a:xfrm>
            <a:off x="10150268" y="6492875"/>
            <a:ext cx="2407063" cy="369332"/>
          </a:xfrm>
          <a:prstGeom prst="rect">
            <a:avLst/>
          </a:prstGeom>
          <a:noFill/>
        </p:spPr>
        <p:txBody>
          <a:bodyPr wrap="square" rtlCol="0">
            <a:spAutoFit/>
          </a:bodyPr>
          <a:lstStyle/>
          <a:p>
            <a:r>
              <a:rPr lang="en-US" dirty="0"/>
              <a:t>Ritvo et al 2019</a:t>
            </a:r>
          </a:p>
        </p:txBody>
      </p:sp>
    </p:spTree>
    <p:extLst>
      <p:ext uri="{BB962C8B-B14F-4D97-AF65-F5344CB8AC3E}">
        <p14:creationId xmlns:p14="http://schemas.microsoft.com/office/powerpoint/2010/main" val="110790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charRg st="95" end="15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12101A-34AB-6C10-676D-914B8F84B252}"/>
              </a:ext>
            </a:extLst>
          </p:cNvPr>
          <p:cNvSpPr>
            <a:spLocks noGrp="1"/>
          </p:cNvSpPr>
          <p:nvPr>
            <p:ph idx="1"/>
          </p:nvPr>
        </p:nvSpPr>
        <p:spPr>
          <a:xfrm>
            <a:off x="267766" y="651792"/>
            <a:ext cx="10515600" cy="4351338"/>
          </a:xfrm>
        </p:spPr>
        <p:txBody>
          <a:bodyPr>
            <a:normAutofit/>
          </a:bodyPr>
          <a:lstStyle/>
          <a:p>
            <a:r>
              <a:rPr lang="en-US" dirty="0"/>
              <a:t>local aggregation model</a:t>
            </a:r>
          </a:p>
          <a:p>
            <a:pPr lvl="1"/>
            <a:r>
              <a:rPr lang="en-US" dirty="0"/>
              <a:t>The model is trained with the representational level NMPH.</a:t>
            </a:r>
          </a:p>
          <a:p>
            <a:pPr lvl="1"/>
            <a:r>
              <a:rPr lang="en-US" dirty="0"/>
              <a:t>During training, its </a:t>
            </a:r>
            <a:r>
              <a:rPr lang="en-US" b="1" u="sng" dirty="0"/>
              <a:t>synaptic activity</a:t>
            </a:r>
            <a:r>
              <a:rPr lang="en-US" dirty="0"/>
              <a:t> and </a:t>
            </a:r>
            <a:r>
              <a:rPr lang="en-US" b="1" u="sng" dirty="0"/>
              <a:t>synaptic change</a:t>
            </a:r>
            <a:r>
              <a:rPr lang="en-US" dirty="0"/>
              <a:t> were extracted.</a:t>
            </a:r>
          </a:p>
          <a:p>
            <a:pPr lvl="1"/>
            <a:r>
              <a:rPr lang="en-US" dirty="0"/>
              <a:t>I plotted the synaptic activity against synaptic change.</a:t>
            </a:r>
          </a:p>
        </p:txBody>
      </p:sp>
      <p:pic>
        <p:nvPicPr>
          <p:cNvPr id="5" name="Picture 4" descr="ConvNet &#10;Input &#10;Embedding Space ">
            <a:extLst>
              <a:ext uri="{FF2B5EF4-FFF2-40B4-BE49-F238E27FC236}">
                <a16:creationId xmlns:a16="http://schemas.microsoft.com/office/drawing/2014/main" id="{9C79BD10-64CE-66E4-4B31-1D7C56297D37}"/>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54492"/>
          <a:stretch>
            <a:fillRect/>
          </a:stretch>
        </p:blipFill>
        <p:spPr bwMode="auto">
          <a:xfrm>
            <a:off x="584790" y="3109552"/>
            <a:ext cx="3944051" cy="20251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hlinkClick r:id="rId5" action="ppaction://hlinkfile"/>
            <a:extLst>
              <a:ext uri="{FF2B5EF4-FFF2-40B4-BE49-F238E27FC236}">
                <a16:creationId xmlns:a16="http://schemas.microsoft.com/office/drawing/2014/main" id="{B31629C8-979B-84B5-F988-F922C50EB6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41732" y="3378720"/>
            <a:ext cx="3024667" cy="24314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515C750-65EA-B253-991F-CD64C2EB3256}"/>
              </a:ext>
            </a:extLst>
          </p:cNvPr>
          <p:cNvPicPr>
            <a:picLocks noChangeAspect="1"/>
          </p:cNvPicPr>
          <p:nvPr/>
        </p:nvPicPr>
        <p:blipFill>
          <a:blip r:embed="rId7"/>
          <a:stretch>
            <a:fillRect/>
          </a:stretch>
        </p:blipFill>
        <p:spPr>
          <a:xfrm>
            <a:off x="15086054" y="5134692"/>
            <a:ext cx="2933172" cy="1841081"/>
          </a:xfrm>
          <a:prstGeom prst="rect">
            <a:avLst/>
          </a:prstGeom>
        </p:spPr>
      </p:pic>
      <p:grpSp>
        <p:nvGrpSpPr>
          <p:cNvPr id="14" name="Group 13">
            <a:extLst>
              <a:ext uri="{FF2B5EF4-FFF2-40B4-BE49-F238E27FC236}">
                <a16:creationId xmlns:a16="http://schemas.microsoft.com/office/drawing/2014/main" id="{A42D1037-C35F-9B2D-F12D-8CBF8F01B033}"/>
              </a:ext>
            </a:extLst>
          </p:cNvPr>
          <p:cNvGrpSpPr/>
          <p:nvPr/>
        </p:nvGrpSpPr>
        <p:grpSpPr>
          <a:xfrm>
            <a:off x="12996672" y="524256"/>
            <a:ext cx="7830643" cy="921859"/>
            <a:chOff x="12996672" y="524256"/>
            <a:chExt cx="7830643" cy="921859"/>
          </a:xfrm>
        </p:grpSpPr>
        <p:pic>
          <p:nvPicPr>
            <p:cNvPr id="12" name="Picture 11">
              <a:extLst>
                <a:ext uri="{FF2B5EF4-FFF2-40B4-BE49-F238E27FC236}">
                  <a16:creationId xmlns:a16="http://schemas.microsoft.com/office/drawing/2014/main" id="{31C0603D-7FD3-9BB7-BC27-309A6ECB59C0}"/>
                </a:ext>
              </a:extLst>
            </p:cNvPr>
            <p:cNvPicPr>
              <a:picLocks noChangeAspect="1"/>
            </p:cNvPicPr>
            <p:nvPr/>
          </p:nvPicPr>
          <p:blipFill>
            <a:blip r:embed="rId8"/>
            <a:stretch>
              <a:fillRect/>
            </a:stretch>
          </p:blipFill>
          <p:spPr>
            <a:xfrm>
              <a:off x="12996672" y="893588"/>
              <a:ext cx="7830643" cy="552527"/>
            </a:xfrm>
            <a:prstGeom prst="rect">
              <a:avLst/>
            </a:prstGeom>
          </p:spPr>
        </p:pic>
        <p:sp>
          <p:nvSpPr>
            <p:cNvPr id="13" name="TextBox 12">
              <a:extLst>
                <a:ext uri="{FF2B5EF4-FFF2-40B4-BE49-F238E27FC236}">
                  <a16:creationId xmlns:a16="http://schemas.microsoft.com/office/drawing/2014/main" id="{118F49B3-5825-38DC-CDFA-2C1140BA7E42}"/>
                </a:ext>
              </a:extLst>
            </p:cNvPr>
            <p:cNvSpPr txBox="1"/>
            <p:nvPr/>
          </p:nvSpPr>
          <p:spPr>
            <a:xfrm>
              <a:off x="12996672" y="524256"/>
              <a:ext cx="1121141" cy="369332"/>
            </a:xfrm>
            <a:prstGeom prst="rect">
              <a:avLst/>
            </a:prstGeom>
            <a:noFill/>
          </p:spPr>
          <p:txBody>
            <a:bodyPr wrap="none" rtlCol="0">
              <a:spAutoFit/>
            </a:bodyPr>
            <a:lstStyle/>
            <a:p>
              <a:r>
                <a:rPr lang="en-US" dirty="0"/>
                <a:t>Oja’s rule:</a:t>
              </a:r>
            </a:p>
          </p:txBody>
        </p:sp>
      </p:grpSp>
      <p:pic>
        <p:nvPicPr>
          <p:cNvPr id="4098" name="Picture 2">
            <a:extLst>
              <a:ext uri="{FF2B5EF4-FFF2-40B4-BE49-F238E27FC236}">
                <a16:creationId xmlns:a16="http://schemas.microsoft.com/office/drawing/2014/main" id="{2105DA74-5DC4-B165-AA53-D912408BCC7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930" t="4908" r="3294" b="6463"/>
          <a:stretch/>
        </p:blipFill>
        <p:spPr bwMode="auto">
          <a:xfrm>
            <a:off x="14592444" y="2367406"/>
            <a:ext cx="2438401" cy="193924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280C4C7-775F-1AC8-0A9E-4F7D34CA1E0A}"/>
              </a:ext>
            </a:extLst>
          </p:cNvPr>
          <p:cNvGrpSpPr/>
          <p:nvPr/>
        </p:nvGrpSpPr>
        <p:grpSpPr>
          <a:xfrm>
            <a:off x="8396722" y="2928647"/>
            <a:ext cx="2386644" cy="2386950"/>
            <a:chOff x="9247738" y="1472762"/>
            <a:chExt cx="2386644" cy="2386950"/>
          </a:xfrm>
        </p:grpSpPr>
        <p:pic>
          <p:nvPicPr>
            <p:cNvPr id="6" name="Picture 2">
              <a:extLst>
                <a:ext uri="{FF2B5EF4-FFF2-40B4-BE49-F238E27FC236}">
                  <a16:creationId xmlns:a16="http://schemas.microsoft.com/office/drawing/2014/main" id="{01814DD8-0D73-5482-5BA6-5306AD1AAD2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369" t="49956" r="1340" b="3752"/>
            <a:stretch/>
          </p:blipFill>
          <p:spPr bwMode="auto">
            <a:xfrm>
              <a:off x="9508696" y="1582470"/>
              <a:ext cx="1993781" cy="19937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C837569-B487-FBED-A659-7A2F652602A3}"/>
                </a:ext>
              </a:extLst>
            </p:cNvPr>
            <p:cNvSpPr txBox="1"/>
            <p:nvPr/>
          </p:nvSpPr>
          <p:spPr>
            <a:xfrm>
              <a:off x="9640601" y="3490380"/>
              <a:ext cx="1993781" cy="369332"/>
            </a:xfrm>
            <a:prstGeom prst="rect">
              <a:avLst/>
            </a:prstGeom>
            <a:noFill/>
          </p:spPr>
          <p:txBody>
            <a:bodyPr wrap="square" rtlCol="0">
              <a:spAutoFit/>
            </a:bodyPr>
            <a:lstStyle/>
            <a:p>
              <a:r>
                <a:rPr lang="en-US" altLang="zh-CN" dirty="0"/>
                <a:t>synaptic activity</a:t>
              </a:r>
              <a:endParaRPr lang="en-US" dirty="0"/>
            </a:p>
          </p:txBody>
        </p:sp>
        <p:sp>
          <p:nvSpPr>
            <p:cNvPr id="16" name="TextBox 15">
              <a:extLst>
                <a:ext uri="{FF2B5EF4-FFF2-40B4-BE49-F238E27FC236}">
                  <a16:creationId xmlns:a16="http://schemas.microsoft.com/office/drawing/2014/main" id="{5A27B1CF-AB41-9476-51E8-53B66F1B7164}"/>
                </a:ext>
              </a:extLst>
            </p:cNvPr>
            <p:cNvSpPr txBox="1"/>
            <p:nvPr/>
          </p:nvSpPr>
          <p:spPr>
            <a:xfrm rot="16200000">
              <a:off x="8435513" y="2284987"/>
              <a:ext cx="1993781" cy="369332"/>
            </a:xfrm>
            <a:prstGeom prst="rect">
              <a:avLst/>
            </a:prstGeom>
            <a:noFill/>
          </p:spPr>
          <p:txBody>
            <a:bodyPr wrap="square" rtlCol="0">
              <a:spAutoFit/>
            </a:bodyPr>
            <a:lstStyle/>
            <a:p>
              <a:r>
                <a:rPr lang="en-US" altLang="zh-CN" dirty="0"/>
                <a:t>synaptic change</a:t>
              </a:r>
              <a:endParaRPr lang="en-US" dirty="0"/>
            </a:p>
          </p:txBody>
        </p:sp>
      </p:grpSp>
      <p:pic>
        <p:nvPicPr>
          <p:cNvPr id="29" name="Picture 4">
            <a:extLst>
              <a:ext uri="{FF2B5EF4-FFF2-40B4-BE49-F238E27FC236}">
                <a16:creationId xmlns:a16="http://schemas.microsoft.com/office/drawing/2014/main" id="{0DDA8EF9-AC3E-0D10-96F8-DEFACDD79F0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416" r="11269"/>
          <a:stretch/>
        </p:blipFill>
        <p:spPr bwMode="auto">
          <a:xfrm>
            <a:off x="5420436" y="2907757"/>
            <a:ext cx="2047875" cy="279779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766375B-AE69-5D71-E22D-42AE00E8B470}"/>
              </a:ext>
            </a:extLst>
          </p:cNvPr>
          <p:cNvSpPr txBox="1"/>
          <p:nvPr/>
        </p:nvSpPr>
        <p:spPr>
          <a:xfrm>
            <a:off x="10283848" y="6508887"/>
            <a:ext cx="2407063" cy="369332"/>
          </a:xfrm>
          <a:prstGeom prst="rect">
            <a:avLst/>
          </a:prstGeom>
          <a:noFill/>
        </p:spPr>
        <p:txBody>
          <a:bodyPr wrap="square" rtlCol="0">
            <a:spAutoFit/>
          </a:bodyPr>
          <a:lstStyle/>
          <a:p>
            <a:r>
              <a:rPr lang="en-US" dirty="0"/>
              <a:t>Zhuang et al 2019</a:t>
            </a:r>
          </a:p>
        </p:txBody>
      </p:sp>
    </p:spTree>
    <p:extLst>
      <p:ext uri="{BB962C8B-B14F-4D97-AF65-F5344CB8AC3E}">
        <p14:creationId xmlns:p14="http://schemas.microsoft.com/office/powerpoint/2010/main" val="161036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EE9F6-66EC-625F-6768-433960EB6684}"/>
              </a:ext>
            </a:extLst>
          </p:cNvPr>
          <p:cNvSpPr>
            <a:spLocks noGrp="1"/>
          </p:cNvSpPr>
          <p:nvPr>
            <p:ph idx="1"/>
          </p:nvPr>
        </p:nvSpPr>
        <p:spPr>
          <a:xfrm>
            <a:off x="121463" y="306028"/>
            <a:ext cx="10515600" cy="4351338"/>
          </a:xfrm>
        </p:spPr>
        <p:txBody>
          <a:bodyPr/>
          <a:lstStyle/>
          <a:p>
            <a:r>
              <a:rPr lang="en-US" dirty="0"/>
              <a:t>synaptic level implementation </a:t>
            </a:r>
          </a:p>
          <a:p>
            <a:pPr lvl="1"/>
            <a:r>
              <a:rPr lang="en-US" dirty="0"/>
              <a:t>SoftHebb network </a:t>
            </a:r>
          </a:p>
          <a:p>
            <a:pPr lvl="1"/>
            <a:r>
              <a:rPr lang="en-US" dirty="0"/>
              <a:t>Krotov Hopfield network</a:t>
            </a:r>
          </a:p>
          <a:p>
            <a:endParaRPr lang="en-US" dirty="0"/>
          </a:p>
        </p:txBody>
      </p:sp>
      <p:pic>
        <p:nvPicPr>
          <p:cNvPr id="8" name="Picture 7">
            <a:extLst>
              <a:ext uri="{FF2B5EF4-FFF2-40B4-BE49-F238E27FC236}">
                <a16:creationId xmlns:a16="http://schemas.microsoft.com/office/drawing/2014/main" id="{259498DA-7046-41F2-DBE5-96DBD7235FE3}"/>
              </a:ext>
            </a:extLst>
          </p:cNvPr>
          <p:cNvPicPr>
            <a:picLocks noChangeAspect="1"/>
          </p:cNvPicPr>
          <p:nvPr/>
        </p:nvPicPr>
        <p:blipFill>
          <a:blip r:embed="rId3"/>
          <a:stretch>
            <a:fillRect/>
          </a:stretch>
        </p:blipFill>
        <p:spPr>
          <a:xfrm>
            <a:off x="396134" y="4058002"/>
            <a:ext cx="4205854" cy="492093"/>
          </a:xfrm>
          <a:prstGeom prst="rect">
            <a:avLst/>
          </a:prstGeom>
        </p:spPr>
      </p:pic>
      <p:grpSp>
        <p:nvGrpSpPr>
          <p:cNvPr id="22" name="Group 21">
            <a:extLst>
              <a:ext uri="{FF2B5EF4-FFF2-40B4-BE49-F238E27FC236}">
                <a16:creationId xmlns:a16="http://schemas.microsoft.com/office/drawing/2014/main" id="{DF8BD462-83B6-736D-A9D6-340F762A5A8A}"/>
              </a:ext>
            </a:extLst>
          </p:cNvPr>
          <p:cNvGrpSpPr/>
          <p:nvPr/>
        </p:nvGrpSpPr>
        <p:grpSpPr>
          <a:xfrm>
            <a:off x="850384" y="4683567"/>
            <a:ext cx="2598182" cy="2168405"/>
            <a:chOff x="752547" y="4048125"/>
            <a:chExt cx="2598182" cy="2168405"/>
          </a:xfrm>
        </p:grpSpPr>
        <p:pic>
          <p:nvPicPr>
            <p:cNvPr id="4100" name="Picture 4">
              <a:extLst>
                <a:ext uri="{FF2B5EF4-FFF2-40B4-BE49-F238E27FC236}">
                  <a16:creationId xmlns:a16="http://schemas.microsoft.com/office/drawing/2014/main" id="{D8422C0F-6154-3C03-EEC2-379932A90E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09" b="4255"/>
            <a:stretch/>
          </p:blipFill>
          <p:spPr bwMode="auto">
            <a:xfrm>
              <a:off x="1121878" y="4048125"/>
              <a:ext cx="2228851" cy="179907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7392691-F87E-A469-FABB-E97F01F6D505}"/>
                </a:ext>
              </a:extLst>
            </p:cNvPr>
            <p:cNvSpPr txBox="1"/>
            <p:nvPr/>
          </p:nvSpPr>
          <p:spPr>
            <a:xfrm>
              <a:off x="1349025" y="5847198"/>
              <a:ext cx="1860900" cy="369332"/>
            </a:xfrm>
            <a:prstGeom prst="rect">
              <a:avLst/>
            </a:prstGeom>
            <a:noFill/>
          </p:spPr>
          <p:txBody>
            <a:bodyPr wrap="square" rtlCol="0">
              <a:spAutoFit/>
            </a:bodyPr>
            <a:lstStyle/>
            <a:p>
              <a:r>
                <a:rPr lang="en-US" altLang="zh-CN" dirty="0"/>
                <a:t>rep co-activation</a:t>
              </a:r>
              <a:endParaRPr lang="en-US" dirty="0"/>
            </a:p>
          </p:txBody>
        </p:sp>
        <p:sp>
          <p:nvSpPr>
            <p:cNvPr id="19" name="TextBox 18">
              <a:extLst>
                <a:ext uri="{FF2B5EF4-FFF2-40B4-BE49-F238E27FC236}">
                  <a16:creationId xmlns:a16="http://schemas.microsoft.com/office/drawing/2014/main" id="{016BDFB7-2FD9-1AE7-E3F9-E5C802C911FB}"/>
                </a:ext>
              </a:extLst>
            </p:cNvPr>
            <p:cNvSpPr txBox="1"/>
            <p:nvPr/>
          </p:nvSpPr>
          <p:spPr>
            <a:xfrm rot="16200000">
              <a:off x="262827" y="4762994"/>
              <a:ext cx="1348771" cy="369332"/>
            </a:xfrm>
            <a:prstGeom prst="rect">
              <a:avLst/>
            </a:prstGeom>
            <a:noFill/>
          </p:spPr>
          <p:txBody>
            <a:bodyPr wrap="square" rtlCol="0">
              <a:spAutoFit/>
            </a:bodyPr>
            <a:lstStyle/>
            <a:p>
              <a:r>
                <a:rPr lang="en-US" altLang="zh-CN" dirty="0"/>
                <a:t>rep change</a:t>
              </a:r>
              <a:endParaRPr lang="en-US" dirty="0"/>
            </a:p>
          </p:txBody>
        </p:sp>
      </p:grpSp>
      <p:grpSp>
        <p:nvGrpSpPr>
          <p:cNvPr id="23" name="Group 22">
            <a:extLst>
              <a:ext uri="{FF2B5EF4-FFF2-40B4-BE49-F238E27FC236}">
                <a16:creationId xmlns:a16="http://schemas.microsoft.com/office/drawing/2014/main" id="{47DD2F63-AAB9-99A3-E052-F34249743036}"/>
              </a:ext>
            </a:extLst>
          </p:cNvPr>
          <p:cNvGrpSpPr/>
          <p:nvPr/>
        </p:nvGrpSpPr>
        <p:grpSpPr>
          <a:xfrm>
            <a:off x="8357619" y="4262548"/>
            <a:ext cx="2387519" cy="2385422"/>
            <a:chOff x="8221032" y="4162068"/>
            <a:chExt cx="2387519" cy="2385422"/>
          </a:xfrm>
        </p:grpSpPr>
        <p:pic>
          <p:nvPicPr>
            <p:cNvPr id="4102" name="Picture 6">
              <a:extLst>
                <a:ext uri="{FF2B5EF4-FFF2-40B4-BE49-F238E27FC236}">
                  <a16:creationId xmlns:a16="http://schemas.microsoft.com/office/drawing/2014/main" id="{2B9F6771-C46A-6718-6ADD-CF16A524BD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85" b="3107"/>
            <a:stretch/>
          </p:blipFill>
          <p:spPr bwMode="auto">
            <a:xfrm>
              <a:off x="8560676" y="4162068"/>
              <a:ext cx="2047875" cy="20905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F4684EC-86CB-5BA7-9DB5-9FDEED8CB275}"/>
                </a:ext>
              </a:extLst>
            </p:cNvPr>
            <p:cNvSpPr txBox="1"/>
            <p:nvPr/>
          </p:nvSpPr>
          <p:spPr>
            <a:xfrm>
              <a:off x="8747651" y="6178158"/>
              <a:ext cx="1860900" cy="369332"/>
            </a:xfrm>
            <a:prstGeom prst="rect">
              <a:avLst/>
            </a:prstGeom>
            <a:noFill/>
          </p:spPr>
          <p:txBody>
            <a:bodyPr wrap="square" rtlCol="0">
              <a:spAutoFit/>
            </a:bodyPr>
            <a:lstStyle/>
            <a:p>
              <a:r>
                <a:rPr lang="en-US" altLang="zh-CN" dirty="0"/>
                <a:t>rep co-activation</a:t>
              </a:r>
              <a:endParaRPr lang="en-US" dirty="0"/>
            </a:p>
          </p:txBody>
        </p:sp>
        <p:sp>
          <p:nvSpPr>
            <p:cNvPr id="21" name="TextBox 20">
              <a:extLst>
                <a:ext uri="{FF2B5EF4-FFF2-40B4-BE49-F238E27FC236}">
                  <a16:creationId xmlns:a16="http://schemas.microsoft.com/office/drawing/2014/main" id="{D6D48A2C-96CB-1642-C0F0-4ADD70130FA5}"/>
                </a:ext>
              </a:extLst>
            </p:cNvPr>
            <p:cNvSpPr txBox="1"/>
            <p:nvPr/>
          </p:nvSpPr>
          <p:spPr>
            <a:xfrm rot="16200000">
              <a:off x="7731312" y="4988146"/>
              <a:ext cx="1348771" cy="369332"/>
            </a:xfrm>
            <a:prstGeom prst="rect">
              <a:avLst/>
            </a:prstGeom>
            <a:noFill/>
          </p:spPr>
          <p:txBody>
            <a:bodyPr wrap="square" rtlCol="0">
              <a:spAutoFit/>
            </a:bodyPr>
            <a:lstStyle/>
            <a:p>
              <a:r>
                <a:rPr lang="en-US" altLang="zh-CN" dirty="0"/>
                <a:t>rep change</a:t>
              </a:r>
              <a:endParaRPr lang="en-US" dirty="0"/>
            </a:p>
          </p:txBody>
        </p:sp>
      </p:grpSp>
      <p:grpSp>
        <p:nvGrpSpPr>
          <p:cNvPr id="26" name="Group 25">
            <a:extLst>
              <a:ext uri="{FF2B5EF4-FFF2-40B4-BE49-F238E27FC236}">
                <a16:creationId xmlns:a16="http://schemas.microsoft.com/office/drawing/2014/main" id="{0740D87B-9276-C689-8E69-C466A271ADF4}"/>
              </a:ext>
            </a:extLst>
          </p:cNvPr>
          <p:cNvGrpSpPr/>
          <p:nvPr/>
        </p:nvGrpSpPr>
        <p:grpSpPr>
          <a:xfrm>
            <a:off x="5570931" y="4156058"/>
            <a:ext cx="2690527" cy="2317262"/>
            <a:chOff x="5471103" y="4045562"/>
            <a:chExt cx="2690527" cy="2317262"/>
          </a:xfrm>
        </p:grpSpPr>
        <p:pic>
          <p:nvPicPr>
            <p:cNvPr id="9" name="Picture 6">
              <a:extLst>
                <a:ext uri="{FF2B5EF4-FFF2-40B4-BE49-F238E27FC236}">
                  <a16:creationId xmlns:a16="http://schemas.microsoft.com/office/drawing/2014/main" id="{7AA326A5-A356-44DB-6A8B-B30DEF8008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1902"/>
            <a:stretch/>
          </p:blipFill>
          <p:spPr bwMode="auto">
            <a:xfrm>
              <a:off x="5815881" y="4191390"/>
              <a:ext cx="2345749" cy="202514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5B64765-FCA2-E99E-25EB-E632AEA6254F}"/>
                </a:ext>
              </a:extLst>
            </p:cNvPr>
            <p:cNvSpPr txBox="1"/>
            <p:nvPr/>
          </p:nvSpPr>
          <p:spPr>
            <a:xfrm>
              <a:off x="6152814" y="5993492"/>
              <a:ext cx="1993781" cy="369332"/>
            </a:xfrm>
            <a:prstGeom prst="rect">
              <a:avLst/>
            </a:prstGeom>
            <a:noFill/>
          </p:spPr>
          <p:txBody>
            <a:bodyPr wrap="square" rtlCol="0">
              <a:spAutoFit/>
            </a:bodyPr>
            <a:lstStyle/>
            <a:p>
              <a:r>
                <a:rPr lang="en-US" altLang="zh-CN" dirty="0"/>
                <a:t>synaptic activity</a:t>
              </a:r>
              <a:endParaRPr lang="en-US" dirty="0"/>
            </a:p>
          </p:txBody>
        </p:sp>
        <p:sp>
          <p:nvSpPr>
            <p:cNvPr id="25" name="TextBox 24">
              <a:extLst>
                <a:ext uri="{FF2B5EF4-FFF2-40B4-BE49-F238E27FC236}">
                  <a16:creationId xmlns:a16="http://schemas.microsoft.com/office/drawing/2014/main" id="{9A112A52-0820-4FA8-5260-22E1E27813DE}"/>
                </a:ext>
              </a:extLst>
            </p:cNvPr>
            <p:cNvSpPr txBox="1"/>
            <p:nvPr/>
          </p:nvSpPr>
          <p:spPr>
            <a:xfrm rot="16200000">
              <a:off x="4658878" y="4857787"/>
              <a:ext cx="1993781" cy="369332"/>
            </a:xfrm>
            <a:prstGeom prst="rect">
              <a:avLst/>
            </a:prstGeom>
            <a:noFill/>
          </p:spPr>
          <p:txBody>
            <a:bodyPr wrap="square" rtlCol="0">
              <a:spAutoFit/>
            </a:bodyPr>
            <a:lstStyle/>
            <a:p>
              <a:r>
                <a:rPr lang="en-US" altLang="zh-CN" dirty="0"/>
                <a:t>synaptic change</a:t>
              </a:r>
              <a:endParaRPr lang="en-US" dirty="0"/>
            </a:p>
          </p:txBody>
        </p:sp>
      </p:grpSp>
      <p:pic>
        <p:nvPicPr>
          <p:cNvPr id="10242" name="Picture 2">
            <a:extLst>
              <a:ext uri="{FF2B5EF4-FFF2-40B4-BE49-F238E27FC236}">
                <a16:creationId xmlns:a16="http://schemas.microsoft.com/office/drawing/2014/main" id="{B81878BB-ACE0-1D80-04C2-DA1A235B2E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296" t="4049" r="2058" b="6588"/>
          <a:stretch/>
        </p:blipFill>
        <p:spPr bwMode="auto">
          <a:xfrm>
            <a:off x="4930320" y="993225"/>
            <a:ext cx="3038475" cy="3004041"/>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a:extLst>
              <a:ext uri="{FF2B5EF4-FFF2-40B4-BE49-F238E27FC236}">
                <a16:creationId xmlns:a16="http://schemas.microsoft.com/office/drawing/2014/main" id="{717F322F-D4FC-8B1B-5837-140BD7E303F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706" t="6092" r="1243" b="6588"/>
          <a:stretch/>
        </p:blipFill>
        <p:spPr bwMode="auto">
          <a:xfrm>
            <a:off x="8951200" y="1079498"/>
            <a:ext cx="3086101" cy="293534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6866D052-DAD8-A715-0D1A-2D49589B95E8}"/>
              </a:ext>
            </a:extLst>
          </p:cNvPr>
          <p:cNvSpPr/>
          <p:nvPr/>
        </p:nvSpPr>
        <p:spPr>
          <a:xfrm>
            <a:off x="7983830" y="2401148"/>
            <a:ext cx="967370" cy="43180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training</a:t>
            </a:r>
          </a:p>
        </p:txBody>
      </p:sp>
      <p:cxnSp>
        <p:nvCxnSpPr>
          <p:cNvPr id="6" name="Straight Connector 5">
            <a:extLst>
              <a:ext uri="{FF2B5EF4-FFF2-40B4-BE49-F238E27FC236}">
                <a16:creationId xmlns:a16="http://schemas.microsoft.com/office/drawing/2014/main" id="{A0B4566C-8174-1527-BBEE-A64BD11C8DAF}"/>
              </a:ext>
            </a:extLst>
          </p:cNvPr>
          <p:cNvCxnSpPr>
            <a:cxnSpLocks/>
          </p:cNvCxnSpPr>
          <p:nvPr/>
        </p:nvCxnSpPr>
        <p:spPr>
          <a:xfrm flipH="1">
            <a:off x="6010275" y="2717006"/>
            <a:ext cx="500063" cy="204842"/>
          </a:xfrm>
          <a:prstGeom prst="line">
            <a:avLst/>
          </a:prstGeom>
          <a:ln w="50800"/>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623D1FAB-DDB0-37C3-5EC4-D44C0FFC6ED8}"/>
              </a:ext>
            </a:extLst>
          </p:cNvPr>
          <p:cNvCxnSpPr/>
          <p:nvPr/>
        </p:nvCxnSpPr>
        <p:spPr>
          <a:xfrm flipV="1">
            <a:off x="10179050" y="2604348"/>
            <a:ext cx="315201" cy="133350"/>
          </a:xfrm>
          <a:prstGeom prst="line">
            <a:avLst/>
          </a:prstGeom>
          <a:ln w="50800"/>
        </p:spPr>
        <p:style>
          <a:lnRef idx="1">
            <a:schemeClr val="accent6"/>
          </a:lnRef>
          <a:fillRef idx="0">
            <a:schemeClr val="accent6"/>
          </a:fillRef>
          <a:effectRef idx="0">
            <a:schemeClr val="accent6"/>
          </a:effectRef>
          <a:fontRef idx="minor">
            <a:schemeClr val="tx1"/>
          </a:fontRef>
        </p:style>
      </p:cxnSp>
      <p:grpSp>
        <p:nvGrpSpPr>
          <p:cNvPr id="11" name="Group 10">
            <a:extLst>
              <a:ext uri="{FF2B5EF4-FFF2-40B4-BE49-F238E27FC236}">
                <a16:creationId xmlns:a16="http://schemas.microsoft.com/office/drawing/2014/main" id="{FAC0D6FD-B266-AE01-0F66-AF524A24C336}"/>
              </a:ext>
            </a:extLst>
          </p:cNvPr>
          <p:cNvGrpSpPr/>
          <p:nvPr/>
        </p:nvGrpSpPr>
        <p:grpSpPr>
          <a:xfrm>
            <a:off x="760903" y="1738497"/>
            <a:ext cx="2818581" cy="1998402"/>
            <a:chOff x="8173280" y="2279753"/>
            <a:chExt cx="3444404" cy="2442117"/>
          </a:xfrm>
        </p:grpSpPr>
        <p:pic>
          <p:nvPicPr>
            <p:cNvPr id="12" name="Picture 2">
              <a:extLst>
                <a:ext uri="{FF2B5EF4-FFF2-40B4-BE49-F238E27FC236}">
                  <a16:creationId xmlns:a16="http://schemas.microsoft.com/office/drawing/2014/main" id="{3A19FAB5-7020-8DF9-7AFB-ED7930BA65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3280" y="2279753"/>
              <a:ext cx="3444404" cy="24421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183E135-4134-4A76-2EC4-E96A07078901}"/>
                </a:ext>
              </a:extLst>
            </p:cNvPr>
            <p:cNvPicPr>
              <a:picLocks noChangeAspect="1"/>
            </p:cNvPicPr>
            <p:nvPr/>
          </p:nvPicPr>
          <p:blipFill>
            <a:blip r:embed="rId10"/>
            <a:stretch>
              <a:fillRect/>
            </a:stretch>
          </p:blipFill>
          <p:spPr>
            <a:xfrm>
              <a:off x="8196263" y="2312193"/>
              <a:ext cx="341976" cy="224665"/>
            </a:xfrm>
            <a:prstGeom prst="rect">
              <a:avLst/>
            </a:prstGeom>
          </p:spPr>
        </p:pic>
      </p:grpSp>
      <p:sp>
        <p:nvSpPr>
          <p:cNvPr id="15" name="TextBox 14">
            <a:extLst>
              <a:ext uri="{FF2B5EF4-FFF2-40B4-BE49-F238E27FC236}">
                <a16:creationId xmlns:a16="http://schemas.microsoft.com/office/drawing/2014/main" id="{A91A21C1-B3F5-75DE-AC08-9478539DE42A}"/>
              </a:ext>
            </a:extLst>
          </p:cNvPr>
          <p:cNvSpPr txBox="1"/>
          <p:nvPr/>
        </p:nvSpPr>
        <p:spPr>
          <a:xfrm>
            <a:off x="10283848" y="6508887"/>
            <a:ext cx="2407063" cy="369332"/>
          </a:xfrm>
          <a:prstGeom prst="rect">
            <a:avLst/>
          </a:prstGeom>
          <a:noFill/>
        </p:spPr>
        <p:txBody>
          <a:bodyPr wrap="square" rtlCol="0">
            <a:spAutoFit/>
          </a:bodyPr>
          <a:lstStyle/>
          <a:p>
            <a:r>
              <a:rPr lang="en-US" dirty="0" err="1"/>
              <a:t>Moraitis</a:t>
            </a:r>
            <a:r>
              <a:rPr lang="en-US" dirty="0"/>
              <a:t> et al 2022</a:t>
            </a:r>
          </a:p>
        </p:txBody>
      </p:sp>
      <p:sp>
        <p:nvSpPr>
          <p:cNvPr id="16" name="Rectangle: Rounded Corners 15">
            <a:extLst>
              <a:ext uri="{FF2B5EF4-FFF2-40B4-BE49-F238E27FC236}">
                <a16:creationId xmlns:a16="http://schemas.microsoft.com/office/drawing/2014/main" id="{D6024DCA-B310-4949-1A5C-F55DAEC739E0}"/>
              </a:ext>
            </a:extLst>
          </p:cNvPr>
          <p:cNvSpPr/>
          <p:nvPr/>
        </p:nvSpPr>
        <p:spPr>
          <a:xfrm>
            <a:off x="1042480" y="3314527"/>
            <a:ext cx="2537003" cy="492125"/>
          </a:xfrm>
          <a:prstGeom prst="roundRect">
            <a:avLst/>
          </a:prstGeom>
          <a:noFill/>
          <a:ln w="25400">
            <a:solidFill>
              <a:srgbClr val="92D05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DC9DD139-CEEE-9FAB-9F56-352FE5455F00}"/>
              </a:ext>
            </a:extLst>
          </p:cNvPr>
          <p:cNvSpPr/>
          <p:nvPr/>
        </p:nvSpPr>
        <p:spPr>
          <a:xfrm rot="21369648">
            <a:off x="6614086" y="2777443"/>
            <a:ext cx="3294743" cy="247458"/>
          </a:xfrm>
          <a:prstGeom prst="leftRight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7BA661C5-8932-FFB8-A502-11E07B12728D}"/>
              </a:ext>
            </a:extLst>
          </p:cNvPr>
          <p:cNvSpPr/>
          <p:nvPr/>
        </p:nvSpPr>
        <p:spPr>
          <a:xfrm>
            <a:off x="693410" y="1765043"/>
            <a:ext cx="526305" cy="2194009"/>
          </a:xfrm>
          <a:prstGeom prst="roundRect">
            <a:avLst/>
          </a:prstGeom>
          <a:noFill/>
          <a:ln w="25400">
            <a:solidFill>
              <a:srgbClr val="92D05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86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8B28-C07B-61C4-8250-7515BC2994F0}"/>
              </a:ext>
            </a:extLst>
          </p:cNvPr>
          <p:cNvSpPr>
            <a:spLocks noGrp="1"/>
          </p:cNvSpPr>
          <p:nvPr>
            <p:ph type="title"/>
          </p:nvPr>
        </p:nvSpPr>
        <p:spPr>
          <a:xfrm>
            <a:off x="838200" y="365125"/>
            <a:ext cx="11264900" cy="1325563"/>
          </a:xfrm>
        </p:spPr>
        <p:txBody>
          <a:bodyPr/>
          <a:lstStyle/>
          <a:p>
            <a:r>
              <a:rPr lang="en-US" dirty="0"/>
              <a:t>XCAL (eXtended Contrastive Attractor Learning)</a:t>
            </a:r>
          </a:p>
        </p:txBody>
      </p:sp>
      <p:pic>
        <p:nvPicPr>
          <p:cNvPr id="6" name="Picture 5">
            <a:extLst>
              <a:ext uri="{FF2B5EF4-FFF2-40B4-BE49-F238E27FC236}">
                <a16:creationId xmlns:a16="http://schemas.microsoft.com/office/drawing/2014/main" id="{33FF9F28-551D-551B-0C1D-13193D8F8737}"/>
              </a:ext>
            </a:extLst>
          </p:cNvPr>
          <p:cNvPicPr>
            <a:picLocks noChangeAspect="1"/>
          </p:cNvPicPr>
          <p:nvPr/>
        </p:nvPicPr>
        <p:blipFill>
          <a:blip r:embed="rId3"/>
          <a:stretch>
            <a:fillRect/>
          </a:stretch>
        </p:blipFill>
        <p:spPr>
          <a:xfrm>
            <a:off x="13148986" y="62220"/>
            <a:ext cx="10012172" cy="4258269"/>
          </a:xfrm>
          <a:prstGeom prst="rect">
            <a:avLst/>
          </a:prstGeom>
        </p:spPr>
      </p:pic>
      <p:pic>
        <p:nvPicPr>
          <p:cNvPr id="8" name="Picture 7">
            <a:extLst>
              <a:ext uri="{FF2B5EF4-FFF2-40B4-BE49-F238E27FC236}">
                <a16:creationId xmlns:a16="http://schemas.microsoft.com/office/drawing/2014/main" id="{0C155464-B2E3-0C2D-75B4-E2AAF9E6A570}"/>
              </a:ext>
            </a:extLst>
          </p:cNvPr>
          <p:cNvPicPr>
            <a:picLocks noChangeAspect="1"/>
          </p:cNvPicPr>
          <p:nvPr/>
        </p:nvPicPr>
        <p:blipFill>
          <a:blip r:embed="rId4"/>
          <a:stretch>
            <a:fillRect/>
          </a:stretch>
        </p:blipFill>
        <p:spPr>
          <a:xfrm>
            <a:off x="13148986" y="5149624"/>
            <a:ext cx="3953427" cy="3238952"/>
          </a:xfrm>
          <a:prstGeom prst="rect">
            <a:avLst/>
          </a:prstGeom>
        </p:spPr>
      </p:pic>
      <p:grpSp>
        <p:nvGrpSpPr>
          <p:cNvPr id="21" name="Group 20">
            <a:extLst>
              <a:ext uri="{FF2B5EF4-FFF2-40B4-BE49-F238E27FC236}">
                <a16:creationId xmlns:a16="http://schemas.microsoft.com/office/drawing/2014/main" id="{61FC0E9D-E2D2-636D-AD0F-A68E613A1638}"/>
              </a:ext>
            </a:extLst>
          </p:cNvPr>
          <p:cNvGrpSpPr/>
          <p:nvPr/>
        </p:nvGrpSpPr>
        <p:grpSpPr>
          <a:xfrm>
            <a:off x="96541" y="1704976"/>
            <a:ext cx="4448404" cy="3800066"/>
            <a:chOff x="96541" y="1704976"/>
            <a:chExt cx="4448404" cy="3800066"/>
          </a:xfrm>
        </p:grpSpPr>
        <p:pic>
          <p:nvPicPr>
            <p:cNvPr id="11" name="Picture 10">
              <a:extLst>
                <a:ext uri="{FF2B5EF4-FFF2-40B4-BE49-F238E27FC236}">
                  <a16:creationId xmlns:a16="http://schemas.microsoft.com/office/drawing/2014/main" id="{48D0EEC2-7AEC-96CD-C4BA-12DEFEE1868A}"/>
                </a:ext>
              </a:extLst>
            </p:cNvPr>
            <p:cNvPicPr>
              <a:picLocks noChangeAspect="1"/>
            </p:cNvPicPr>
            <p:nvPr/>
          </p:nvPicPr>
          <p:blipFill>
            <a:blip r:embed="rId5"/>
            <a:stretch>
              <a:fillRect/>
            </a:stretch>
          </p:blipFill>
          <p:spPr>
            <a:xfrm>
              <a:off x="96541" y="2352882"/>
              <a:ext cx="4191140" cy="3152160"/>
            </a:xfrm>
            <a:prstGeom prst="rect">
              <a:avLst/>
            </a:prstGeom>
          </p:spPr>
        </p:pic>
        <p:sp>
          <p:nvSpPr>
            <p:cNvPr id="12" name="TextBox 11">
              <a:extLst>
                <a:ext uri="{FF2B5EF4-FFF2-40B4-BE49-F238E27FC236}">
                  <a16:creationId xmlns:a16="http://schemas.microsoft.com/office/drawing/2014/main" id="{DD2A4D58-4BE4-DF57-993B-21834B6512C2}"/>
                </a:ext>
              </a:extLst>
            </p:cNvPr>
            <p:cNvSpPr txBox="1"/>
            <p:nvPr/>
          </p:nvSpPr>
          <p:spPr>
            <a:xfrm>
              <a:off x="197470" y="1704976"/>
              <a:ext cx="4347475" cy="369332"/>
            </a:xfrm>
            <a:prstGeom prst="rect">
              <a:avLst/>
            </a:prstGeom>
            <a:noFill/>
          </p:spPr>
          <p:txBody>
            <a:bodyPr wrap="square" rtlCol="0">
              <a:spAutoFit/>
            </a:bodyPr>
            <a:lstStyle/>
            <a:p>
              <a:r>
                <a:rPr lang="en-US" dirty="0"/>
                <a:t>BCM (Bienenstock, Cooper, Munro) function</a:t>
              </a:r>
            </a:p>
          </p:txBody>
        </p:sp>
      </p:grpSp>
      <p:grpSp>
        <p:nvGrpSpPr>
          <p:cNvPr id="19" name="Group 18">
            <a:extLst>
              <a:ext uri="{FF2B5EF4-FFF2-40B4-BE49-F238E27FC236}">
                <a16:creationId xmlns:a16="http://schemas.microsoft.com/office/drawing/2014/main" id="{AFAC0100-EA6F-08C7-4182-96EF9D10D81E}"/>
              </a:ext>
            </a:extLst>
          </p:cNvPr>
          <p:cNvGrpSpPr/>
          <p:nvPr/>
        </p:nvGrpSpPr>
        <p:grpSpPr>
          <a:xfrm>
            <a:off x="9363951" y="7827078"/>
            <a:ext cx="3840678" cy="4493348"/>
            <a:chOff x="4492719" y="1704976"/>
            <a:chExt cx="3840678" cy="4493348"/>
          </a:xfrm>
        </p:grpSpPr>
        <p:pic>
          <p:nvPicPr>
            <p:cNvPr id="4" name="Picture 2">
              <a:extLst>
                <a:ext uri="{FF2B5EF4-FFF2-40B4-BE49-F238E27FC236}">
                  <a16:creationId xmlns:a16="http://schemas.microsoft.com/office/drawing/2014/main" id="{5EAFB553-FB78-1198-FE20-DCC23DEBFF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2719" y="2016534"/>
              <a:ext cx="3840678" cy="41817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942C6BE-29CB-59E2-69DF-DE105971C2EA}"/>
                </a:ext>
              </a:extLst>
            </p:cNvPr>
            <p:cNvSpPr txBox="1"/>
            <p:nvPr/>
          </p:nvSpPr>
          <p:spPr>
            <a:xfrm>
              <a:off x="5740402" y="1704976"/>
              <a:ext cx="1704654" cy="369332"/>
            </a:xfrm>
            <a:prstGeom prst="rect">
              <a:avLst/>
            </a:prstGeom>
            <a:noFill/>
          </p:spPr>
          <p:txBody>
            <a:bodyPr wrap="square" rtlCol="0">
              <a:spAutoFit/>
            </a:bodyPr>
            <a:lstStyle/>
            <a:p>
              <a:r>
                <a:rPr lang="en-US" dirty="0"/>
                <a:t>XCAL function</a:t>
              </a:r>
            </a:p>
          </p:txBody>
        </p:sp>
      </p:grpSp>
      <p:grpSp>
        <p:nvGrpSpPr>
          <p:cNvPr id="20" name="Group 19">
            <a:extLst>
              <a:ext uri="{FF2B5EF4-FFF2-40B4-BE49-F238E27FC236}">
                <a16:creationId xmlns:a16="http://schemas.microsoft.com/office/drawing/2014/main" id="{FF066FCA-EB6C-AB79-EA61-CF4DB207C82A}"/>
              </a:ext>
            </a:extLst>
          </p:cNvPr>
          <p:cNvGrpSpPr/>
          <p:nvPr/>
        </p:nvGrpSpPr>
        <p:grpSpPr>
          <a:xfrm>
            <a:off x="8952867" y="1704976"/>
            <a:ext cx="3000662" cy="4397784"/>
            <a:chOff x="8952867" y="1704976"/>
            <a:chExt cx="3000662" cy="4397784"/>
          </a:xfrm>
        </p:grpSpPr>
        <p:pic>
          <p:nvPicPr>
            <p:cNvPr id="9" name="Picture 4">
              <a:extLst>
                <a:ext uri="{FF2B5EF4-FFF2-40B4-BE49-F238E27FC236}">
                  <a16:creationId xmlns:a16="http://schemas.microsoft.com/office/drawing/2014/main" id="{D084B46E-9313-0E61-4D30-CC712E2764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000" t="17824" r="19479" b="8287"/>
            <a:stretch/>
          </p:blipFill>
          <p:spPr bwMode="auto">
            <a:xfrm>
              <a:off x="8952867" y="2016534"/>
              <a:ext cx="3000662" cy="40862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691BE56-7E26-D91F-8F46-300AFED57480}"/>
                </a:ext>
              </a:extLst>
            </p:cNvPr>
            <p:cNvSpPr txBox="1"/>
            <p:nvPr/>
          </p:nvSpPr>
          <p:spPr>
            <a:xfrm>
              <a:off x="9363951" y="1704976"/>
              <a:ext cx="2447616" cy="369332"/>
            </a:xfrm>
            <a:prstGeom prst="rect">
              <a:avLst/>
            </a:prstGeom>
            <a:noFill/>
          </p:spPr>
          <p:txBody>
            <a:bodyPr wrap="square" rtlCol="0">
              <a:spAutoFit/>
            </a:bodyPr>
            <a:lstStyle/>
            <a:p>
              <a:r>
                <a:rPr lang="en-US" dirty="0"/>
                <a:t>v1rf emergent model</a:t>
              </a:r>
            </a:p>
          </p:txBody>
        </p:sp>
      </p:grpSp>
      <p:sp>
        <p:nvSpPr>
          <p:cNvPr id="22" name="TextBox 21">
            <a:extLst>
              <a:ext uri="{FF2B5EF4-FFF2-40B4-BE49-F238E27FC236}">
                <a16:creationId xmlns:a16="http://schemas.microsoft.com/office/drawing/2014/main" id="{574340FD-2B58-C180-9088-38075F1DDC9A}"/>
              </a:ext>
            </a:extLst>
          </p:cNvPr>
          <p:cNvSpPr txBox="1"/>
          <p:nvPr/>
        </p:nvSpPr>
        <p:spPr>
          <a:xfrm>
            <a:off x="10144194" y="6211669"/>
            <a:ext cx="2407063" cy="646331"/>
          </a:xfrm>
          <a:prstGeom prst="rect">
            <a:avLst/>
          </a:prstGeom>
          <a:noFill/>
        </p:spPr>
        <p:txBody>
          <a:bodyPr wrap="square" rtlCol="0">
            <a:spAutoFit/>
          </a:bodyPr>
          <a:lstStyle/>
          <a:p>
            <a:r>
              <a:rPr lang="en-US" b="0" i="0" dirty="0">
                <a:solidFill>
                  <a:srgbClr val="222222"/>
                </a:solidFill>
                <a:effectLst/>
                <a:latin typeface="Arial" panose="020B0604020202020204" pitchFamily="34" charset="0"/>
              </a:rPr>
              <a:t>Cooper et al 2012</a:t>
            </a:r>
          </a:p>
          <a:p>
            <a:r>
              <a:rPr lang="en-US" b="0" i="0" dirty="0">
                <a:solidFill>
                  <a:srgbClr val="222222"/>
                </a:solidFill>
                <a:effectLst/>
                <a:latin typeface="Arial" panose="020B0604020202020204" pitchFamily="34" charset="0"/>
              </a:rPr>
              <a:t>O'Reilly et al 2012</a:t>
            </a:r>
            <a:endParaRPr lang="en-US" dirty="0"/>
          </a:p>
        </p:txBody>
      </p:sp>
      <p:grpSp>
        <p:nvGrpSpPr>
          <p:cNvPr id="30" name="Group 29">
            <a:extLst>
              <a:ext uri="{FF2B5EF4-FFF2-40B4-BE49-F238E27FC236}">
                <a16:creationId xmlns:a16="http://schemas.microsoft.com/office/drawing/2014/main" id="{F4834B96-F075-92F5-4046-9802A1A5F687}"/>
              </a:ext>
            </a:extLst>
          </p:cNvPr>
          <p:cNvGrpSpPr/>
          <p:nvPr/>
        </p:nvGrpSpPr>
        <p:grpSpPr>
          <a:xfrm>
            <a:off x="4493937" y="1693247"/>
            <a:ext cx="3953426" cy="4738090"/>
            <a:chOff x="4493937" y="1693247"/>
            <a:chExt cx="3953426" cy="4738090"/>
          </a:xfrm>
        </p:grpSpPr>
        <p:pic>
          <p:nvPicPr>
            <p:cNvPr id="28" name="Picture 27">
              <a:extLst>
                <a:ext uri="{FF2B5EF4-FFF2-40B4-BE49-F238E27FC236}">
                  <a16:creationId xmlns:a16="http://schemas.microsoft.com/office/drawing/2014/main" id="{96DD1BF0-3390-94B9-2DF7-75952C178C72}"/>
                </a:ext>
              </a:extLst>
            </p:cNvPr>
            <p:cNvPicPr>
              <a:picLocks noChangeAspect="1"/>
            </p:cNvPicPr>
            <p:nvPr/>
          </p:nvPicPr>
          <p:blipFill>
            <a:blip r:embed="rId8"/>
            <a:stretch>
              <a:fillRect/>
            </a:stretch>
          </p:blipFill>
          <p:spPr>
            <a:xfrm>
              <a:off x="4493937" y="2127485"/>
              <a:ext cx="3953426" cy="4303852"/>
            </a:xfrm>
            <a:prstGeom prst="rect">
              <a:avLst/>
            </a:prstGeom>
          </p:spPr>
        </p:pic>
        <p:sp>
          <p:nvSpPr>
            <p:cNvPr id="29" name="TextBox 28">
              <a:extLst>
                <a:ext uri="{FF2B5EF4-FFF2-40B4-BE49-F238E27FC236}">
                  <a16:creationId xmlns:a16="http://schemas.microsoft.com/office/drawing/2014/main" id="{D1E1596D-078E-8568-7471-8CF8197C63AB}"/>
                </a:ext>
              </a:extLst>
            </p:cNvPr>
            <p:cNvSpPr txBox="1"/>
            <p:nvPr/>
          </p:nvSpPr>
          <p:spPr>
            <a:xfrm>
              <a:off x="5823479" y="1693247"/>
              <a:ext cx="1704654" cy="369332"/>
            </a:xfrm>
            <a:prstGeom prst="rect">
              <a:avLst/>
            </a:prstGeom>
            <a:noFill/>
          </p:spPr>
          <p:txBody>
            <a:bodyPr wrap="square" rtlCol="0">
              <a:spAutoFit/>
            </a:bodyPr>
            <a:lstStyle/>
            <a:p>
              <a:r>
                <a:rPr lang="en-US" dirty="0"/>
                <a:t>XCAL function</a:t>
              </a:r>
            </a:p>
          </p:txBody>
        </p:sp>
      </p:grpSp>
    </p:spTree>
    <p:extLst>
      <p:ext uri="{BB962C8B-B14F-4D97-AF65-F5344CB8AC3E}">
        <p14:creationId xmlns:p14="http://schemas.microsoft.com/office/powerpoint/2010/main" val="131749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Google Shape;122;p17" descr="Google Shape;122;p17"/>
          <p:cNvPicPr>
            <a:picLocks noChangeAspect="1"/>
          </p:cNvPicPr>
          <p:nvPr/>
        </p:nvPicPr>
        <p:blipFill>
          <a:blip r:embed="rId3"/>
          <a:srcRect r="50320"/>
          <a:stretch>
            <a:fillRect/>
          </a:stretch>
        </p:blipFill>
        <p:spPr>
          <a:xfrm>
            <a:off x="6176115" y="1710710"/>
            <a:ext cx="2827041" cy="2622467"/>
          </a:xfrm>
          <a:prstGeom prst="rect">
            <a:avLst/>
          </a:prstGeom>
          <a:ln w="12700">
            <a:miter lim="400000"/>
          </a:ln>
        </p:spPr>
      </p:pic>
      <p:pic>
        <p:nvPicPr>
          <p:cNvPr id="225" name="Google Shape;123;p17" descr="Google Shape;123;p17"/>
          <p:cNvPicPr>
            <a:picLocks noChangeAspect="1"/>
          </p:cNvPicPr>
          <p:nvPr/>
        </p:nvPicPr>
        <p:blipFill>
          <a:blip r:embed="rId3"/>
          <a:srcRect l="50320"/>
          <a:stretch>
            <a:fillRect/>
          </a:stretch>
        </p:blipFill>
        <p:spPr>
          <a:xfrm>
            <a:off x="1800715" y="1710711"/>
            <a:ext cx="2827042" cy="2622468"/>
          </a:xfrm>
          <a:prstGeom prst="rect">
            <a:avLst/>
          </a:prstGeom>
          <a:ln w="12700">
            <a:miter lim="400000"/>
          </a:ln>
        </p:spPr>
      </p:pic>
      <p:sp>
        <p:nvSpPr>
          <p:cNvPr id="226" name="TextBox 3"/>
          <p:cNvSpPr txBox="1"/>
          <p:nvPr/>
        </p:nvSpPr>
        <p:spPr>
          <a:xfrm>
            <a:off x="8516033" y="6588424"/>
            <a:ext cx="3573479"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200" b="0">
                <a:latin typeface="Gill Sans Light"/>
                <a:ea typeface="Gill Sans Light"/>
                <a:cs typeface="Gill Sans Light"/>
                <a:sym typeface="Gill Sans Light"/>
              </a:defRPr>
            </a:lvl1pPr>
          </a:lstStyle>
          <a:p>
            <a:r>
              <a:rPr sz="1547" dirty="0" err="1"/>
              <a:t>Khaligh-Razavi</a:t>
            </a:r>
            <a:r>
              <a:rPr sz="1547" dirty="0"/>
              <a:t> et al., 2014; </a:t>
            </a:r>
            <a:r>
              <a:rPr sz="1547" dirty="0" err="1"/>
              <a:t>Yamins</a:t>
            </a:r>
            <a:r>
              <a:rPr sz="1547" dirty="0"/>
              <a:t> et al., 2013</a:t>
            </a:r>
          </a:p>
        </p:txBody>
      </p:sp>
      <p:sp>
        <p:nvSpPr>
          <p:cNvPr id="2" name="Slide Number Placeholder 1">
            <a:extLst>
              <a:ext uri="{FF2B5EF4-FFF2-40B4-BE49-F238E27FC236}">
                <a16:creationId xmlns:a16="http://schemas.microsoft.com/office/drawing/2014/main" id="{5A444F93-1142-A1CF-90BC-8255DB3AEAEC}"/>
              </a:ext>
            </a:extLst>
          </p:cNvPr>
          <p:cNvSpPr>
            <a:spLocks noGrp="1"/>
          </p:cNvSpPr>
          <p:nvPr>
            <p:ph type="sldNum" sz="quarter" idx="12"/>
          </p:nvPr>
        </p:nvSpPr>
        <p:spPr>
          <a:xfrm>
            <a:off x="8610600" y="6547739"/>
            <a:ext cx="2743200" cy="365125"/>
          </a:xfrm>
        </p:spPr>
        <p:txBody>
          <a:bodyPr/>
          <a:lstStyle/>
          <a:p>
            <a:fld id="{6D9BA1B7-7648-42C7-B9F9-5ADD419CAEEB}" type="slidenum">
              <a:rPr lang="en-US" smtClean="0"/>
              <a:t>4</a:t>
            </a:fld>
            <a:endParaRPr lang="en-US" dirty="0"/>
          </a:p>
        </p:txBody>
      </p:sp>
      <p:pic>
        <p:nvPicPr>
          <p:cNvPr id="3" name="6GTjn-ldNk3eRV7I8YJLVayO7_ZZlUKRo7h5L4_MzU5xULaO6u9Ob7LW-iIWVFL2rlFt_aAZlSCAIN5BKM68JVgbgBggNLzeMXGITKVT_aIf0v9E-LIsWgxFsKVbVocGBJZuJOwHXq8.png" descr="6GTjn-ldNk3eRV7I8YJLVayO7_ZZlUKRo7h5L4_MzU5xULaO6u9Ob7LW-iIWVFL2rlFt_aAZlSCAIN5BKM68JVgbgBggNLzeMXGITKVT_aIf0v9E-LIsWgxFsKVbVocGBJZuJOwHXq8.png">
            <a:extLst>
              <a:ext uri="{FF2B5EF4-FFF2-40B4-BE49-F238E27FC236}">
                <a16:creationId xmlns:a16="http://schemas.microsoft.com/office/drawing/2014/main" id="{0C8C86B5-882D-E872-4EFA-D516983E77C9}"/>
              </a:ext>
            </a:extLst>
          </p:cNvPr>
          <p:cNvPicPr>
            <a:picLocks noChangeAspect="1"/>
          </p:cNvPicPr>
          <p:nvPr/>
        </p:nvPicPr>
        <p:blipFill>
          <a:blip r:embed="rId4"/>
          <a:stretch>
            <a:fillRect/>
          </a:stretch>
        </p:blipFill>
        <p:spPr>
          <a:xfrm>
            <a:off x="1995319" y="4688190"/>
            <a:ext cx="2632438" cy="1996074"/>
          </a:xfrm>
          <a:prstGeom prst="rect">
            <a:avLst/>
          </a:prstGeom>
          <a:ln w="12700">
            <a:miter lim="400000"/>
          </a:ln>
        </p:spPr>
      </p:pic>
      <p:pic>
        <p:nvPicPr>
          <p:cNvPr id="4" name="uoqV4R1WzhN4QXJkhCtEyMTPC6csLy_t4n8g70DcIX_YFCfIAJ2ogh0G6p9dfvttayi7Hm9PxM0qy2UGZv0tyW3LOrzplVi3Zor-amw-ziSvK9laQtElCfsKf9JxnmQxVrbPoaQfre8.png" descr="uoqV4R1WzhN4QXJkhCtEyMTPC6csLy_t4n8g70DcIX_YFCfIAJ2ogh0G6p9dfvttayi7Hm9PxM0qy2UGZv0tyW3LOrzplVi3Zor-amw-ziSvK9laQtElCfsKf9JxnmQxVrbPoaQfre8.png">
            <a:extLst>
              <a:ext uri="{FF2B5EF4-FFF2-40B4-BE49-F238E27FC236}">
                <a16:creationId xmlns:a16="http://schemas.microsoft.com/office/drawing/2014/main" id="{903F6713-E3A2-1506-9DF9-65AB32030C76}"/>
              </a:ext>
            </a:extLst>
          </p:cNvPr>
          <p:cNvPicPr>
            <a:picLocks noChangeAspect="1"/>
          </p:cNvPicPr>
          <p:nvPr/>
        </p:nvPicPr>
        <p:blipFill>
          <a:blip r:embed="rId5"/>
          <a:stretch>
            <a:fillRect/>
          </a:stretch>
        </p:blipFill>
        <p:spPr>
          <a:xfrm>
            <a:off x="6359689" y="4688190"/>
            <a:ext cx="2664571" cy="1996074"/>
          </a:xfrm>
          <a:prstGeom prst="rect">
            <a:avLst/>
          </a:prstGeom>
          <a:ln w="12700">
            <a:miter lim="400000"/>
          </a:ln>
        </p:spPr>
      </p:pic>
      <p:sp>
        <p:nvSpPr>
          <p:cNvPr id="5" name="Ideal activity pattern similarity">
            <a:extLst>
              <a:ext uri="{FF2B5EF4-FFF2-40B4-BE49-F238E27FC236}">
                <a16:creationId xmlns:a16="http://schemas.microsoft.com/office/drawing/2014/main" id="{0EFEAC57-BB12-4612-6333-00471878033E}"/>
              </a:ext>
            </a:extLst>
          </p:cNvPr>
          <p:cNvSpPr txBox="1">
            <a:spLocks/>
          </p:cNvSpPr>
          <p:nvPr/>
        </p:nvSpPr>
        <p:spPr>
          <a:xfrm>
            <a:off x="1434807" y="4173209"/>
            <a:ext cx="5509657" cy="599510"/>
          </a:xfrm>
          <a:prstGeom prst="rect">
            <a:avLst/>
          </a:prstGeom>
        </p:spPr>
        <p:txBody>
          <a:bodyPr vert="horz" lIns="91440" tIns="45720" rIns="91440" bIns="45720" rtlCol="0" anchor="ctr">
            <a:normAutofit fontScale="47500" lnSpcReduction="20000"/>
          </a:bodyPr>
          <a:lstStyle>
            <a:lvl1pPr algn="l" defTabSz="484886" rtl="0" eaLnBrk="1" latinLnBrk="0" hangingPunct="1">
              <a:lnSpc>
                <a:spcPct val="90000"/>
              </a:lnSpc>
              <a:spcBef>
                <a:spcPct val="0"/>
              </a:spcBef>
              <a:buNone/>
              <a:defRPr sz="6640" kern="1200">
                <a:solidFill>
                  <a:schemeClr val="tx1"/>
                </a:solidFill>
                <a:latin typeface="+mj-lt"/>
                <a:ea typeface="+mj-ea"/>
                <a:cs typeface="+mj-cs"/>
              </a:defRPr>
            </a:lvl1pPr>
          </a:lstStyle>
          <a:p>
            <a:r>
              <a:rPr lang="en-US" dirty="0"/>
              <a:t>Ideal activity pattern similarity</a:t>
            </a:r>
          </a:p>
        </p:txBody>
      </p:sp>
      <p:sp>
        <p:nvSpPr>
          <p:cNvPr id="7" name="Ideal activity pattern similarity">
            <a:extLst>
              <a:ext uri="{FF2B5EF4-FFF2-40B4-BE49-F238E27FC236}">
                <a16:creationId xmlns:a16="http://schemas.microsoft.com/office/drawing/2014/main" id="{3DBEE515-29C4-E635-D768-24202BF92BCF}"/>
              </a:ext>
            </a:extLst>
          </p:cNvPr>
          <p:cNvSpPr txBox="1">
            <a:spLocks/>
          </p:cNvSpPr>
          <p:nvPr/>
        </p:nvSpPr>
        <p:spPr>
          <a:xfrm>
            <a:off x="1434806" y="1182355"/>
            <a:ext cx="5509657" cy="599510"/>
          </a:xfrm>
          <a:prstGeom prst="rect">
            <a:avLst/>
          </a:prstGeom>
        </p:spPr>
        <p:txBody>
          <a:bodyPr vert="horz" lIns="91440" tIns="45720" rIns="91440" bIns="45720" rtlCol="0" anchor="ctr">
            <a:normAutofit fontScale="47500" lnSpcReduction="20000"/>
          </a:bodyPr>
          <a:lstStyle>
            <a:lvl1pPr algn="l" defTabSz="484886" rtl="0" eaLnBrk="1" latinLnBrk="0" hangingPunct="1">
              <a:lnSpc>
                <a:spcPct val="90000"/>
              </a:lnSpc>
              <a:spcBef>
                <a:spcPct val="0"/>
              </a:spcBef>
              <a:buNone/>
              <a:defRPr sz="6640" kern="1200">
                <a:solidFill>
                  <a:schemeClr val="tx1"/>
                </a:solidFill>
                <a:latin typeface="+mj-lt"/>
                <a:ea typeface="+mj-ea"/>
                <a:cs typeface="+mj-cs"/>
              </a:defRPr>
            </a:lvl1pPr>
          </a:lstStyle>
          <a:p>
            <a:r>
              <a:rPr lang="en-US" dirty="0"/>
              <a:t>Actual activity pattern similarity</a:t>
            </a:r>
          </a:p>
        </p:txBody>
      </p:sp>
      <p:sp>
        <p:nvSpPr>
          <p:cNvPr id="9" name="TextBox 8">
            <a:extLst>
              <a:ext uri="{FF2B5EF4-FFF2-40B4-BE49-F238E27FC236}">
                <a16:creationId xmlns:a16="http://schemas.microsoft.com/office/drawing/2014/main" id="{19ACBC48-0FCF-77F2-E05F-2AEE1EE30211}"/>
              </a:ext>
            </a:extLst>
          </p:cNvPr>
          <p:cNvSpPr txBox="1"/>
          <p:nvPr/>
        </p:nvSpPr>
        <p:spPr>
          <a:xfrm>
            <a:off x="0" y="146349"/>
            <a:ext cx="11844670" cy="553998"/>
          </a:xfrm>
          <a:prstGeom prst="rect">
            <a:avLst/>
          </a:prstGeom>
          <a:noFill/>
        </p:spPr>
        <p:txBody>
          <a:bodyPr wrap="square">
            <a:spAutoFit/>
          </a:bodyPr>
          <a:lstStyle/>
          <a:p>
            <a:r>
              <a:rPr lang="en-US" sz="3000" dirty="0">
                <a:latin typeface="Avenir Next" panose="020B0503020202020204"/>
              </a:rPr>
              <a:t>The goal: to build a cleaner mapping between CNN layers and the brain</a:t>
            </a:r>
            <a:endParaRPr lang="en-US" sz="3000" dirty="0"/>
          </a:p>
        </p:txBody>
      </p:sp>
    </p:spTree>
    <p:extLst>
      <p:ext uri="{BB962C8B-B14F-4D97-AF65-F5344CB8AC3E}">
        <p14:creationId xmlns:p14="http://schemas.microsoft.com/office/powerpoint/2010/main" val="81799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0B527-6F54-19C5-1DAE-74E8227B09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E89DE7-F260-AA6A-75B5-E89B2F70E9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2BE0035-041E-ED32-B47C-A2E600ECF6AD}"/>
              </a:ext>
            </a:extLst>
          </p:cNvPr>
          <p:cNvPicPr>
            <a:picLocks noChangeAspect="1"/>
          </p:cNvPicPr>
          <p:nvPr/>
        </p:nvPicPr>
        <p:blipFill>
          <a:blip r:embed="rId2"/>
          <a:stretch>
            <a:fillRect/>
          </a:stretch>
        </p:blipFill>
        <p:spPr>
          <a:xfrm>
            <a:off x="721306" y="0"/>
            <a:ext cx="10749388" cy="6858000"/>
          </a:xfrm>
          <a:prstGeom prst="rect">
            <a:avLst/>
          </a:prstGeom>
        </p:spPr>
      </p:pic>
    </p:spTree>
    <p:extLst>
      <p:ext uri="{BB962C8B-B14F-4D97-AF65-F5344CB8AC3E}">
        <p14:creationId xmlns:p14="http://schemas.microsoft.com/office/powerpoint/2010/main" val="1743911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1825-7002-AABB-16ED-5F78CA5804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493900-B4F2-3B6B-22DD-F69669C41970}"/>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FFE692D4-FDDA-E1B3-474D-7B6D152FB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700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011595-7894-3867-169E-AAC61AF07349}"/>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56F4ED8D-9A2A-7B4D-6801-38CE0DAA6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47" y="1320301"/>
            <a:ext cx="11163300" cy="52101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FB24C6E-D421-A71A-5D5B-700D5B87A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54582" y="-81023"/>
            <a:ext cx="3395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1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288DF-8FAE-B282-C6EE-25ECD7BBCF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B14B3-1B73-20DF-8DA3-FBB9A4396874}"/>
              </a:ext>
            </a:extLst>
          </p:cNvPr>
          <p:cNvSpPr>
            <a:spLocks noGrp="1"/>
          </p:cNvSpPr>
          <p:nvPr>
            <p:ph type="title"/>
          </p:nvPr>
        </p:nvSpPr>
        <p:spPr/>
        <p:txBody>
          <a:bodyPr/>
          <a:lstStyle/>
          <a:p>
            <a:r>
              <a:rPr lang="en-US" dirty="0"/>
              <a:t>Representational NMPH analysis</a:t>
            </a:r>
          </a:p>
        </p:txBody>
      </p:sp>
      <p:pic>
        <p:nvPicPr>
          <p:cNvPr id="1026" name="Picture 2">
            <a:extLst>
              <a:ext uri="{FF2B5EF4-FFF2-40B4-BE49-F238E27FC236}">
                <a16:creationId xmlns:a16="http://schemas.microsoft.com/office/drawing/2014/main" id="{4C9FB78F-CA08-6B01-7A90-C530D011A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6907" y="1686510"/>
            <a:ext cx="587692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A90A2A5-35FC-0EC2-1DC4-CC200C396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8182" y="1686510"/>
            <a:ext cx="580072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66ACE3B-6215-BC2F-79EB-66FD48611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4693" y="-515606"/>
            <a:ext cx="3236450" cy="202999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AFD756F4-D21E-872C-0BA5-09B963AE05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7104" y="-544679"/>
            <a:ext cx="3236450" cy="20299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D3E525D-9942-EE40-9BCA-AAD224D5DE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51805" y="-616203"/>
            <a:ext cx="3194486" cy="18988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EEE01A9-55C0-D4C9-7E15-2D7881D576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233" t="5467" b="9514"/>
          <a:stretch/>
        </p:blipFill>
        <p:spPr bwMode="auto">
          <a:xfrm>
            <a:off x="304800" y="2464594"/>
            <a:ext cx="3397100" cy="19740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2F11BB-763A-7F3B-FCA8-334D5C323A87}"/>
              </a:ext>
            </a:extLst>
          </p:cNvPr>
          <p:cNvSpPr txBox="1"/>
          <p:nvPr/>
        </p:nvSpPr>
        <p:spPr>
          <a:xfrm>
            <a:off x="1226431" y="4361384"/>
            <a:ext cx="1860900" cy="369332"/>
          </a:xfrm>
          <a:prstGeom prst="rect">
            <a:avLst/>
          </a:prstGeom>
          <a:noFill/>
        </p:spPr>
        <p:txBody>
          <a:bodyPr wrap="square" rtlCol="0">
            <a:spAutoFit/>
          </a:bodyPr>
          <a:lstStyle/>
          <a:p>
            <a:r>
              <a:rPr lang="en-US" altLang="zh-CN" dirty="0"/>
              <a:t>rep similarity</a:t>
            </a:r>
            <a:endParaRPr lang="en-US" dirty="0"/>
          </a:p>
        </p:txBody>
      </p:sp>
      <p:sp>
        <p:nvSpPr>
          <p:cNvPr id="4" name="TextBox 3">
            <a:extLst>
              <a:ext uri="{FF2B5EF4-FFF2-40B4-BE49-F238E27FC236}">
                <a16:creationId xmlns:a16="http://schemas.microsoft.com/office/drawing/2014/main" id="{BCF5F019-6C63-9C01-6DE7-7509D9D72FE1}"/>
              </a:ext>
            </a:extLst>
          </p:cNvPr>
          <p:cNvSpPr txBox="1"/>
          <p:nvPr/>
        </p:nvSpPr>
        <p:spPr>
          <a:xfrm rot="16200000">
            <a:off x="-745784" y="2918312"/>
            <a:ext cx="1860900" cy="369332"/>
          </a:xfrm>
          <a:prstGeom prst="rect">
            <a:avLst/>
          </a:prstGeom>
          <a:noFill/>
        </p:spPr>
        <p:txBody>
          <a:bodyPr wrap="square" rtlCol="0">
            <a:spAutoFit/>
          </a:bodyPr>
          <a:lstStyle/>
          <a:p>
            <a:r>
              <a:rPr lang="en-US" altLang="zh-CN" dirty="0"/>
              <a:t>rep change</a:t>
            </a:r>
            <a:endParaRPr lang="en-US" dirty="0"/>
          </a:p>
        </p:txBody>
      </p:sp>
      <p:grpSp>
        <p:nvGrpSpPr>
          <p:cNvPr id="10" name="Group 9">
            <a:extLst>
              <a:ext uri="{FF2B5EF4-FFF2-40B4-BE49-F238E27FC236}">
                <a16:creationId xmlns:a16="http://schemas.microsoft.com/office/drawing/2014/main" id="{91CAF120-835A-C164-3534-21DEB7D5E69C}"/>
              </a:ext>
            </a:extLst>
          </p:cNvPr>
          <p:cNvGrpSpPr/>
          <p:nvPr/>
        </p:nvGrpSpPr>
        <p:grpSpPr>
          <a:xfrm>
            <a:off x="4006700" y="1987862"/>
            <a:ext cx="3789480" cy="2671694"/>
            <a:chOff x="4006700" y="1987862"/>
            <a:chExt cx="3789480" cy="2671694"/>
          </a:xfrm>
        </p:grpSpPr>
        <p:pic>
          <p:nvPicPr>
            <p:cNvPr id="2056" name="Picture 8">
              <a:extLst>
                <a:ext uri="{FF2B5EF4-FFF2-40B4-BE49-F238E27FC236}">
                  <a16:creationId xmlns:a16="http://schemas.microsoft.com/office/drawing/2014/main" id="{9A9AE9CB-A88A-EBB8-41B6-C7B4C6E8D12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89" t="5468"/>
            <a:stretch/>
          </p:blipFill>
          <p:spPr bwMode="auto">
            <a:xfrm>
              <a:off x="4006700" y="2464594"/>
              <a:ext cx="3789480" cy="21949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8CEA0D-010A-9789-FB5F-13E5BB09DD8B}"/>
                </a:ext>
              </a:extLst>
            </p:cNvPr>
            <p:cNvSpPr txBox="1"/>
            <p:nvPr/>
          </p:nvSpPr>
          <p:spPr>
            <a:xfrm>
              <a:off x="4271693" y="1987862"/>
              <a:ext cx="3399960" cy="369332"/>
            </a:xfrm>
            <a:prstGeom prst="rect">
              <a:avLst/>
            </a:prstGeom>
            <a:noFill/>
          </p:spPr>
          <p:txBody>
            <a:bodyPr wrap="square" rtlCol="0">
              <a:spAutoFit/>
            </a:bodyPr>
            <a:lstStyle/>
            <a:p>
              <a:r>
                <a:rPr lang="en-US" altLang="zh-CN" dirty="0"/>
                <a:t>5-fold cross validation of cubic fit</a:t>
              </a:r>
              <a:endParaRPr lang="en-US" dirty="0"/>
            </a:p>
          </p:txBody>
        </p:sp>
      </p:grpSp>
      <p:sp>
        <p:nvSpPr>
          <p:cNvPr id="7" name="TextBox 6">
            <a:extLst>
              <a:ext uri="{FF2B5EF4-FFF2-40B4-BE49-F238E27FC236}">
                <a16:creationId xmlns:a16="http://schemas.microsoft.com/office/drawing/2014/main" id="{06946AA9-B5F1-1027-DFB4-C2937A6F28F3}"/>
              </a:ext>
            </a:extLst>
          </p:cNvPr>
          <p:cNvSpPr txBox="1"/>
          <p:nvPr/>
        </p:nvSpPr>
        <p:spPr>
          <a:xfrm rot="16200000">
            <a:off x="2126010" y="2968343"/>
            <a:ext cx="3488758" cy="369332"/>
          </a:xfrm>
          <a:prstGeom prst="rect">
            <a:avLst/>
          </a:prstGeom>
          <a:noFill/>
        </p:spPr>
        <p:txBody>
          <a:bodyPr wrap="square" rtlCol="0">
            <a:spAutoFit/>
          </a:bodyPr>
          <a:lstStyle/>
          <a:p>
            <a:r>
              <a:rPr lang="en-US" altLang="zh-CN" dirty="0"/>
              <a:t>correlation (predicted vs true)</a:t>
            </a:r>
            <a:endParaRPr lang="en-US" dirty="0"/>
          </a:p>
        </p:txBody>
      </p:sp>
      <p:grpSp>
        <p:nvGrpSpPr>
          <p:cNvPr id="11" name="Group 10">
            <a:extLst>
              <a:ext uri="{FF2B5EF4-FFF2-40B4-BE49-F238E27FC236}">
                <a16:creationId xmlns:a16="http://schemas.microsoft.com/office/drawing/2014/main" id="{C8F89FE6-5CC8-8ABC-A982-904246457E12}"/>
              </a:ext>
            </a:extLst>
          </p:cNvPr>
          <p:cNvGrpSpPr/>
          <p:nvPr/>
        </p:nvGrpSpPr>
        <p:grpSpPr>
          <a:xfrm>
            <a:off x="7671652" y="1968287"/>
            <a:ext cx="3872648" cy="2882119"/>
            <a:chOff x="7671652" y="1968287"/>
            <a:chExt cx="3872648" cy="2882119"/>
          </a:xfrm>
        </p:grpSpPr>
        <p:pic>
          <p:nvPicPr>
            <p:cNvPr id="2058" name="Picture 10">
              <a:extLst>
                <a:ext uri="{FF2B5EF4-FFF2-40B4-BE49-F238E27FC236}">
                  <a16:creationId xmlns:a16="http://schemas.microsoft.com/office/drawing/2014/main" id="{02CCD416-32C5-4AE5-D9DA-AA8F96F2B93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32" t="5401" b="5566"/>
            <a:stretch/>
          </p:blipFill>
          <p:spPr bwMode="auto">
            <a:xfrm>
              <a:off x="7924800" y="2464593"/>
              <a:ext cx="3619500" cy="20931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730BB6-D3AE-A60F-B305-795D164718D4}"/>
                </a:ext>
              </a:extLst>
            </p:cNvPr>
            <p:cNvSpPr txBox="1"/>
            <p:nvPr/>
          </p:nvSpPr>
          <p:spPr>
            <a:xfrm>
              <a:off x="8811588" y="1968287"/>
              <a:ext cx="2223024" cy="369332"/>
            </a:xfrm>
            <a:prstGeom prst="rect">
              <a:avLst/>
            </a:prstGeom>
            <a:noFill/>
          </p:spPr>
          <p:txBody>
            <a:bodyPr wrap="square" rtlCol="0">
              <a:spAutoFit/>
            </a:bodyPr>
            <a:lstStyle/>
            <a:p>
              <a:r>
                <a:rPr lang="en-US" altLang="zh-CN" dirty="0"/>
                <a:t>Sliding bin analysis</a:t>
              </a:r>
              <a:endParaRPr lang="en-US" dirty="0"/>
            </a:p>
          </p:txBody>
        </p:sp>
        <p:sp>
          <p:nvSpPr>
            <p:cNvPr id="8" name="TextBox 7">
              <a:extLst>
                <a:ext uri="{FF2B5EF4-FFF2-40B4-BE49-F238E27FC236}">
                  <a16:creationId xmlns:a16="http://schemas.microsoft.com/office/drawing/2014/main" id="{12D3104C-6741-77A4-AB92-7EE4B6F2F69B}"/>
                </a:ext>
              </a:extLst>
            </p:cNvPr>
            <p:cNvSpPr txBox="1"/>
            <p:nvPr/>
          </p:nvSpPr>
          <p:spPr>
            <a:xfrm rot="16200000">
              <a:off x="6925868" y="3022174"/>
              <a:ext cx="1860900" cy="369332"/>
            </a:xfrm>
            <a:prstGeom prst="rect">
              <a:avLst/>
            </a:prstGeom>
            <a:noFill/>
          </p:spPr>
          <p:txBody>
            <a:bodyPr wrap="square" rtlCol="0">
              <a:spAutoFit/>
            </a:bodyPr>
            <a:lstStyle/>
            <a:p>
              <a:r>
                <a:rPr lang="en-US" altLang="zh-CN" dirty="0"/>
                <a:t>rep change</a:t>
              </a:r>
              <a:endParaRPr lang="en-US" dirty="0"/>
            </a:p>
          </p:txBody>
        </p:sp>
        <p:sp>
          <p:nvSpPr>
            <p:cNvPr id="9" name="TextBox 8">
              <a:extLst>
                <a:ext uri="{FF2B5EF4-FFF2-40B4-BE49-F238E27FC236}">
                  <a16:creationId xmlns:a16="http://schemas.microsoft.com/office/drawing/2014/main" id="{A6D553BA-A2D4-2422-2761-CB8DBD2F429F}"/>
                </a:ext>
              </a:extLst>
            </p:cNvPr>
            <p:cNvSpPr txBox="1"/>
            <p:nvPr/>
          </p:nvSpPr>
          <p:spPr>
            <a:xfrm>
              <a:off x="9059004" y="4481074"/>
              <a:ext cx="1860900" cy="369332"/>
            </a:xfrm>
            <a:prstGeom prst="rect">
              <a:avLst/>
            </a:prstGeom>
            <a:noFill/>
          </p:spPr>
          <p:txBody>
            <a:bodyPr wrap="square" rtlCol="0">
              <a:spAutoFit/>
            </a:bodyPr>
            <a:lstStyle/>
            <a:p>
              <a:r>
                <a:rPr lang="en-US" altLang="zh-CN" dirty="0"/>
                <a:t>rep similarity</a:t>
              </a:r>
              <a:endParaRPr lang="en-US" dirty="0"/>
            </a:p>
          </p:txBody>
        </p:sp>
      </p:grpSp>
    </p:spTree>
    <p:extLst>
      <p:ext uri="{BB962C8B-B14F-4D97-AF65-F5344CB8AC3E}">
        <p14:creationId xmlns:p14="http://schemas.microsoft.com/office/powerpoint/2010/main" val="346691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D7B24-8412-B9B1-D787-BA7BAFB4C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A4ED1E-3EAD-3C14-F38C-4B9FC1503502}"/>
              </a:ext>
            </a:extLst>
          </p:cNvPr>
          <p:cNvSpPr>
            <a:spLocks noGrp="1"/>
          </p:cNvSpPr>
          <p:nvPr>
            <p:ph type="title"/>
          </p:nvPr>
        </p:nvSpPr>
        <p:spPr/>
        <p:txBody>
          <a:bodyPr/>
          <a:lstStyle/>
          <a:p>
            <a:r>
              <a:rPr lang="en-US" altLang="zh-CN" dirty="0"/>
              <a:t>Future directions</a:t>
            </a:r>
            <a:endParaRPr lang="en-US" dirty="0"/>
          </a:p>
        </p:txBody>
      </p:sp>
      <p:sp>
        <p:nvSpPr>
          <p:cNvPr id="3" name="Content Placeholder 2">
            <a:extLst>
              <a:ext uri="{FF2B5EF4-FFF2-40B4-BE49-F238E27FC236}">
                <a16:creationId xmlns:a16="http://schemas.microsoft.com/office/drawing/2014/main" id="{C9FA8B9E-4D59-9775-FA9D-7E6FF5037566}"/>
              </a:ext>
            </a:extLst>
          </p:cNvPr>
          <p:cNvSpPr>
            <a:spLocks noGrp="1"/>
          </p:cNvSpPr>
          <p:nvPr>
            <p:ph idx="1"/>
          </p:nvPr>
        </p:nvSpPr>
        <p:spPr/>
        <p:txBody>
          <a:bodyPr>
            <a:normAutofit/>
          </a:bodyPr>
          <a:lstStyle/>
          <a:p>
            <a:r>
              <a:rPr lang="en-US" dirty="0"/>
              <a:t>Ablation studies searching for the key component of the representational NMPH? </a:t>
            </a:r>
          </a:p>
          <a:p>
            <a:pPr lvl="1"/>
            <a:r>
              <a:rPr lang="en-US" dirty="0"/>
              <a:t>Hebbian/WTA/FFFB/within-layer-recurrence/between-layer-recurrence/sliding threshold?</a:t>
            </a:r>
            <a:endParaRPr lang="en-US" altLang="zh-CN" dirty="0"/>
          </a:p>
          <a:p>
            <a:r>
              <a:rPr lang="en-US" altLang="zh-CN" dirty="0"/>
              <a:t>Does XCAL show representational NMPH in multiple-layer networks?</a:t>
            </a:r>
          </a:p>
          <a:p>
            <a:r>
              <a:rPr lang="en-US" altLang="zh-CN" dirty="0"/>
              <a:t>Can we develop this representational NMPH as a constraint for better network training?</a:t>
            </a:r>
          </a:p>
          <a:p>
            <a:endParaRPr lang="en-US" dirty="0"/>
          </a:p>
        </p:txBody>
      </p:sp>
    </p:spTree>
    <p:extLst>
      <p:ext uri="{BB962C8B-B14F-4D97-AF65-F5344CB8AC3E}">
        <p14:creationId xmlns:p14="http://schemas.microsoft.com/office/powerpoint/2010/main" val="240676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DADE-9852-B6FE-FEC6-83B199FBD2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0652F79-6F61-FDDE-8DB2-4EC32202105B}"/>
              </a:ext>
            </a:extLst>
          </p:cNvPr>
          <p:cNvPicPr>
            <a:picLocks noChangeAspect="1"/>
          </p:cNvPicPr>
          <p:nvPr/>
        </p:nvPicPr>
        <p:blipFill>
          <a:blip r:embed="rId2">
            <a:alphaModFix amt="37000"/>
          </a:blip>
          <a:stretch>
            <a:fillRect/>
          </a:stretch>
        </p:blipFill>
        <p:spPr>
          <a:xfrm>
            <a:off x="0" y="0"/>
            <a:ext cx="12172052" cy="6858000"/>
          </a:xfrm>
          <a:prstGeom prst="rect">
            <a:avLst/>
          </a:prstGeom>
        </p:spPr>
      </p:pic>
      <p:sp>
        <p:nvSpPr>
          <p:cNvPr id="2" name="Title 1">
            <a:extLst>
              <a:ext uri="{FF2B5EF4-FFF2-40B4-BE49-F238E27FC236}">
                <a16:creationId xmlns:a16="http://schemas.microsoft.com/office/drawing/2014/main" id="{26F064E6-AA95-2A7C-349A-930C72CA248B}"/>
              </a:ext>
            </a:extLst>
          </p:cNvPr>
          <p:cNvSpPr>
            <a:spLocks noGrp="1"/>
          </p:cNvSpPr>
          <p:nvPr>
            <p:ph type="title"/>
          </p:nvPr>
        </p:nvSpPr>
        <p:spPr>
          <a:xfrm>
            <a:off x="4587977" y="2766218"/>
            <a:ext cx="3016045" cy="1325563"/>
          </a:xfrm>
        </p:spPr>
        <p:txBody>
          <a:bodyPr/>
          <a:lstStyle/>
          <a:p>
            <a:r>
              <a:rPr lang="en-US" dirty="0"/>
              <a:t>Thank you</a:t>
            </a:r>
          </a:p>
        </p:txBody>
      </p:sp>
    </p:spTree>
    <p:extLst>
      <p:ext uri="{BB962C8B-B14F-4D97-AF65-F5344CB8AC3E}">
        <p14:creationId xmlns:p14="http://schemas.microsoft.com/office/powerpoint/2010/main" val="2989026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2B72C95F-17DC-CD1C-BADF-F0E0E5D792CA}"/>
              </a:ext>
            </a:extLst>
          </p:cNvPr>
          <p:cNvGrpSpPr/>
          <p:nvPr/>
        </p:nvGrpSpPr>
        <p:grpSpPr>
          <a:xfrm>
            <a:off x="658934" y="2769259"/>
            <a:ext cx="4840165" cy="1700758"/>
            <a:chOff x="658934" y="2769259"/>
            <a:chExt cx="4840165" cy="1700758"/>
          </a:xfrm>
        </p:grpSpPr>
        <p:sp>
          <p:nvSpPr>
            <p:cNvPr id="144" name="object 3">
              <a:extLst>
                <a:ext uri="{FF2B5EF4-FFF2-40B4-BE49-F238E27FC236}">
                  <a16:creationId xmlns:a16="http://schemas.microsoft.com/office/drawing/2014/main" id="{49534563-39D6-C0F5-92A5-08FCA12FF50A}"/>
                </a:ext>
              </a:extLst>
            </p:cNvPr>
            <p:cNvSpPr/>
            <p:nvPr/>
          </p:nvSpPr>
          <p:spPr>
            <a:xfrm>
              <a:off x="835774" y="2884444"/>
              <a:ext cx="4663323" cy="1569073"/>
            </a:xfrm>
            <a:custGeom>
              <a:avLst/>
              <a:gdLst/>
              <a:ahLst/>
              <a:cxnLst/>
              <a:rect l="l" t="t" r="r" b="b"/>
              <a:pathLst>
                <a:path w="3440429" h="1157604">
                  <a:moveTo>
                    <a:pt x="1973592" y="0"/>
                  </a:moveTo>
                  <a:lnTo>
                    <a:pt x="0" y="889025"/>
                  </a:lnTo>
                  <a:lnTo>
                    <a:pt x="0" y="1156982"/>
                  </a:lnTo>
                  <a:lnTo>
                    <a:pt x="3439972" y="1156982"/>
                  </a:lnTo>
                  <a:lnTo>
                    <a:pt x="3439972" y="889025"/>
                  </a:lnTo>
                  <a:lnTo>
                    <a:pt x="3346704" y="61556"/>
                  </a:lnTo>
                  <a:lnTo>
                    <a:pt x="1973592" y="0"/>
                  </a:lnTo>
                  <a:close/>
                </a:path>
              </a:pathLst>
            </a:custGeom>
            <a:solidFill>
              <a:srgbClr val="E6E7E8"/>
            </a:solidFill>
          </p:spPr>
          <p:txBody>
            <a:bodyPr wrap="square" lIns="0" tIns="0" rIns="0" bIns="0" rtlCol="0"/>
            <a:lstStyle/>
            <a:p>
              <a:endParaRPr/>
            </a:p>
          </p:txBody>
        </p:sp>
        <p:sp>
          <p:nvSpPr>
            <p:cNvPr id="76" name="object 8">
              <a:extLst>
                <a:ext uri="{FF2B5EF4-FFF2-40B4-BE49-F238E27FC236}">
                  <a16:creationId xmlns:a16="http://schemas.microsoft.com/office/drawing/2014/main" id="{86C80794-25FD-11B1-B473-84672F6D813C}"/>
                </a:ext>
              </a:extLst>
            </p:cNvPr>
            <p:cNvSpPr txBox="1"/>
            <p:nvPr/>
          </p:nvSpPr>
          <p:spPr>
            <a:xfrm>
              <a:off x="700605" y="4062041"/>
              <a:ext cx="208587" cy="407976"/>
            </a:xfrm>
            <a:prstGeom prst="rect">
              <a:avLst/>
            </a:prstGeom>
          </p:spPr>
          <p:txBody>
            <a:bodyPr vert="vert270" wrap="square" lIns="0" tIns="12700" rIns="0" bIns="0" rtlCol="0">
              <a:spAutoFit/>
            </a:bodyPr>
            <a:lstStyle/>
            <a:p>
              <a:pPr marL="12700">
                <a:lnSpc>
                  <a:spcPct val="100000"/>
                </a:lnSpc>
                <a:spcBef>
                  <a:spcPts val="100"/>
                </a:spcBef>
              </a:pPr>
              <a:r>
                <a:rPr sz="500" dirty="0">
                  <a:solidFill>
                    <a:srgbClr val="221E1F"/>
                  </a:solidFill>
                  <a:latin typeface="Tahoma"/>
                  <a:cs typeface="Tahoma"/>
                </a:rPr>
                <a:t>16</a:t>
              </a:r>
              <a:r>
                <a:rPr sz="500" spc="-40" dirty="0">
                  <a:solidFill>
                    <a:srgbClr val="221E1F"/>
                  </a:solidFill>
                  <a:latin typeface="Tahoma"/>
                  <a:cs typeface="Tahoma"/>
                </a:rPr>
                <a:t> </a:t>
              </a:r>
              <a:r>
                <a:rPr sz="500" spc="-10" dirty="0">
                  <a:solidFill>
                    <a:srgbClr val="221E1F"/>
                  </a:solidFill>
                  <a:latin typeface="Tahoma"/>
                  <a:cs typeface="Tahoma"/>
                </a:rPr>
                <a:t>images</a:t>
              </a:r>
              <a:endParaRPr sz="500">
                <a:latin typeface="Tahoma"/>
                <a:cs typeface="Tahoma"/>
              </a:endParaRPr>
            </a:p>
          </p:txBody>
        </p:sp>
        <p:sp>
          <p:nvSpPr>
            <p:cNvPr id="91" name="object 23">
              <a:extLst>
                <a:ext uri="{FF2B5EF4-FFF2-40B4-BE49-F238E27FC236}">
                  <a16:creationId xmlns:a16="http://schemas.microsoft.com/office/drawing/2014/main" id="{64AFD4AF-C656-FC04-7336-9ACE8FE19C4B}"/>
                </a:ext>
              </a:extLst>
            </p:cNvPr>
            <p:cNvSpPr txBox="1"/>
            <p:nvPr/>
          </p:nvSpPr>
          <p:spPr>
            <a:xfrm>
              <a:off x="658934" y="3818432"/>
              <a:ext cx="575815" cy="259518"/>
            </a:xfrm>
            <a:prstGeom prst="rect">
              <a:avLst/>
            </a:prstGeom>
          </p:spPr>
          <p:txBody>
            <a:bodyPr vert="horz" wrap="square" lIns="0" tIns="11430" rIns="0" bIns="0" rtlCol="0">
              <a:spAutoFit/>
            </a:bodyPr>
            <a:lstStyle/>
            <a:p>
              <a:pPr marL="12700">
                <a:lnSpc>
                  <a:spcPts val="975"/>
                </a:lnSpc>
                <a:spcBef>
                  <a:spcPts val="90"/>
                </a:spcBef>
              </a:pPr>
              <a:r>
                <a:rPr sz="950" spc="-25" dirty="0">
                  <a:solidFill>
                    <a:srgbClr val="221E1F"/>
                  </a:solidFill>
                  <a:latin typeface="Tahoma"/>
                  <a:cs typeface="Tahoma"/>
                </a:rPr>
                <a:t>b.</a:t>
              </a:r>
              <a:endParaRPr sz="950">
                <a:latin typeface="Tahoma"/>
                <a:cs typeface="Tahoma"/>
              </a:endParaRPr>
            </a:p>
            <a:p>
              <a:pPr marL="135890">
                <a:lnSpc>
                  <a:spcPts val="434"/>
                </a:lnSpc>
              </a:pPr>
              <a:r>
                <a:rPr sz="500" dirty="0">
                  <a:solidFill>
                    <a:srgbClr val="221E1F"/>
                  </a:solidFill>
                  <a:latin typeface="Tahoma"/>
                  <a:cs typeface="Tahoma"/>
                </a:rPr>
                <a:t>16</a:t>
              </a:r>
              <a:r>
                <a:rPr sz="500" spc="-40" dirty="0">
                  <a:solidFill>
                    <a:srgbClr val="221E1F"/>
                  </a:solidFill>
                  <a:latin typeface="Tahoma"/>
                  <a:cs typeface="Tahoma"/>
                </a:rPr>
                <a:t> </a:t>
              </a:r>
              <a:r>
                <a:rPr sz="500" spc="-10" dirty="0">
                  <a:solidFill>
                    <a:srgbClr val="221E1F"/>
                  </a:solidFill>
                  <a:latin typeface="Tahoma"/>
                  <a:cs typeface="Tahoma"/>
                </a:rPr>
                <a:t>images</a:t>
              </a:r>
              <a:endParaRPr sz="500">
                <a:latin typeface="Tahoma"/>
                <a:cs typeface="Tahoma"/>
              </a:endParaRPr>
            </a:p>
          </p:txBody>
        </p:sp>
        <p:pic>
          <p:nvPicPr>
            <p:cNvPr id="94" name="object 26">
              <a:extLst>
                <a:ext uri="{FF2B5EF4-FFF2-40B4-BE49-F238E27FC236}">
                  <a16:creationId xmlns:a16="http://schemas.microsoft.com/office/drawing/2014/main" id="{0A47C583-976A-F894-64D7-24665A371C4D}"/>
                </a:ext>
              </a:extLst>
            </p:cNvPr>
            <p:cNvPicPr/>
            <p:nvPr/>
          </p:nvPicPr>
          <p:blipFill>
            <a:blip r:embed="rId3" cstate="print"/>
            <a:stretch>
              <a:fillRect/>
            </a:stretch>
          </p:blipFill>
          <p:spPr>
            <a:xfrm>
              <a:off x="835776" y="4090653"/>
              <a:ext cx="363202" cy="363198"/>
            </a:xfrm>
            <a:prstGeom prst="rect">
              <a:avLst/>
            </a:prstGeom>
          </p:spPr>
        </p:pic>
        <p:pic>
          <p:nvPicPr>
            <p:cNvPr id="95" name="object 27">
              <a:extLst>
                <a:ext uri="{FF2B5EF4-FFF2-40B4-BE49-F238E27FC236}">
                  <a16:creationId xmlns:a16="http://schemas.microsoft.com/office/drawing/2014/main" id="{F93EDDA1-AF71-B956-E9D5-9A98BC96C1D0}"/>
                </a:ext>
              </a:extLst>
            </p:cNvPr>
            <p:cNvPicPr/>
            <p:nvPr/>
          </p:nvPicPr>
          <p:blipFill>
            <a:blip r:embed="rId4" cstate="print"/>
            <a:stretch>
              <a:fillRect/>
            </a:stretch>
          </p:blipFill>
          <p:spPr>
            <a:xfrm>
              <a:off x="1226641" y="4090653"/>
              <a:ext cx="363202" cy="363198"/>
            </a:xfrm>
            <a:prstGeom prst="rect">
              <a:avLst/>
            </a:prstGeom>
          </p:spPr>
        </p:pic>
        <p:pic>
          <p:nvPicPr>
            <p:cNvPr id="96" name="object 28">
              <a:extLst>
                <a:ext uri="{FF2B5EF4-FFF2-40B4-BE49-F238E27FC236}">
                  <a16:creationId xmlns:a16="http://schemas.microsoft.com/office/drawing/2014/main" id="{E49AFF20-C3C3-70BE-FD7A-33BF21410202}"/>
                </a:ext>
              </a:extLst>
            </p:cNvPr>
            <p:cNvPicPr/>
            <p:nvPr/>
          </p:nvPicPr>
          <p:blipFill>
            <a:blip r:embed="rId5" cstate="print"/>
            <a:stretch>
              <a:fillRect/>
            </a:stretch>
          </p:blipFill>
          <p:spPr>
            <a:xfrm>
              <a:off x="1617506" y="4090653"/>
              <a:ext cx="363202" cy="363198"/>
            </a:xfrm>
            <a:prstGeom prst="rect">
              <a:avLst/>
            </a:prstGeom>
          </p:spPr>
        </p:pic>
        <p:pic>
          <p:nvPicPr>
            <p:cNvPr id="97" name="object 29">
              <a:extLst>
                <a:ext uri="{FF2B5EF4-FFF2-40B4-BE49-F238E27FC236}">
                  <a16:creationId xmlns:a16="http://schemas.microsoft.com/office/drawing/2014/main" id="{0CE0319C-BFFE-380C-83D2-1ED3A0A1EF17}"/>
                </a:ext>
              </a:extLst>
            </p:cNvPr>
            <p:cNvPicPr/>
            <p:nvPr/>
          </p:nvPicPr>
          <p:blipFill>
            <a:blip r:embed="rId6" cstate="print"/>
            <a:stretch>
              <a:fillRect/>
            </a:stretch>
          </p:blipFill>
          <p:spPr>
            <a:xfrm>
              <a:off x="2008371" y="4090653"/>
              <a:ext cx="363202" cy="363198"/>
            </a:xfrm>
            <a:prstGeom prst="rect">
              <a:avLst/>
            </a:prstGeom>
          </p:spPr>
        </p:pic>
        <p:pic>
          <p:nvPicPr>
            <p:cNvPr id="98" name="object 30">
              <a:extLst>
                <a:ext uri="{FF2B5EF4-FFF2-40B4-BE49-F238E27FC236}">
                  <a16:creationId xmlns:a16="http://schemas.microsoft.com/office/drawing/2014/main" id="{A125A6EB-CADF-C991-4D98-381DE2D49EF3}"/>
                </a:ext>
              </a:extLst>
            </p:cNvPr>
            <p:cNvPicPr/>
            <p:nvPr/>
          </p:nvPicPr>
          <p:blipFill>
            <a:blip r:embed="rId7" cstate="print"/>
            <a:stretch>
              <a:fillRect/>
            </a:stretch>
          </p:blipFill>
          <p:spPr>
            <a:xfrm>
              <a:off x="2399231" y="4090653"/>
              <a:ext cx="363207" cy="363198"/>
            </a:xfrm>
            <a:prstGeom prst="rect">
              <a:avLst/>
            </a:prstGeom>
          </p:spPr>
        </p:pic>
        <p:pic>
          <p:nvPicPr>
            <p:cNvPr id="99" name="object 31">
              <a:extLst>
                <a:ext uri="{FF2B5EF4-FFF2-40B4-BE49-F238E27FC236}">
                  <a16:creationId xmlns:a16="http://schemas.microsoft.com/office/drawing/2014/main" id="{525B3A9A-252A-B0BD-BAED-EBE649015F2B}"/>
                </a:ext>
              </a:extLst>
            </p:cNvPr>
            <p:cNvPicPr/>
            <p:nvPr/>
          </p:nvPicPr>
          <p:blipFill>
            <a:blip r:embed="rId8" cstate="print"/>
            <a:stretch>
              <a:fillRect/>
            </a:stretch>
          </p:blipFill>
          <p:spPr>
            <a:xfrm>
              <a:off x="2790095" y="4090653"/>
              <a:ext cx="363192" cy="363198"/>
            </a:xfrm>
            <a:prstGeom prst="rect">
              <a:avLst/>
            </a:prstGeom>
          </p:spPr>
        </p:pic>
        <p:pic>
          <p:nvPicPr>
            <p:cNvPr id="100" name="object 32">
              <a:extLst>
                <a:ext uri="{FF2B5EF4-FFF2-40B4-BE49-F238E27FC236}">
                  <a16:creationId xmlns:a16="http://schemas.microsoft.com/office/drawing/2014/main" id="{D99A9932-D8DA-2F33-5B72-411C2815F946}"/>
                </a:ext>
              </a:extLst>
            </p:cNvPr>
            <p:cNvPicPr/>
            <p:nvPr/>
          </p:nvPicPr>
          <p:blipFill>
            <a:blip r:embed="rId9" cstate="print"/>
            <a:stretch>
              <a:fillRect/>
            </a:stretch>
          </p:blipFill>
          <p:spPr>
            <a:xfrm>
              <a:off x="3180968" y="4090653"/>
              <a:ext cx="363202" cy="363198"/>
            </a:xfrm>
            <a:prstGeom prst="rect">
              <a:avLst/>
            </a:prstGeom>
          </p:spPr>
        </p:pic>
        <p:pic>
          <p:nvPicPr>
            <p:cNvPr id="101" name="object 33">
              <a:extLst>
                <a:ext uri="{FF2B5EF4-FFF2-40B4-BE49-F238E27FC236}">
                  <a16:creationId xmlns:a16="http://schemas.microsoft.com/office/drawing/2014/main" id="{8EB3C821-58D1-D5EA-CCCE-DB4AD7B8380E}"/>
                </a:ext>
              </a:extLst>
            </p:cNvPr>
            <p:cNvPicPr/>
            <p:nvPr/>
          </p:nvPicPr>
          <p:blipFill>
            <a:blip r:embed="rId10" cstate="print"/>
            <a:stretch>
              <a:fillRect/>
            </a:stretch>
          </p:blipFill>
          <p:spPr>
            <a:xfrm>
              <a:off x="3571833" y="4090653"/>
              <a:ext cx="363202" cy="363198"/>
            </a:xfrm>
            <a:prstGeom prst="rect">
              <a:avLst/>
            </a:prstGeom>
          </p:spPr>
        </p:pic>
        <p:pic>
          <p:nvPicPr>
            <p:cNvPr id="102" name="object 34">
              <a:extLst>
                <a:ext uri="{FF2B5EF4-FFF2-40B4-BE49-F238E27FC236}">
                  <a16:creationId xmlns:a16="http://schemas.microsoft.com/office/drawing/2014/main" id="{75203EC0-7F50-7200-8DA3-287ABF9816DF}"/>
                </a:ext>
              </a:extLst>
            </p:cNvPr>
            <p:cNvPicPr/>
            <p:nvPr/>
          </p:nvPicPr>
          <p:blipFill>
            <a:blip r:embed="rId11" cstate="print"/>
            <a:stretch>
              <a:fillRect/>
            </a:stretch>
          </p:blipFill>
          <p:spPr>
            <a:xfrm>
              <a:off x="3962698" y="4090653"/>
              <a:ext cx="363202" cy="363198"/>
            </a:xfrm>
            <a:prstGeom prst="rect">
              <a:avLst/>
            </a:prstGeom>
          </p:spPr>
        </p:pic>
        <p:pic>
          <p:nvPicPr>
            <p:cNvPr id="104" name="object 36">
              <a:extLst>
                <a:ext uri="{FF2B5EF4-FFF2-40B4-BE49-F238E27FC236}">
                  <a16:creationId xmlns:a16="http://schemas.microsoft.com/office/drawing/2014/main" id="{E86DDDC8-7D7C-67D4-90B5-79D98DE6B8F0}"/>
                </a:ext>
              </a:extLst>
            </p:cNvPr>
            <p:cNvPicPr/>
            <p:nvPr/>
          </p:nvPicPr>
          <p:blipFill>
            <a:blip r:embed="rId12" cstate="print"/>
            <a:stretch>
              <a:fillRect/>
            </a:stretch>
          </p:blipFill>
          <p:spPr>
            <a:xfrm>
              <a:off x="4744415" y="4090653"/>
              <a:ext cx="363199" cy="363198"/>
            </a:xfrm>
            <a:prstGeom prst="rect">
              <a:avLst/>
            </a:prstGeom>
          </p:spPr>
        </p:pic>
        <p:pic>
          <p:nvPicPr>
            <p:cNvPr id="105" name="object 37">
              <a:extLst>
                <a:ext uri="{FF2B5EF4-FFF2-40B4-BE49-F238E27FC236}">
                  <a16:creationId xmlns:a16="http://schemas.microsoft.com/office/drawing/2014/main" id="{C14B3E5C-4FC3-AFD7-B1F4-70678C8C99AC}"/>
                </a:ext>
              </a:extLst>
            </p:cNvPr>
            <p:cNvPicPr/>
            <p:nvPr/>
          </p:nvPicPr>
          <p:blipFill>
            <a:blip r:embed="rId13" cstate="print"/>
            <a:stretch>
              <a:fillRect/>
            </a:stretch>
          </p:blipFill>
          <p:spPr>
            <a:xfrm>
              <a:off x="5135279" y="4090653"/>
              <a:ext cx="363200" cy="363198"/>
            </a:xfrm>
            <a:prstGeom prst="rect">
              <a:avLst/>
            </a:prstGeom>
          </p:spPr>
        </p:pic>
        <p:sp>
          <p:nvSpPr>
            <p:cNvPr id="113" name="object 45">
              <a:extLst>
                <a:ext uri="{FF2B5EF4-FFF2-40B4-BE49-F238E27FC236}">
                  <a16:creationId xmlns:a16="http://schemas.microsoft.com/office/drawing/2014/main" id="{15F63BFF-2B9C-BFB6-06D3-D4C864A2EF8C}"/>
                </a:ext>
              </a:extLst>
            </p:cNvPr>
            <p:cNvSpPr/>
            <p:nvPr/>
          </p:nvSpPr>
          <p:spPr>
            <a:xfrm>
              <a:off x="835776" y="4089826"/>
              <a:ext cx="4663323" cy="364080"/>
            </a:xfrm>
            <a:custGeom>
              <a:avLst/>
              <a:gdLst/>
              <a:ahLst/>
              <a:cxnLst/>
              <a:rect l="l" t="t" r="r" b="b"/>
              <a:pathLst>
                <a:path w="3440429" h="268605">
                  <a:moveTo>
                    <a:pt x="267957" y="268566"/>
                  </a:moveTo>
                  <a:lnTo>
                    <a:pt x="0" y="268566"/>
                  </a:lnTo>
                  <a:lnTo>
                    <a:pt x="0" y="609"/>
                  </a:lnTo>
                  <a:lnTo>
                    <a:pt x="267957" y="609"/>
                  </a:lnTo>
                  <a:lnTo>
                    <a:pt x="267957" y="268566"/>
                  </a:lnTo>
                  <a:close/>
                </a:path>
                <a:path w="3440429" h="268605">
                  <a:moveTo>
                    <a:pt x="556425" y="268566"/>
                  </a:moveTo>
                  <a:lnTo>
                    <a:pt x="288467" y="268566"/>
                  </a:lnTo>
                  <a:lnTo>
                    <a:pt x="288467" y="609"/>
                  </a:lnTo>
                  <a:lnTo>
                    <a:pt x="556425" y="609"/>
                  </a:lnTo>
                  <a:lnTo>
                    <a:pt x="556425" y="268566"/>
                  </a:lnTo>
                  <a:close/>
                </a:path>
                <a:path w="3440429" h="268605">
                  <a:moveTo>
                    <a:pt x="844791" y="268566"/>
                  </a:moveTo>
                  <a:lnTo>
                    <a:pt x="576834" y="268566"/>
                  </a:lnTo>
                  <a:lnTo>
                    <a:pt x="576834" y="609"/>
                  </a:lnTo>
                  <a:lnTo>
                    <a:pt x="844791" y="609"/>
                  </a:lnTo>
                  <a:lnTo>
                    <a:pt x="844791" y="268566"/>
                  </a:lnTo>
                  <a:close/>
                </a:path>
                <a:path w="3440429" h="268605">
                  <a:moveTo>
                    <a:pt x="1133055" y="268566"/>
                  </a:moveTo>
                  <a:lnTo>
                    <a:pt x="865098" y="268566"/>
                  </a:lnTo>
                  <a:lnTo>
                    <a:pt x="865098" y="609"/>
                  </a:lnTo>
                  <a:lnTo>
                    <a:pt x="1133055" y="609"/>
                  </a:lnTo>
                  <a:lnTo>
                    <a:pt x="1133055" y="268566"/>
                  </a:lnTo>
                  <a:close/>
                </a:path>
                <a:path w="3440429" h="268605">
                  <a:moveTo>
                    <a:pt x="1421422" y="267957"/>
                  </a:moveTo>
                  <a:lnTo>
                    <a:pt x="1153464" y="267957"/>
                  </a:lnTo>
                  <a:lnTo>
                    <a:pt x="1153464" y="0"/>
                  </a:lnTo>
                  <a:lnTo>
                    <a:pt x="1421422" y="0"/>
                  </a:lnTo>
                  <a:lnTo>
                    <a:pt x="1421422" y="267957"/>
                  </a:lnTo>
                  <a:close/>
                </a:path>
                <a:path w="3440429" h="268605">
                  <a:moveTo>
                    <a:pt x="1709877" y="268566"/>
                  </a:moveTo>
                  <a:lnTo>
                    <a:pt x="1441919" y="268566"/>
                  </a:lnTo>
                  <a:lnTo>
                    <a:pt x="1441919" y="609"/>
                  </a:lnTo>
                  <a:lnTo>
                    <a:pt x="1709877" y="609"/>
                  </a:lnTo>
                  <a:lnTo>
                    <a:pt x="1709877" y="268566"/>
                  </a:lnTo>
                  <a:close/>
                </a:path>
                <a:path w="3440429" h="268605">
                  <a:moveTo>
                    <a:pt x="1997062" y="268566"/>
                  </a:moveTo>
                  <a:lnTo>
                    <a:pt x="1729105" y="268566"/>
                  </a:lnTo>
                  <a:lnTo>
                    <a:pt x="1729105" y="609"/>
                  </a:lnTo>
                  <a:lnTo>
                    <a:pt x="1997062" y="609"/>
                  </a:lnTo>
                  <a:lnTo>
                    <a:pt x="1997062" y="268566"/>
                  </a:lnTo>
                  <a:close/>
                </a:path>
                <a:path w="3440429" h="268605">
                  <a:moveTo>
                    <a:pt x="2286508" y="268566"/>
                  </a:moveTo>
                  <a:lnTo>
                    <a:pt x="2018550" y="268566"/>
                  </a:lnTo>
                  <a:lnTo>
                    <a:pt x="2018550" y="609"/>
                  </a:lnTo>
                  <a:lnTo>
                    <a:pt x="2286508" y="609"/>
                  </a:lnTo>
                  <a:lnTo>
                    <a:pt x="2286508" y="268566"/>
                  </a:lnTo>
                  <a:close/>
                </a:path>
                <a:path w="3440429" h="268605">
                  <a:moveTo>
                    <a:pt x="2574975" y="268566"/>
                  </a:moveTo>
                  <a:lnTo>
                    <a:pt x="2307018" y="268566"/>
                  </a:lnTo>
                  <a:lnTo>
                    <a:pt x="2307018" y="609"/>
                  </a:lnTo>
                  <a:lnTo>
                    <a:pt x="2574975" y="609"/>
                  </a:lnTo>
                  <a:lnTo>
                    <a:pt x="2574975" y="268566"/>
                  </a:lnTo>
                  <a:close/>
                </a:path>
                <a:path w="3440429" h="268605">
                  <a:moveTo>
                    <a:pt x="2863240" y="268566"/>
                  </a:moveTo>
                  <a:lnTo>
                    <a:pt x="2595283" y="268566"/>
                  </a:lnTo>
                  <a:lnTo>
                    <a:pt x="2595283" y="609"/>
                  </a:lnTo>
                  <a:lnTo>
                    <a:pt x="2863240" y="609"/>
                  </a:lnTo>
                  <a:lnTo>
                    <a:pt x="2863240" y="268566"/>
                  </a:lnTo>
                  <a:close/>
                </a:path>
                <a:path w="3440429" h="268605">
                  <a:moveTo>
                    <a:pt x="3151606" y="268566"/>
                  </a:moveTo>
                  <a:lnTo>
                    <a:pt x="2883649" y="268566"/>
                  </a:lnTo>
                  <a:lnTo>
                    <a:pt x="2883649" y="609"/>
                  </a:lnTo>
                  <a:lnTo>
                    <a:pt x="3151606" y="609"/>
                  </a:lnTo>
                  <a:lnTo>
                    <a:pt x="3151606" y="268566"/>
                  </a:lnTo>
                  <a:close/>
                </a:path>
                <a:path w="3440429" h="268605">
                  <a:moveTo>
                    <a:pt x="3439972" y="268566"/>
                  </a:moveTo>
                  <a:lnTo>
                    <a:pt x="3172015" y="268566"/>
                  </a:lnTo>
                  <a:lnTo>
                    <a:pt x="3172015" y="609"/>
                  </a:lnTo>
                  <a:lnTo>
                    <a:pt x="3439972" y="609"/>
                  </a:lnTo>
                  <a:lnTo>
                    <a:pt x="3439972" y="268566"/>
                  </a:lnTo>
                  <a:close/>
                </a:path>
              </a:pathLst>
            </a:custGeom>
            <a:ln w="3175">
              <a:solidFill>
                <a:srgbClr val="ED1C24"/>
              </a:solidFill>
            </a:ln>
          </p:spPr>
          <p:txBody>
            <a:bodyPr wrap="square" lIns="0" tIns="0" rIns="0" bIns="0" rtlCol="0"/>
            <a:lstStyle/>
            <a:p>
              <a:endParaRPr/>
            </a:p>
          </p:txBody>
        </p:sp>
        <p:sp>
          <p:nvSpPr>
            <p:cNvPr id="120" name="object 52">
              <a:extLst>
                <a:ext uri="{FF2B5EF4-FFF2-40B4-BE49-F238E27FC236}">
                  <a16:creationId xmlns:a16="http://schemas.microsoft.com/office/drawing/2014/main" id="{1E199F5E-048F-6480-5BF2-06C19F667910}"/>
                </a:ext>
              </a:extLst>
            </p:cNvPr>
            <p:cNvSpPr/>
            <p:nvPr/>
          </p:nvSpPr>
          <p:spPr>
            <a:xfrm>
              <a:off x="3571817" y="2769259"/>
              <a:ext cx="1181754" cy="1322050"/>
            </a:xfrm>
            <a:custGeom>
              <a:avLst/>
              <a:gdLst/>
              <a:ahLst/>
              <a:cxnLst/>
              <a:rect l="l" t="t" r="r" b="b"/>
              <a:pathLst>
                <a:path w="871854" h="975360">
                  <a:moveTo>
                    <a:pt x="809269" y="0"/>
                  </a:moveTo>
                  <a:lnTo>
                    <a:pt x="738733" y="36880"/>
                  </a:lnTo>
                  <a:lnTo>
                    <a:pt x="738733" y="149567"/>
                  </a:lnTo>
                  <a:lnTo>
                    <a:pt x="0" y="974877"/>
                  </a:lnTo>
                  <a:lnTo>
                    <a:pt x="267957" y="974877"/>
                  </a:lnTo>
                  <a:lnTo>
                    <a:pt x="802373" y="156857"/>
                  </a:lnTo>
                  <a:lnTo>
                    <a:pt x="812101" y="152400"/>
                  </a:lnTo>
                  <a:lnTo>
                    <a:pt x="812101" y="48640"/>
                  </a:lnTo>
                  <a:lnTo>
                    <a:pt x="871283" y="17018"/>
                  </a:lnTo>
                  <a:lnTo>
                    <a:pt x="871283" y="8915"/>
                  </a:lnTo>
                  <a:lnTo>
                    <a:pt x="809269" y="0"/>
                  </a:lnTo>
                  <a:close/>
                </a:path>
              </a:pathLst>
            </a:custGeom>
            <a:solidFill>
              <a:srgbClr val="ED1C24">
                <a:alpha val="29998"/>
              </a:srgbClr>
            </a:solidFill>
          </p:spPr>
          <p:txBody>
            <a:bodyPr wrap="square" lIns="0" tIns="0" rIns="0" bIns="0" rtlCol="0"/>
            <a:lstStyle/>
            <a:p>
              <a:endParaRPr/>
            </a:p>
          </p:txBody>
        </p:sp>
      </p:grpSp>
      <p:grpSp>
        <p:nvGrpSpPr>
          <p:cNvPr id="158" name="Group 157">
            <a:extLst>
              <a:ext uri="{FF2B5EF4-FFF2-40B4-BE49-F238E27FC236}">
                <a16:creationId xmlns:a16="http://schemas.microsoft.com/office/drawing/2014/main" id="{B4B483AB-045D-4281-983E-45E7B96D070E}"/>
              </a:ext>
            </a:extLst>
          </p:cNvPr>
          <p:cNvGrpSpPr/>
          <p:nvPr/>
        </p:nvGrpSpPr>
        <p:grpSpPr>
          <a:xfrm>
            <a:off x="1234749" y="6504725"/>
            <a:ext cx="1557884" cy="375153"/>
            <a:chOff x="1234749" y="6504725"/>
            <a:chExt cx="1557884" cy="375153"/>
          </a:xfrm>
        </p:grpSpPr>
        <p:sp>
          <p:nvSpPr>
            <p:cNvPr id="108" name="object 40">
              <a:extLst>
                <a:ext uri="{FF2B5EF4-FFF2-40B4-BE49-F238E27FC236}">
                  <a16:creationId xmlns:a16="http://schemas.microsoft.com/office/drawing/2014/main" id="{4A6FD4AE-ECDA-78BB-E5C6-7B9FBC9B4F13}"/>
                </a:ext>
              </a:extLst>
            </p:cNvPr>
            <p:cNvSpPr txBox="1"/>
            <p:nvPr/>
          </p:nvSpPr>
          <p:spPr>
            <a:xfrm>
              <a:off x="1234749" y="6689542"/>
              <a:ext cx="1557884" cy="190336"/>
            </a:xfrm>
            <a:prstGeom prst="rect">
              <a:avLst/>
            </a:prstGeom>
          </p:spPr>
          <p:txBody>
            <a:bodyPr vert="horz" wrap="square" lIns="0" tIns="17145" rIns="0" bIns="0" rtlCol="0">
              <a:spAutoFit/>
            </a:bodyPr>
            <a:lstStyle/>
            <a:p>
              <a:pPr marL="12700">
                <a:lnSpc>
                  <a:spcPct val="100000"/>
                </a:lnSpc>
                <a:spcBef>
                  <a:spcPts val="135"/>
                </a:spcBef>
              </a:pPr>
              <a:r>
                <a:rPr sz="800" dirty="0">
                  <a:solidFill>
                    <a:srgbClr val="221E1F"/>
                  </a:solidFill>
                  <a:latin typeface="Arial"/>
                  <a:cs typeface="Arial"/>
                </a:rPr>
                <a:t>Minimize</a:t>
              </a:r>
              <a:r>
                <a:rPr sz="800" spc="-15" dirty="0">
                  <a:solidFill>
                    <a:srgbClr val="221E1F"/>
                  </a:solidFill>
                  <a:latin typeface="Arial"/>
                  <a:cs typeface="Arial"/>
                </a:rPr>
                <a:t> </a:t>
              </a:r>
              <a:r>
                <a:rPr sz="800" dirty="0">
                  <a:solidFill>
                    <a:srgbClr val="221E1F"/>
                  </a:solidFill>
                  <a:latin typeface="Arial"/>
                  <a:cs typeface="Arial"/>
                </a:rPr>
                <a:t>sum</a:t>
              </a:r>
              <a:r>
                <a:rPr sz="800" spc="-10" dirty="0">
                  <a:solidFill>
                    <a:srgbClr val="221E1F"/>
                  </a:solidFill>
                  <a:latin typeface="Arial"/>
                  <a:cs typeface="Arial"/>
                </a:rPr>
                <a:t> </a:t>
              </a:r>
              <a:r>
                <a:rPr sz="800" dirty="0">
                  <a:solidFill>
                    <a:srgbClr val="221E1F"/>
                  </a:solidFill>
                  <a:latin typeface="Arial"/>
                  <a:cs typeface="Arial"/>
                </a:rPr>
                <a:t>of</a:t>
              </a:r>
              <a:r>
                <a:rPr sz="800" spc="-10" dirty="0">
                  <a:solidFill>
                    <a:srgbClr val="221E1F"/>
                  </a:solidFill>
                  <a:latin typeface="Arial"/>
                  <a:cs typeface="Arial"/>
                </a:rPr>
                <a:t> squares</a:t>
              </a:r>
              <a:endParaRPr sz="800" dirty="0">
                <a:latin typeface="Arial"/>
                <a:cs typeface="Arial"/>
              </a:endParaRPr>
            </a:p>
          </p:txBody>
        </p:sp>
        <p:sp>
          <p:nvSpPr>
            <p:cNvPr id="110" name="object 42">
              <a:extLst>
                <a:ext uri="{FF2B5EF4-FFF2-40B4-BE49-F238E27FC236}">
                  <a16:creationId xmlns:a16="http://schemas.microsoft.com/office/drawing/2014/main" id="{C35C9580-ED2D-14EA-A460-AB1FD443E474}"/>
                </a:ext>
              </a:extLst>
            </p:cNvPr>
            <p:cNvSpPr/>
            <p:nvPr/>
          </p:nvSpPr>
          <p:spPr>
            <a:xfrm>
              <a:off x="1776899" y="6504725"/>
              <a:ext cx="0" cy="94678"/>
            </a:xfrm>
            <a:custGeom>
              <a:avLst/>
              <a:gdLst/>
              <a:ahLst/>
              <a:cxnLst/>
              <a:rect l="l" t="t" r="r" b="b"/>
              <a:pathLst>
                <a:path h="69850">
                  <a:moveTo>
                    <a:pt x="0" y="69519"/>
                  </a:moveTo>
                  <a:lnTo>
                    <a:pt x="0" y="0"/>
                  </a:lnTo>
                </a:path>
              </a:pathLst>
            </a:custGeom>
            <a:ln w="9525">
              <a:solidFill>
                <a:srgbClr val="FBB040"/>
              </a:solidFill>
            </a:ln>
          </p:spPr>
          <p:txBody>
            <a:bodyPr wrap="square" lIns="0" tIns="0" rIns="0" bIns="0" rtlCol="0"/>
            <a:lstStyle/>
            <a:p>
              <a:endParaRPr/>
            </a:p>
          </p:txBody>
        </p:sp>
        <p:sp>
          <p:nvSpPr>
            <p:cNvPr id="111" name="object 43">
              <a:extLst>
                <a:ext uri="{FF2B5EF4-FFF2-40B4-BE49-F238E27FC236}">
                  <a16:creationId xmlns:a16="http://schemas.microsoft.com/office/drawing/2014/main" id="{DF5197A7-2617-1B73-B8FE-3E8A28C9B5E9}"/>
                </a:ext>
              </a:extLst>
            </p:cNvPr>
            <p:cNvSpPr/>
            <p:nvPr/>
          </p:nvSpPr>
          <p:spPr>
            <a:xfrm>
              <a:off x="1715513" y="6566513"/>
              <a:ext cx="123081" cy="111032"/>
            </a:xfrm>
            <a:custGeom>
              <a:avLst/>
              <a:gdLst/>
              <a:ahLst/>
              <a:cxnLst/>
              <a:rect l="l" t="t" r="r" b="b"/>
              <a:pathLst>
                <a:path w="90805" h="81914">
                  <a:moveTo>
                    <a:pt x="90589" y="0"/>
                  </a:moveTo>
                  <a:lnTo>
                    <a:pt x="45288" y="16395"/>
                  </a:lnTo>
                  <a:lnTo>
                    <a:pt x="0" y="0"/>
                  </a:lnTo>
                  <a:lnTo>
                    <a:pt x="13316" y="17699"/>
                  </a:lnTo>
                  <a:lnTo>
                    <a:pt x="25682" y="38371"/>
                  </a:lnTo>
                  <a:lnTo>
                    <a:pt x="36529" y="60212"/>
                  </a:lnTo>
                  <a:lnTo>
                    <a:pt x="45288" y="81419"/>
                  </a:lnTo>
                  <a:lnTo>
                    <a:pt x="54048" y="60212"/>
                  </a:lnTo>
                  <a:lnTo>
                    <a:pt x="64900" y="38371"/>
                  </a:lnTo>
                  <a:lnTo>
                    <a:pt x="77270" y="17699"/>
                  </a:lnTo>
                  <a:lnTo>
                    <a:pt x="90589" y="0"/>
                  </a:lnTo>
                  <a:close/>
                </a:path>
              </a:pathLst>
            </a:custGeom>
            <a:solidFill>
              <a:srgbClr val="FBB040"/>
            </a:solidFill>
          </p:spPr>
          <p:txBody>
            <a:bodyPr wrap="square" lIns="0" tIns="0" rIns="0" bIns="0" rtlCol="0"/>
            <a:lstStyle/>
            <a:p>
              <a:endParaRPr/>
            </a:p>
          </p:txBody>
        </p:sp>
      </p:grpSp>
      <p:grpSp>
        <p:nvGrpSpPr>
          <p:cNvPr id="153" name="Group 152">
            <a:extLst>
              <a:ext uri="{FF2B5EF4-FFF2-40B4-BE49-F238E27FC236}">
                <a16:creationId xmlns:a16="http://schemas.microsoft.com/office/drawing/2014/main" id="{84FBF463-2425-EDF0-CDCA-9C8EE063C318}"/>
              </a:ext>
            </a:extLst>
          </p:cNvPr>
          <p:cNvGrpSpPr/>
          <p:nvPr/>
        </p:nvGrpSpPr>
        <p:grpSpPr>
          <a:xfrm>
            <a:off x="4353551" y="2799833"/>
            <a:ext cx="685990" cy="1654018"/>
            <a:chOff x="4353551" y="2799833"/>
            <a:chExt cx="685990" cy="1654018"/>
          </a:xfrm>
        </p:grpSpPr>
        <p:pic>
          <p:nvPicPr>
            <p:cNvPr id="103" name="object 35">
              <a:extLst>
                <a:ext uri="{FF2B5EF4-FFF2-40B4-BE49-F238E27FC236}">
                  <a16:creationId xmlns:a16="http://schemas.microsoft.com/office/drawing/2014/main" id="{1959447C-6CD4-3508-8E4F-888D676BC1CD}"/>
                </a:ext>
              </a:extLst>
            </p:cNvPr>
            <p:cNvPicPr/>
            <p:nvPr/>
          </p:nvPicPr>
          <p:blipFill>
            <a:blip r:embed="rId14" cstate="print"/>
            <a:stretch>
              <a:fillRect/>
            </a:stretch>
          </p:blipFill>
          <p:spPr>
            <a:xfrm>
              <a:off x="4353551" y="4090653"/>
              <a:ext cx="363214" cy="363198"/>
            </a:xfrm>
            <a:prstGeom prst="rect">
              <a:avLst/>
            </a:prstGeom>
          </p:spPr>
        </p:pic>
        <p:sp>
          <p:nvSpPr>
            <p:cNvPr id="114" name="object 46">
              <a:extLst>
                <a:ext uri="{FF2B5EF4-FFF2-40B4-BE49-F238E27FC236}">
                  <a16:creationId xmlns:a16="http://schemas.microsoft.com/office/drawing/2014/main" id="{4CB23E6A-0BD4-B5F4-B1FE-19DBE5A4A937}"/>
                </a:ext>
              </a:extLst>
            </p:cNvPr>
            <p:cNvSpPr/>
            <p:nvPr/>
          </p:nvSpPr>
          <p:spPr>
            <a:xfrm>
              <a:off x="4353555" y="2799833"/>
              <a:ext cx="685986" cy="1291064"/>
            </a:xfrm>
            <a:custGeom>
              <a:avLst/>
              <a:gdLst/>
              <a:ahLst/>
              <a:cxnLst/>
              <a:rect l="l" t="t" r="r" b="b"/>
              <a:pathLst>
                <a:path w="506095" h="952500">
                  <a:moveTo>
                    <a:pt x="379120" y="0"/>
                  </a:moveTo>
                  <a:lnTo>
                    <a:pt x="311023" y="36207"/>
                  </a:lnTo>
                  <a:lnTo>
                    <a:pt x="311023" y="148081"/>
                  </a:lnTo>
                  <a:lnTo>
                    <a:pt x="0" y="952322"/>
                  </a:lnTo>
                  <a:lnTo>
                    <a:pt x="267957" y="952322"/>
                  </a:lnTo>
                  <a:lnTo>
                    <a:pt x="438023" y="164299"/>
                  </a:lnTo>
                  <a:lnTo>
                    <a:pt x="493687" y="135648"/>
                  </a:lnTo>
                  <a:lnTo>
                    <a:pt x="454837" y="131660"/>
                  </a:lnTo>
                  <a:lnTo>
                    <a:pt x="454837" y="73698"/>
                  </a:lnTo>
                  <a:lnTo>
                    <a:pt x="485444" y="56680"/>
                  </a:lnTo>
                  <a:lnTo>
                    <a:pt x="505574" y="59080"/>
                  </a:lnTo>
                  <a:lnTo>
                    <a:pt x="505574" y="14592"/>
                  </a:lnTo>
                  <a:lnTo>
                    <a:pt x="379120" y="0"/>
                  </a:lnTo>
                  <a:close/>
                </a:path>
              </a:pathLst>
            </a:custGeom>
            <a:solidFill>
              <a:srgbClr val="ED1C24">
                <a:alpha val="29998"/>
              </a:srgbClr>
            </a:solidFill>
          </p:spPr>
          <p:txBody>
            <a:bodyPr wrap="square" lIns="0" tIns="0" rIns="0" bIns="0" rtlCol="0"/>
            <a:lstStyle/>
            <a:p>
              <a:endParaRPr/>
            </a:p>
          </p:txBody>
        </p:sp>
      </p:grpSp>
      <p:grpSp>
        <p:nvGrpSpPr>
          <p:cNvPr id="159" name="Group 158">
            <a:extLst>
              <a:ext uri="{FF2B5EF4-FFF2-40B4-BE49-F238E27FC236}">
                <a16:creationId xmlns:a16="http://schemas.microsoft.com/office/drawing/2014/main" id="{23A35599-1645-7D38-6003-F530C734C20B}"/>
              </a:ext>
            </a:extLst>
          </p:cNvPr>
          <p:cNvGrpSpPr/>
          <p:nvPr/>
        </p:nvGrpSpPr>
        <p:grpSpPr>
          <a:xfrm>
            <a:off x="50902" y="2744669"/>
            <a:ext cx="803042" cy="4040041"/>
            <a:chOff x="50902" y="2744669"/>
            <a:chExt cx="803042" cy="4040041"/>
          </a:xfrm>
        </p:grpSpPr>
        <p:sp>
          <p:nvSpPr>
            <p:cNvPr id="106" name="object 38">
              <a:extLst>
                <a:ext uri="{FF2B5EF4-FFF2-40B4-BE49-F238E27FC236}">
                  <a16:creationId xmlns:a16="http://schemas.microsoft.com/office/drawing/2014/main" id="{CAAC410E-6C94-25EC-B22C-2BC982BA43C0}"/>
                </a:ext>
              </a:extLst>
            </p:cNvPr>
            <p:cNvSpPr/>
            <p:nvPr/>
          </p:nvSpPr>
          <p:spPr>
            <a:xfrm>
              <a:off x="50902" y="2815979"/>
              <a:ext cx="803042" cy="3968731"/>
            </a:xfrm>
            <a:custGeom>
              <a:avLst/>
              <a:gdLst/>
              <a:ahLst/>
              <a:cxnLst/>
              <a:rect l="l" t="t" r="r" b="b"/>
              <a:pathLst>
                <a:path w="592455" h="2927985">
                  <a:moveTo>
                    <a:pt x="591896" y="2927502"/>
                  </a:moveTo>
                  <a:lnTo>
                    <a:pt x="538023" y="2921496"/>
                  </a:lnTo>
                  <a:lnTo>
                    <a:pt x="485504" y="2903824"/>
                  </a:lnTo>
                  <a:lnTo>
                    <a:pt x="434550" y="2875004"/>
                  </a:lnTo>
                  <a:lnTo>
                    <a:pt x="385368" y="2835556"/>
                  </a:lnTo>
                  <a:lnTo>
                    <a:pt x="338168" y="2785998"/>
                  </a:lnTo>
                  <a:lnTo>
                    <a:pt x="293159" y="2726849"/>
                  </a:lnTo>
                  <a:lnTo>
                    <a:pt x="271541" y="2693841"/>
                  </a:lnTo>
                  <a:lnTo>
                    <a:pt x="250549" y="2658628"/>
                  </a:lnTo>
                  <a:lnTo>
                    <a:pt x="230210" y="2621278"/>
                  </a:lnTo>
                  <a:lnTo>
                    <a:pt x="210549" y="2581854"/>
                  </a:lnTo>
                  <a:lnTo>
                    <a:pt x="191592" y="2540421"/>
                  </a:lnTo>
                  <a:lnTo>
                    <a:pt x="173366" y="2497045"/>
                  </a:lnTo>
                  <a:lnTo>
                    <a:pt x="155896" y="2451790"/>
                  </a:lnTo>
                  <a:lnTo>
                    <a:pt x="139209" y="2404720"/>
                  </a:lnTo>
                  <a:lnTo>
                    <a:pt x="123332" y="2355901"/>
                  </a:lnTo>
                  <a:lnTo>
                    <a:pt x="108289" y="2305398"/>
                  </a:lnTo>
                  <a:lnTo>
                    <a:pt x="94107" y="2253276"/>
                  </a:lnTo>
                  <a:lnTo>
                    <a:pt x="80813" y="2199598"/>
                  </a:lnTo>
                  <a:lnTo>
                    <a:pt x="68432" y="2144431"/>
                  </a:lnTo>
                  <a:lnTo>
                    <a:pt x="56991" y="2087839"/>
                  </a:lnTo>
                  <a:lnTo>
                    <a:pt x="46515" y="2029886"/>
                  </a:lnTo>
                  <a:lnTo>
                    <a:pt x="37031" y="1970638"/>
                  </a:lnTo>
                  <a:lnTo>
                    <a:pt x="28565" y="1910160"/>
                  </a:lnTo>
                  <a:lnTo>
                    <a:pt x="21143" y="1848516"/>
                  </a:lnTo>
                  <a:lnTo>
                    <a:pt x="14792" y="1785772"/>
                  </a:lnTo>
                  <a:lnTo>
                    <a:pt x="9536" y="1721991"/>
                  </a:lnTo>
                  <a:lnTo>
                    <a:pt x="5403" y="1657240"/>
                  </a:lnTo>
                  <a:lnTo>
                    <a:pt x="2418" y="1591582"/>
                  </a:lnTo>
                  <a:lnTo>
                    <a:pt x="609" y="1525083"/>
                  </a:lnTo>
                  <a:lnTo>
                    <a:pt x="0" y="1457807"/>
                  </a:lnTo>
                  <a:lnTo>
                    <a:pt x="579" y="1392155"/>
                  </a:lnTo>
                  <a:lnTo>
                    <a:pt x="2303" y="1327241"/>
                  </a:lnTo>
                  <a:lnTo>
                    <a:pt x="5147" y="1263125"/>
                  </a:lnTo>
                  <a:lnTo>
                    <a:pt x="9085" y="1199868"/>
                  </a:lnTo>
                  <a:lnTo>
                    <a:pt x="14095" y="1137528"/>
                  </a:lnTo>
                  <a:lnTo>
                    <a:pt x="20151" y="1076167"/>
                  </a:lnTo>
                  <a:lnTo>
                    <a:pt x="27230" y="1015845"/>
                  </a:lnTo>
                  <a:lnTo>
                    <a:pt x="35306" y="956623"/>
                  </a:lnTo>
                  <a:lnTo>
                    <a:pt x="44357" y="898559"/>
                  </a:lnTo>
                  <a:lnTo>
                    <a:pt x="54358" y="841715"/>
                  </a:lnTo>
                  <a:lnTo>
                    <a:pt x="65284" y="786152"/>
                  </a:lnTo>
                  <a:lnTo>
                    <a:pt x="77111" y="731928"/>
                  </a:lnTo>
                  <a:lnTo>
                    <a:pt x="89814" y="679105"/>
                  </a:lnTo>
                  <a:lnTo>
                    <a:pt x="103371" y="627742"/>
                  </a:lnTo>
                  <a:lnTo>
                    <a:pt x="117756" y="577900"/>
                  </a:lnTo>
                  <a:lnTo>
                    <a:pt x="132945" y="529640"/>
                  </a:lnTo>
                  <a:lnTo>
                    <a:pt x="148913" y="483020"/>
                  </a:lnTo>
                  <a:lnTo>
                    <a:pt x="165638" y="438102"/>
                  </a:lnTo>
                  <a:lnTo>
                    <a:pt x="183093" y="394947"/>
                  </a:lnTo>
                  <a:lnTo>
                    <a:pt x="201256" y="353613"/>
                  </a:lnTo>
                  <a:lnTo>
                    <a:pt x="220101" y="314162"/>
                  </a:lnTo>
                  <a:lnTo>
                    <a:pt x="239605" y="276653"/>
                  </a:lnTo>
                  <a:lnTo>
                    <a:pt x="259743" y="241147"/>
                  </a:lnTo>
                  <a:lnTo>
                    <a:pt x="280490" y="207704"/>
                  </a:lnTo>
                  <a:lnTo>
                    <a:pt x="323719" y="147248"/>
                  </a:lnTo>
                  <a:lnTo>
                    <a:pt x="369096" y="95768"/>
                  </a:lnTo>
                  <a:lnTo>
                    <a:pt x="416428" y="53745"/>
                  </a:lnTo>
                  <a:lnTo>
                    <a:pt x="465520" y="21662"/>
                  </a:lnTo>
                  <a:lnTo>
                    <a:pt x="490665" y="9498"/>
                  </a:lnTo>
                  <a:lnTo>
                    <a:pt x="516178" y="0"/>
                  </a:lnTo>
                </a:path>
              </a:pathLst>
            </a:custGeom>
            <a:ln w="12700">
              <a:solidFill>
                <a:srgbClr val="FBB040"/>
              </a:solidFill>
            </a:ln>
          </p:spPr>
          <p:txBody>
            <a:bodyPr wrap="square" lIns="0" tIns="0" rIns="0" bIns="0" rtlCol="0"/>
            <a:lstStyle/>
            <a:p>
              <a:endParaRPr/>
            </a:p>
          </p:txBody>
        </p:sp>
        <p:pic>
          <p:nvPicPr>
            <p:cNvPr id="107" name="object 39">
              <a:extLst>
                <a:ext uri="{FF2B5EF4-FFF2-40B4-BE49-F238E27FC236}">
                  <a16:creationId xmlns:a16="http://schemas.microsoft.com/office/drawing/2014/main" id="{1D22F4EB-C2ED-D916-4FA9-D5534A0BBF5C}"/>
                </a:ext>
              </a:extLst>
            </p:cNvPr>
            <p:cNvPicPr/>
            <p:nvPr/>
          </p:nvPicPr>
          <p:blipFill>
            <a:blip r:embed="rId15" cstate="print"/>
            <a:stretch>
              <a:fillRect/>
            </a:stretch>
          </p:blipFill>
          <p:spPr>
            <a:xfrm>
              <a:off x="694111" y="2744669"/>
              <a:ext cx="159075" cy="161262"/>
            </a:xfrm>
            <a:prstGeom prst="rect">
              <a:avLst/>
            </a:prstGeom>
          </p:spPr>
        </p:pic>
        <p:sp>
          <p:nvSpPr>
            <p:cNvPr id="116" name="object 48">
              <a:extLst>
                <a:ext uri="{FF2B5EF4-FFF2-40B4-BE49-F238E27FC236}">
                  <a16:creationId xmlns:a16="http://schemas.microsoft.com/office/drawing/2014/main" id="{E74BE0AE-B0AF-C8BE-B3D0-DE217E2DEF95}"/>
                </a:ext>
              </a:extLst>
            </p:cNvPr>
            <p:cNvSpPr txBox="1"/>
            <p:nvPr/>
          </p:nvSpPr>
          <p:spPr>
            <a:xfrm>
              <a:off x="68124" y="4557029"/>
              <a:ext cx="497490" cy="406255"/>
            </a:xfrm>
            <a:prstGeom prst="rect">
              <a:avLst/>
            </a:prstGeom>
          </p:spPr>
          <p:txBody>
            <a:bodyPr vert="horz" wrap="square" lIns="0" tIns="12700" rIns="0" bIns="0" rtlCol="0">
              <a:spAutoFit/>
            </a:bodyPr>
            <a:lstStyle/>
            <a:p>
              <a:pPr marL="12700" marR="5080">
                <a:lnSpc>
                  <a:spcPct val="100000"/>
                </a:lnSpc>
                <a:spcBef>
                  <a:spcPts val="100"/>
                </a:spcBef>
              </a:pPr>
              <a:r>
                <a:rPr sz="900" spc="-10" dirty="0">
                  <a:solidFill>
                    <a:srgbClr val="231F20"/>
                  </a:solidFill>
                  <a:latin typeface="Gill Sans MT"/>
                  <a:cs typeface="Gill Sans MT"/>
                </a:rPr>
                <a:t>update pixels</a:t>
              </a:r>
              <a:endParaRPr sz="900" dirty="0">
                <a:latin typeface="Gill Sans MT"/>
                <a:cs typeface="Gill Sans MT"/>
              </a:endParaRPr>
            </a:p>
          </p:txBody>
        </p:sp>
      </p:grpSp>
      <p:grpSp>
        <p:nvGrpSpPr>
          <p:cNvPr id="156" name="Group 155">
            <a:extLst>
              <a:ext uri="{FF2B5EF4-FFF2-40B4-BE49-F238E27FC236}">
                <a16:creationId xmlns:a16="http://schemas.microsoft.com/office/drawing/2014/main" id="{31AF9400-A1F7-1856-0A5B-9B395551FBE5}"/>
              </a:ext>
            </a:extLst>
          </p:cNvPr>
          <p:cNvGrpSpPr/>
          <p:nvPr/>
        </p:nvGrpSpPr>
        <p:grpSpPr>
          <a:xfrm>
            <a:off x="3024300" y="4473833"/>
            <a:ext cx="2005025" cy="1981653"/>
            <a:chOff x="3024300" y="4473833"/>
            <a:chExt cx="2005025" cy="1981653"/>
          </a:xfrm>
        </p:grpSpPr>
        <p:grpSp>
          <p:nvGrpSpPr>
            <p:cNvPr id="71" name="object 3">
              <a:extLst>
                <a:ext uri="{FF2B5EF4-FFF2-40B4-BE49-F238E27FC236}">
                  <a16:creationId xmlns:a16="http://schemas.microsoft.com/office/drawing/2014/main" id="{9454AE69-3F94-DC6C-44A5-5B1AA4337E10}"/>
                </a:ext>
              </a:extLst>
            </p:cNvPr>
            <p:cNvGrpSpPr/>
            <p:nvPr/>
          </p:nvGrpSpPr>
          <p:grpSpPr>
            <a:xfrm>
              <a:off x="3225776" y="4652696"/>
              <a:ext cx="1799744" cy="1799744"/>
              <a:chOff x="2420391" y="2198052"/>
              <a:chExt cx="1327785" cy="1327785"/>
            </a:xfrm>
          </p:grpSpPr>
          <p:pic>
            <p:nvPicPr>
              <p:cNvPr id="72" name="object 4">
                <a:extLst>
                  <a:ext uri="{FF2B5EF4-FFF2-40B4-BE49-F238E27FC236}">
                    <a16:creationId xmlns:a16="http://schemas.microsoft.com/office/drawing/2014/main" id="{C9B07830-2480-F385-8427-82834240CD51}"/>
                  </a:ext>
                </a:extLst>
              </p:cNvPr>
              <p:cNvPicPr/>
              <p:nvPr/>
            </p:nvPicPr>
            <p:blipFill>
              <a:blip r:embed="rId16" cstate="print"/>
              <a:stretch>
                <a:fillRect/>
              </a:stretch>
            </p:blipFill>
            <p:spPr>
              <a:xfrm>
                <a:off x="2420391" y="3193403"/>
                <a:ext cx="1327264" cy="332301"/>
              </a:xfrm>
              <a:prstGeom prst="rect">
                <a:avLst/>
              </a:prstGeom>
            </p:spPr>
          </p:pic>
          <p:pic>
            <p:nvPicPr>
              <p:cNvPr id="73" name="object 5">
                <a:extLst>
                  <a:ext uri="{FF2B5EF4-FFF2-40B4-BE49-F238E27FC236}">
                    <a16:creationId xmlns:a16="http://schemas.microsoft.com/office/drawing/2014/main" id="{2718E1DE-A24B-9991-C3E5-D6BAF0881C0B}"/>
                  </a:ext>
                </a:extLst>
              </p:cNvPr>
              <p:cNvPicPr/>
              <p:nvPr/>
            </p:nvPicPr>
            <p:blipFill>
              <a:blip r:embed="rId17" cstate="print"/>
              <a:stretch>
                <a:fillRect/>
              </a:stretch>
            </p:blipFill>
            <p:spPr>
              <a:xfrm>
                <a:off x="2420520" y="2861619"/>
                <a:ext cx="1327262" cy="332301"/>
              </a:xfrm>
              <a:prstGeom prst="rect">
                <a:avLst/>
              </a:prstGeom>
            </p:spPr>
          </p:pic>
          <p:pic>
            <p:nvPicPr>
              <p:cNvPr id="74" name="object 6">
                <a:extLst>
                  <a:ext uri="{FF2B5EF4-FFF2-40B4-BE49-F238E27FC236}">
                    <a16:creationId xmlns:a16="http://schemas.microsoft.com/office/drawing/2014/main" id="{85A50189-6FD6-3FE1-6347-90DBA511079E}"/>
                  </a:ext>
                </a:extLst>
              </p:cNvPr>
              <p:cNvPicPr/>
              <p:nvPr/>
            </p:nvPicPr>
            <p:blipFill>
              <a:blip r:embed="rId18" cstate="print"/>
              <a:stretch>
                <a:fillRect/>
              </a:stretch>
            </p:blipFill>
            <p:spPr>
              <a:xfrm>
                <a:off x="2420649" y="2529835"/>
                <a:ext cx="1327265" cy="332300"/>
              </a:xfrm>
              <a:prstGeom prst="rect">
                <a:avLst/>
              </a:prstGeom>
            </p:spPr>
          </p:pic>
          <p:pic>
            <p:nvPicPr>
              <p:cNvPr id="75" name="object 7">
                <a:extLst>
                  <a:ext uri="{FF2B5EF4-FFF2-40B4-BE49-F238E27FC236}">
                    <a16:creationId xmlns:a16="http://schemas.microsoft.com/office/drawing/2014/main" id="{A4EEFE36-C1E7-EC0B-7CF0-924B7E51E7CA}"/>
                  </a:ext>
                </a:extLst>
              </p:cNvPr>
              <p:cNvPicPr/>
              <p:nvPr/>
            </p:nvPicPr>
            <p:blipFill>
              <a:blip r:embed="rId19" cstate="print"/>
              <a:stretch>
                <a:fillRect/>
              </a:stretch>
            </p:blipFill>
            <p:spPr>
              <a:xfrm>
                <a:off x="2420785" y="2198052"/>
                <a:ext cx="1327259" cy="332300"/>
              </a:xfrm>
              <a:prstGeom prst="rect">
                <a:avLst/>
              </a:prstGeom>
            </p:spPr>
          </p:pic>
        </p:grpSp>
        <p:sp>
          <p:nvSpPr>
            <p:cNvPr id="112" name="object 44">
              <a:extLst>
                <a:ext uri="{FF2B5EF4-FFF2-40B4-BE49-F238E27FC236}">
                  <a16:creationId xmlns:a16="http://schemas.microsoft.com/office/drawing/2014/main" id="{CB2C780B-6215-0DAA-CA4A-1B6C9C0173B3}"/>
                </a:ext>
              </a:extLst>
            </p:cNvPr>
            <p:cNvSpPr/>
            <p:nvPr/>
          </p:nvSpPr>
          <p:spPr>
            <a:xfrm>
              <a:off x="3226138" y="4652300"/>
              <a:ext cx="1803187" cy="1803186"/>
            </a:xfrm>
            <a:custGeom>
              <a:avLst/>
              <a:gdLst/>
              <a:ahLst/>
              <a:cxnLst/>
              <a:rect l="l" t="t" r="r" b="b"/>
              <a:pathLst>
                <a:path w="1330325" h="1330325">
                  <a:moveTo>
                    <a:pt x="1330198" y="1330197"/>
                  </a:moveTo>
                  <a:lnTo>
                    <a:pt x="0" y="1330197"/>
                  </a:lnTo>
                  <a:lnTo>
                    <a:pt x="0" y="0"/>
                  </a:lnTo>
                  <a:lnTo>
                    <a:pt x="1330198" y="0"/>
                  </a:lnTo>
                  <a:lnTo>
                    <a:pt x="1330198" y="1330197"/>
                  </a:lnTo>
                  <a:close/>
                </a:path>
              </a:pathLst>
            </a:custGeom>
            <a:ln w="25400">
              <a:solidFill>
                <a:srgbClr val="ED1C24"/>
              </a:solidFill>
            </a:ln>
          </p:spPr>
          <p:txBody>
            <a:bodyPr wrap="square" lIns="0" tIns="0" rIns="0" bIns="0" rtlCol="0"/>
            <a:lstStyle/>
            <a:p>
              <a:endParaRPr/>
            </a:p>
          </p:txBody>
        </p:sp>
        <p:sp>
          <p:nvSpPr>
            <p:cNvPr id="117" name="object 49">
              <a:extLst>
                <a:ext uri="{FF2B5EF4-FFF2-40B4-BE49-F238E27FC236}">
                  <a16:creationId xmlns:a16="http://schemas.microsoft.com/office/drawing/2014/main" id="{B4C871A9-0162-E9D8-171E-9BD7CFD67A00}"/>
                </a:ext>
              </a:extLst>
            </p:cNvPr>
            <p:cNvSpPr txBox="1"/>
            <p:nvPr/>
          </p:nvSpPr>
          <p:spPr>
            <a:xfrm>
              <a:off x="3024300" y="4473833"/>
              <a:ext cx="151485" cy="20511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231F20"/>
                  </a:solidFill>
                  <a:latin typeface="Gill Sans MT"/>
                  <a:cs typeface="Gill Sans MT"/>
                </a:rPr>
                <a:t>d.</a:t>
              </a:r>
              <a:endParaRPr sz="900" dirty="0">
                <a:latin typeface="Gill Sans MT"/>
                <a:cs typeface="Gill Sans MT"/>
              </a:endParaRPr>
            </a:p>
          </p:txBody>
        </p:sp>
      </p:grpSp>
      <p:grpSp>
        <p:nvGrpSpPr>
          <p:cNvPr id="157" name="Group 156">
            <a:extLst>
              <a:ext uri="{FF2B5EF4-FFF2-40B4-BE49-F238E27FC236}">
                <a16:creationId xmlns:a16="http://schemas.microsoft.com/office/drawing/2014/main" id="{14B1240E-A4A7-E152-455F-C8FEC2A0E429}"/>
              </a:ext>
            </a:extLst>
          </p:cNvPr>
          <p:cNvGrpSpPr/>
          <p:nvPr/>
        </p:nvGrpSpPr>
        <p:grpSpPr>
          <a:xfrm>
            <a:off x="623027" y="4453024"/>
            <a:ext cx="2362663" cy="1999003"/>
            <a:chOff x="623027" y="4453024"/>
            <a:chExt cx="2362663" cy="1999003"/>
          </a:xfrm>
        </p:grpSpPr>
        <p:grpSp>
          <p:nvGrpSpPr>
            <p:cNvPr id="155" name="Group 154">
              <a:extLst>
                <a:ext uri="{FF2B5EF4-FFF2-40B4-BE49-F238E27FC236}">
                  <a16:creationId xmlns:a16="http://schemas.microsoft.com/office/drawing/2014/main" id="{0D57A700-A44D-3332-9326-A4E32B7C5341}"/>
                </a:ext>
              </a:extLst>
            </p:cNvPr>
            <p:cNvGrpSpPr/>
            <p:nvPr/>
          </p:nvGrpSpPr>
          <p:grpSpPr>
            <a:xfrm>
              <a:off x="831526" y="4453024"/>
              <a:ext cx="1799564" cy="1995824"/>
              <a:chOff x="831526" y="4453024"/>
              <a:chExt cx="1799564" cy="1995824"/>
            </a:xfrm>
          </p:grpSpPr>
          <p:pic>
            <p:nvPicPr>
              <p:cNvPr id="143" name="object 2">
                <a:extLst>
                  <a:ext uri="{FF2B5EF4-FFF2-40B4-BE49-F238E27FC236}">
                    <a16:creationId xmlns:a16="http://schemas.microsoft.com/office/drawing/2014/main" id="{A2F5ECBD-B1CE-1928-573B-E7F8158B9462}"/>
                  </a:ext>
                </a:extLst>
              </p:cNvPr>
              <p:cNvPicPr/>
              <p:nvPr/>
            </p:nvPicPr>
            <p:blipFill>
              <a:blip r:embed="rId20" cstate="print"/>
              <a:stretch>
                <a:fillRect/>
              </a:stretch>
            </p:blipFill>
            <p:spPr>
              <a:xfrm>
                <a:off x="831526" y="4649278"/>
                <a:ext cx="1799564" cy="1799570"/>
              </a:xfrm>
              <a:prstGeom prst="rect">
                <a:avLst/>
              </a:prstGeom>
            </p:spPr>
          </p:pic>
          <p:sp>
            <p:nvSpPr>
              <p:cNvPr id="78" name="object 10">
                <a:extLst>
                  <a:ext uri="{FF2B5EF4-FFF2-40B4-BE49-F238E27FC236}">
                    <a16:creationId xmlns:a16="http://schemas.microsoft.com/office/drawing/2014/main" id="{3D9DC14A-350D-8A1C-C150-00F2AB46F0B3}"/>
                  </a:ext>
                </a:extLst>
              </p:cNvPr>
              <p:cNvSpPr/>
              <p:nvPr/>
            </p:nvSpPr>
            <p:spPr>
              <a:xfrm>
                <a:off x="1024862" y="4453024"/>
                <a:ext cx="383876" cy="81767"/>
              </a:xfrm>
              <a:custGeom>
                <a:avLst/>
                <a:gdLst/>
                <a:ahLst/>
                <a:cxnLst/>
                <a:rect l="l" t="t" r="r" b="b"/>
                <a:pathLst>
                  <a:path w="283209" h="60325">
                    <a:moveTo>
                      <a:pt x="282841" y="0"/>
                    </a:moveTo>
                    <a:lnTo>
                      <a:pt x="271729" y="23406"/>
                    </a:lnTo>
                    <a:lnTo>
                      <a:pt x="241422" y="42521"/>
                    </a:lnTo>
                    <a:lnTo>
                      <a:pt x="196468" y="55408"/>
                    </a:lnTo>
                    <a:lnTo>
                      <a:pt x="141414" y="60134"/>
                    </a:lnTo>
                    <a:lnTo>
                      <a:pt x="86367" y="55408"/>
                    </a:lnTo>
                    <a:lnTo>
                      <a:pt x="41417" y="42521"/>
                    </a:lnTo>
                    <a:lnTo>
                      <a:pt x="11112" y="23406"/>
                    </a:lnTo>
                    <a:lnTo>
                      <a:pt x="0" y="0"/>
                    </a:lnTo>
                  </a:path>
                </a:pathLst>
              </a:custGeom>
              <a:ln w="6350">
                <a:solidFill>
                  <a:srgbClr val="2A3073"/>
                </a:solidFill>
                <a:prstDash val="dash"/>
              </a:ln>
            </p:spPr>
            <p:txBody>
              <a:bodyPr wrap="square" lIns="0" tIns="0" rIns="0" bIns="0" rtlCol="0"/>
              <a:lstStyle/>
              <a:p>
                <a:endParaRPr/>
              </a:p>
            </p:txBody>
          </p:sp>
          <p:pic>
            <p:nvPicPr>
              <p:cNvPr id="79" name="object 11">
                <a:extLst>
                  <a:ext uri="{FF2B5EF4-FFF2-40B4-BE49-F238E27FC236}">
                    <a16:creationId xmlns:a16="http://schemas.microsoft.com/office/drawing/2014/main" id="{D641A44E-A355-0860-11EA-42872A8F3833}"/>
                  </a:ext>
                </a:extLst>
              </p:cNvPr>
              <p:cNvPicPr/>
              <p:nvPr/>
            </p:nvPicPr>
            <p:blipFill>
              <a:blip r:embed="rId21" cstate="print"/>
              <a:stretch>
                <a:fillRect/>
              </a:stretch>
            </p:blipFill>
            <p:spPr>
              <a:xfrm>
                <a:off x="979026" y="4530223"/>
                <a:ext cx="241830" cy="130104"/>
              </a:xfrm>
              <a:prstGeom prst="rect">
                <a:avLst/>
              </a:prstGeom>
            </p:spPr>
          </p:pic>
        </p:grpSp>
        <p:sp>
          <p:nvSpPr>
            <p:cNvPr id="80" name="object 12">
              <a:extLst>
                <a:ext uri="{FF2B5EF4-FFF2-40B4-BE49-F238E27FC236}">
                  <a16:creationId xmlns:a16="http://schemas.microsoft.com/office/drawing/2014/main" id="{4181E305-AFAD-9E97-C1DD-A9D12A6B4605}"/>
                </a:ext>
              </a:extLst>
            </p:cNvPr>
            <p:cNvSpPr/>
            <p:nvPr/>
          </p:nvSpPr>
          <p:spPr>
            <a:xfrm>
              <a:off x="983339" y="4654161"/>
              <a:ext cx="0" cy="144599"/>
            </a:xfrm>
            <a:custGeom>
              <a:avLst/>
              <a:gdLst/>
              <a:ahLst/>
              <a:cxnLst/>
              <a:rect l="l" t="t" r="r" b="b"/>
              <a:pathLst>
                <a:path h="106680">
                  <a:moveTo>
                    <a:pt x="0" y="0"/>
                  </a:moveTo>
                  <a:lnTo>
                    <a:pt x="0" y="26639"/>
                  </a:lnTo>
                  <a:lnTo>
                    <a:pt x="0" y="53276"/>
                  </a:lnTo>
                  <a:lnTo>
                    <a:pt x="0" y="79913"/>
                  </a:lnTo>
                  <a:lnTo>
                    <a:pt x="0" y="106553"/>
                  </a:lnTo>
                </a:path>
              </a:pathLst>
            </a:custGeom>
            <a:ln w="6350">
              <a:solidFill>
                <a:srgbClr val="ED1C24"/>
              </a:solidFill>
              <a:prstDash val="dash"/>
            </a:ln>
          </p:spPr>
          <p:txBody>
            <a:bodyPr wrap="square" lIns="0" tIns="0" rIns="0" bIns="0" rtlCol="0"/>
            <a:lstStyle/>
            <a:p>
              <a:endParaRPr/>
            </a:p>
          </p:txBody>
        </p:sp>
        <p:sp>
          <p:nvSpPr>
            <p:cNvPr id="81" name="object 13">
              <a:extLst>
                <a:ext uri="{FF2B5EF4-FFF2-40B4-BE49-F238E27FC236}">
                  <a16:creationId xmlns:a16="http://schemas.microsoft.com/office/drawing/2014/main" id="{53B47AA1-5D0C-A8A0-86BE-4405BB9210E1}"/>
                </a:ext>
              </a:extLst>
            </p:cNvPr>
            <p:cNvSpPr/>
            <p:nvPr/>
          </p:nvSpPr>
          <p:spPr>
            <a:xfrm>
              <a:off x="1134699" y="4655631"/>
              <a:ext cx="0" cy="144599"/>
            </a:xfrm>
            <a:custGeom>
              <a:avLst/>
              <a:gdLst/>
              <a:ahLst/>
              <a:cxnLst/>
              <a:rect l="l" t="t" r="r" b="b"/>
              <a:pathLst>
                <a:path h="106680">
                  <a:moveTo>
                    <a:pt x="0" y="0"/>
                  </a:moveTo>
                  <a:lnTo>
                    <a:pt x="0" y="26639"/>
                  </a:lnTo>
                  <a:lnTo>
                    <a:pt x="0" y="53276"/>
                  </a:lnTo>
                  <a:lnTo>
                    <a:pt x="0" y="79913"/>
                  </a:lnTo>
                  <a:lnTo>
                    <a:pt x="0" y="106553"/>
                  </a:lnTo>
                </a:path>
              </a:pathLst>
            </a:custGeom>
            <a:ln w="6350">
              <a:solidFill>
                <a:srgbClr val="ED1C24"/>
              </a:solidFill>
              <a:prstDash val="dash"/>
            </a:ln>
          </p:spPr>
          <p:txBody>
            <a:bodyPr wrap="square" lIns="0" tIns="0" rIns="0" bIns="0" rtlCol="0"/>
            <a:lstStyle/>
            <a:p>
              <a:endParaRPr/>
            </a:p>
          </p:txBody>
        </p:sp>
        <p:sp>
          <p:nvSpPr>
            <p:cNvPr id="82" name="object 14">
              <a:extLst>
                <a:ext uri="{FF2B5EF4-FFF2-40B4-BE49-F238E27FC236}">
                  <a16:creationId xmlns:a16="http://schemas.microsoft.com/office/drawing/2014/main" id="{BA9BAA4A-19F2-B81D-CE6A-9C935038A94A}"/>
                </a:ext>
              </a:extLst>
            </p:cNvPr>
            <p:cNvSpPr/>
            <p:nvPr/>
          </p:nvSpPr>
          <p:spPr>
            <a:xfrm>
              <a:off x="986802" y="4652290"/>
              <a:ext cx="144599" cy="0"/>
            </a:xfrm>
            <a:custGeom>
              <a:avLst/>
              <a:gdLst/>
              <a:ahLst/>
              <a:cxnLst/>
              <a:rect l="l" t="t" r="r" b="b"/>
              <a:pathLst>
                <a:path w="106680">
                  <a:moveTo>
                    <a:pt x="0" y="0"/>
                  </a:moveTo>
                  <a:lnTo>
                    <a:pt x="106260" y="0"/>
                  </a:lnTo>
                </a:path>
              </a:pathLst>
            </a:custGeom>
            <a:ln w="6350">
              <a:solidFill>
                <a:srgbClr val="ED1C24"/>
              </a:solidFill>
              <a:prstDash val="dash"/>
            </a:ln>
          </p:spPr>
          <p:txBody>
            <a:bodyPr wrap="square" lIns="0" tIns="0" rIns="0" bIns="0" rtlCol="0"/>
            <a:lstStyle/>
            <a:p>
              <a:endParaRPr/>
            </a:p>
          </p:txBody>
        </p:sp>
        <p:sp>
          <p:nvSpPr>
            <p:cNvPr id="83" name="object 15">
              <a:extLst>
                <a:ext uri="{FF2B5EF4-FFF2-40B4-BE49-F238E27FC236}">
                  <a16:creationId xmlns:a16="http://schemas.microsoft.com/office/drawing/2014/main" id="{260BE419-2A82-83B2-162A-E956BFCA9C26}"/>
                </a:ext>
              </a:extLst>
            </p:cNvPr>
            <p:cNvSpPr/>
            <p:nvPr/>
          </p:nvSpPr>
          <p:spPr>
            <a:xfrm>
              <a:off x="986802" y="4800056"/>
              <a:ext cx="144599" cy="0"/>
            </a:xfrm>
            <a:custGeom>
              <a:avLst/>
              <a:gdLst/>
              <a:ahLst/>
              <a:cxnLst/>
              <a:rect l="l" t="t" r="r" b="b"/>
              <a:pathLst>
                <a:path w="106680">
                  <a:moveTo>
                    <a:pt x="0" y="0"/>
                  </a:moveTo>
                  <a:lnTo>
                    <a:pt x="26565" y="0"/>
                  </a:lnTo>
                  <a:lnTo>
                    <a:pt x="53130" y="0"/>
                  </a:lnTo>
                  <a:lnTo>
                    <a:pt x="79695" y="0"/>
                  </a:lnTo>
                  <a:lnTo>
                    <a:pt x="106260" y="0"/>
                  </a:lnTo>
                </a:path>
              </a:pathLst>
            </a:custGeom>
            <a:ln w="6350">
              <a:solidFill>
                <a:srgbClr val="ED1C24"/>
              </a:solidFill>
              <a:prstDash val="dash"/>
            </a:ln>
          </p:spPr>
          <p:txBody>
            <a:bodyPr wrap="square" lIns="0" tIns="0" rIns="0" bIns="0" rtlCol="0"/>
            <a:lstStyle/>
            <a:p>
              <a:endParaRPr/>
            </a:p>
          </p:txBody>
        </p:sp>
        <p:sp>
          <p:nvSpPr>
            <p:cNvPr id="84" name="object 16">
              <a:extLst>
                <a:ext uri="{FF2B5EF4-FFF2-40B4-BE49-F238E27FC236}">
                  <a16:creationId xmlns:a16="http://schemas.microsoft.com/office/drawing/2014/main" id="{690F00EB-B169-5077-A3CF-A0EC3598FF4F}"/>
                </a:ext>
              </a:extLst>
            </p:cNvPr>
            <p:cNvSpPr/>
            <p:nvPr/>
          </p:nvSpPr>
          <p:spPr>
            <a:xfrm>
              <a:off x="1795329" y="4453024"/>
              <a:ext cx="1190361" cy="81767"/>
            </a:xfrm>
            <a:custGeom>
              <a:avLst/>
              <a:gdLst/>
              <a:ahLst/>
              <a:cxnLst/>
              <a:rect l="l" t="t" r="r" b="b"/>
              <a:pathLst>
                <a:path w="878205" h="60325">
                  <a:moveTo>
                    <a:pt x="878001" y="0"/>
                  </a:moveTo>
                  <a:lnTo>
                    <a:pt x="818065" y="30350"/>
                  </a:lnTo>
                  <a:lnTo>
                    <a:pt x="774755" y="38743"/>
                  </a:lnTo>
                  <a:lnTo>
                    <a:pt x="721844" y="45991"/>
                  </a:lnTo>
                  <a:lnTo>
                    <a:pt x="660574" y="51924"/>
                  </a:lnTo>
                  <a:lnTo>
                    <a:pt x="592183" y="56372"/>
                  </a:lnTo>
                  <a:lnTo>
                    <a:pt x="517912" y="59165"/>
                  </a:lnTo>
                  <a:lnTo>
                    <a:pt x="439000" y="60134"/>
                  </a:lnTo>
                  <a:lnTo>
                    <a:pt x="360089" y="59165"/>
                  </a:lnTo>
                  <a:lnTo>
                    <a:pt x="285818" y="56372"/>
                  </a:lnTo>
                  <a:lnTo>
                    <a:pt x="217427" y="51924"/>
                  </a:lnTo>
                  <a:lnTo>
                    <a:pt x="156157" y="45991"/>
                  </a:lnTo>
                  <a:lnTo>
                    <a:pt x="103246" y="38743"/>
                  </a:lnTo>
                  <a:lnTo>
                    <a:pt x="59936" y="30350"/>
                  </a:lnTo>
                  <a:lnTo>
                    <a:pt x="7072" y="10809"/>
                  </a:lnTo>
                  <a:lnTo>
                    <a:pt x="0" y="0"/>
                  </a:lnTo>
                </a:path>
              </a:pathLst>
            </a:custGeom>
            <a:ln w="6350">
              <a:solidFill>
                <a:srgbClr val="2A3073"/>
              </a:solidFill>
              <a:prstDash val="dash"/>
            </a:ln>
          </p:spPr>
          <p:txBody>
            <a:bodyPr wrap="square" lIns="0" tIns="0" rIns="0" bIns="0" rtlCol="0"/>
            <a:lstStyle/>
            <a:p>
              <a:endParaRPr/>
            </a:p>
          </p:txBody>
        </p:sp>
        <p:sp>
          <p:nvSpPr>
            <p:cNvPr id="85" name="object 17">
              <a:extLst>
                <a:ext uri="{FF2B5EF4-FFF2-40B4-BE49-F238E27FC236}">
                  <a16:creationId xmlns:a16="http://schemas.microsoft.com/office/drawing/2014/main" id="{562EC263-D857-5395-47A0-A773F8D5BB3C}"/>
                </a:ext>
              </a:extLst>
            </p:cNvPr>
            <p:cNvSpPr/>
            <p:nvPr/>
          </p:nvSpPr>
          <p:spPr>
            <a:xfrm>
              <a:off x="1583628" y="4534531"/>
              <a:ext cx="807346" cy="419166"/>
            </a:xfrm>
            <a:custGeom>
              <a:avLst/>
              <a:gdLst/>
              <a:ahLst/>
              <a:cxnLst/>
              <a:rect l="l" t="t" r="r" b="b"/>
              <a:pathLst>
                <a:path w="595630" h="309244">
                  <a:moveTo>
                    <a:pt x="595185" y="0"/>
                  </a:moveTo>
                  <a:lnTo>
                    <a:pt x="549401" y="23765"/>
                  </a:lnTo>
                  <a:lnTo>
                    <a:pt x="503617" y="47532"/>
                  </a:lnTo>
                  <a:lnTo>
                    <a:pt x="457833" y="71298"/>
                  </a:lnTo>
                  <a:lnTo>
                    <a:pt x="412050" y="95065"/>
                  </a:lnTo>
                  <a:lnTo>
                    <a:pt x="366267" y="118832"/>
                  </a:lnTo>
                  <a:lnTo>
                    <a:pt x="320484" y="142599"/>
                  </a:lnTo>
                  <a:lnTo>
                    <a:pt x="274701" y="166366"/>
                  </a:lnTo>
                  <a:lnTo>
                    <a:pt x="228918" y="190133"/>
                  </a:lnTo>
                  <a:lnTo>
                    <a:pt x="183135" y="213900"/>
                  </a:lnTo>
                  <a:lnTo>
                    <a:pt x="137351" y="237667"/>
                  </a:lnTo>
                  <a:lnTo>
                    <a:pt x="91568" y="261433"/>
                  </a:lnTo>
                  <a:lnTo>
                    <a:pt x="45784" y="285199"/>
                  </a:lnTo>
                  <a:lnTo>
                    <a:pt x="0" y="308965"/>
                  </a:lnTo>
                </a:path>
                <a:path w="595630" h="309244">
                  <a:moveTo>
                    <a:pt x="595185" y="0"/>
                  </a:moveTo>
                  <a:lnTo>
                    <a:pt x="550927" y="27961"/>
                  </a:lnTo>
                  <a:lnTo>
                    <a:pt x="506669" y="55923"/>
                  </a:lnTo>
                  <a:lnTo>
                    <a:pt x="462412" y="83885"/>
                  </a:lnTo>
                  <a:lnTo>
                    <a:pt x="418155" y="111847"/>
                  </a:lnTo>
                  <a:lnTo>
                    <a:pt x="373899" y="139808"/>
                  </a:lnTo>
                  <a:lnTo>
                    <a:pt x="329642" y="167769"/>
                  </a:lnTo>
                  <a:lnTo>
                    <a:pt x="285385" y="195730"/>
                  </a:lnTo>
                  <a:lnTo>
                    <a:pt x="241129" y="223690"/>
                  </a:lnTo>
                  <a:lnTo>
                    <a:pt x="196871" y="251650"/>
                  </a:lnTo>
                  <a:lnTo>
                    <a:pt x="152614" y="279609"/>
                  </a:lnTo>
                  <a:lnTo>
                    <a:pt x="108356" y="307568"/>
                  </a:lnTo>
                </a:path>
              </a:pathLst>
            </a:custGeom>
            <a:ln w="3175">
              <a:solidFill>
                <a:srgbClr val="2A3073"/>
              </a:solidFill>
              <a:prstDash val="dash"/>
            </a:ln>
          </p:spPr>
          <p:txBody>
            <a:bodyPr wrap="square" lIns="0" tIns="0" rIns="0" bIns="0" rtlCol="0"/>
            <a:lstStyle/>
            <a:p>
              <a:endParaRPr/>
            </a:p>
          </p:txBody>
        </p:sp>
        <p:sp>
          <p:nvSpPr>
            <p:cNvPr id="86" name="object 18">
              <a:extLst>
                <a:ext uri="{FF2B5EF4-FFF2-40B4-BE49-F238E27FC236}">
                  <a16:creationId xmlns:a16="http://schemas.microsoft.com/office/drawing/2014/main" id="{8A326312-809E-21A3-FA49-0F06CBE453A0}"/>
                </a:ext>
              </a:extLst>
            </p:cNvPr>
            <p:cNvSpPr/>
            <p:nvPr/>
          </p:nvSpPr>
          <p:spPr>
            <a:xfrm>
              <a:off x="1583631" y="4953316"/>
              <a:ext cx="0" cy="145459"/>
            </a:xfrm>
            <a:custGeom>
              <a:avLst/>
              <a:gdLst/>
              <a:ahLst/>
              <a:cxnLst/>
              <a:rect l="l" t="t" r="r" b="b"/>
              <a:pathLst>
                <a:path h="107314">
                  <a:moveTo>
                    <a:pt x="0" y="0"/>
                  </a:moveTo>
                  <a:lnTo>
                    <a:pt x="0" y="26829"/>
                  </a:lnTo>
                  <a:lnTo>
                    <a:pt x="0" y="53657"/>
                  </a:lnTo>
                  <a:lnTo>
                    <a:pt x="0" y="80485"/>
                  </a:lnTo>
                  <a:lnTo>
                    <a:pt x="0" y="107314"/>
                  </a:lnTo>
                </a:path>
              </a:pathLst>
            </a:custGeom>
            <a:ln w="6350">
              <a:solidFill>
                <a:srgbClr val="ED1C24"/>
              </a:solidFill>
              <a:prstDash val="dash"/>
            </a:ln>
          </p:spPr>
          <p:txBody>
            <a:bodyPr wrap="square" lIns="0" tIns="0" rIns="0" bIns="0" rtlCol="0"/>
            <a:lstStyle/>
            <a:p>
              <a:endParaRPr/>
            </a:p>
          </p:txBody>
        </p:sp>
        <p:sp>
          <p:nvSpPr>
            <p:cNvPr id="87" name="object 19">
              <a:extLst>
                <a:ext uri="{FF2B5EF4-FFF2-40B4-BE49-F238E27FC236}">
                  <a16:creationId xmlns:a16="http://schemas.microsoft.com/office/drawing/2014/main" id="{A3030FF5-D6E8-FE2C-19C3-91213152A0ED}"/>
                </a:ext>
              </a:extLst>
            </p:cNvPr>
            <p:cNvSpPr/>
            <p:nvPr/>
          </p:nvSpPr>
          <p:spPr>
            <a:xfrm>
              <a:off x="1734344" y="4954797"/>
              <a:ext cx="0" cy="145459"/>
            </a:xfrm>
            <a:custGeom>
              <a:avLst/>
              <a:gdLst/>
              <a:ahLst/>
              <a:cxnLst/>
              <a:rect l="l" t="t" r="r" b="b"/>
              <a:pathLst>
                <a:path h="107314">
                  <a:moveTo>
                    <a:pt x="0" y="0"/>
                  </a:moveTo>
                  <a:lnTo>
                    <a:pt x="0" y="26829"/>
                  </a:lnTo>
                  <a:lnTo>
                    <a:pt x="0" y="53657"/>
                  </a:lnTo>
                  <a:lnTo>
                    <a:pt x="0" y="80485"/>
                  </a:lnTo>
                  <a:lnTo>
                    <a:pt x="0" y="107314"/>
                  </a:lnTo>
                </a:path>
              </a:pathLst>
            </a:custGeom>
            <a:ln w="6350">
              <a:solidFill>
                <a:srgbClr val="ED1C24"/>
              </a:solidFill>
              <a:prstDash val="dash"/>
            </a:ln>
          </p:spPr>
          <p:txBody>
            <a:bodyPr wrap="square" lIns="0" tIns="0" rIns="0" bIns="0" rtlCol="0"/>
            <a:lstStyle/>
            <a:p>
              <a:endParaRPr/>
            </a:p>
          </p:txBody>
        </p:sp>
        <p:sp>
          <p:nvSpPr>
            <p:cNvPr id="88" name="object 20">
              <a:extLst>
                <a:ext uri="{FF2B5EF4-FFF2-40B4-BE49-F238E27FC236}">
                  <a16:creationId xmlns:a16="http://schemas.microsoft.com/office/drawing/2014/main" id="{90E2A65B-8990-CE39-0F78-BD1EA89C0BCA}"/>
                </a:ext>
              </a:extLst>
            </p:cNvPr>
            <p:cNvSpPr/>
            <p:nvPr/>
          </p:nvSpPr>
          <p:spPr>
            <a:xfrm>
              <a:off x="1587080" y="4951432"/>
              <a:ext cx="143739" cy="0"/>
            </a:xfrm>
            <a:custGeom>
              <a:avLst/>
              <a:gdLst/>
              <a:ahLst/>
              <a:cxnLst/>
              <a:rect l="l" t="t" r="r" b="b"/>
              <a:pathLst>
                <a:path w="106044">
                  <a:moveTo>
                    <a:pt x="0" y="0"/>
                  </a:moveTo>
                  <a:lnTo>
                    <a:pt x="26450" y="0"/>
                  </a:lnTo>
                  <a:lnTo>
                    <a:pt x="52901" y="0"/>
                  </a:lnTo>
                  <a:lnTo>
                    <a:pt x="79352" y="0"/>
                  </a:lnTo>
                  <a:lnTo>
                    <a:pt x="105803" y="0"/>
                  </a:lnTo>
                </a:path>
              </a:pathLst>
            </a:custGeom>
            <a:ln w="6350">
              <a:solidFill>
                <a:srgbClr val="ED1C24"/>
              </a:solidFill>
              <a:prstDash val="dash"/>
            </a:ln>
          </p:spPr>
          <p:txBody>
            <a:bodyPr wrap="square" lIns="0" tIns="0" rIns="0" bIns="0" rtlCol="0"/>
            <a:lstStyle/>
            <a:p>
              <a:endParaRPr/>
            </a:p>
          </p:txBody>
        </p:sp>
        <p:sp>
          <p:nvSpPr>
            <p:cNvPr id="89" name="object 21">
              <a:extLst>
                <a:ext uri="{FF2B5EF4-FFF2-40B4-BE49-F238E27FC236}">
                  <a16:creationId xmlns:a16="http://schemas.microsoft.com/office/drawing/2014/main" id="{25325801-D06D-C75A-4A84-94BE74512380}"/>
                </a:ext>
              </a:extLst>
            </p:cNvPr>
            <p:cNvSpPr/>
            <p:nvPr/>
          </p:nvSpPr>
          <p:spPr>
            <a:xfrm>
              <a:off x="1587080" y="5100260"/>
              <a:ext cx="143739" cy="0"/>
            </a:xfrm>
            <a:custGeom>
              <a:avLst/>
              <a:gdLst/>
              <a:ahLst/>
              <a:cxnLst/>
              <a:rect l="l" t="t" r="r" b="b"/>
              <a:pathLst>
                <a:path w="106044">
                  <a:moveTo>
                    <a:pt x="0" y="0"/>
                  </a:moveTo>
                  <a:lnTo>
                    <a:pt x="26450" y="0"/>
                  </a:lnTo>
                  <a:lnTo>
                    <a:pt x="52901" y="0"/>
                  </a:lnTo>
                  <a:lnTo>
                    <a:pt x="79352" y="0"/>
                  </a:lnTo>
                  <a:lnTo>
                    <a:pt x="105803" y="0"/>
                  </a:lnTo>
                </a:path>
              </a:pathLst>
            </a:custGeom>
            <a:ln w="6350">
              <a:solidFill>
                <a:srgbClr val="ED1C24"/>
              </a:solidFill>
              <a:prstDash val="dash"/>
            </a:ln>
          </p:spPr>
          <p:txBody>
            <a:bodyPr wrap="square" lIns="0" tIns="0" rIns="0" bIns="0" rtlCol="0"/>
            <a:lstStyle/>
            <a:p>
              <a:endParaRPr/>
            </a:p>
          </p:txBody>
        </p:sp>
        <p:sp>
          <p:nvSpPr>
            <p:cNvPr id="92" name="object 24">
              <a:extLst>
                <a:ext uri="{FF2B5EF4-FFF2-40B4-BE49-F238E27FC236}">
                  <a16:creationId xmlns:a16="http://schemas.microsoft.com/office/drawing/2014/main" id="{119EBC27-2A3D-BBF3-16FE-7AA3B778B8CB}"/>
                </a:ext>
              </a:extLst>
            </p:cNvPr>
            <p:cNvSpPr txBox="1"/>
            <p:nvPr/>
          </p:nvSpPr>
          <p:spPr>
            <a:xfrm>
              <a:off x="666525" y="4456942"/>
              <a:ext cx="153206" cy="213802"/>
            </a:xfrm>
            <a:prstGeom prst="rect">
              <a:avLst/>
            </a:prstGeom>
          </p:spPr>
          <p:txBody>
            <a:bodyPr vert="horz" wrap="square" lIns="0" tIns="11430" rIns="0" bIns="0" rtlCol="0">
              <a:spAutoFit/>
            </a:bodyPr>
            <a:lstStyle/>
            <a:p>
              <a:pPr marL="12700">
                <a:lnSpc>
                  <a:spcPct val="100000"/>
                </a:lnSpc>
                <a:spcBef>
                  <a:spcPts val="90"/>
                </a:spcBef>
              </a:pPr>
              <a:r>
                <a:rPr sz="950" spc="-25" dirty="0">
                  <a:solidFill>
                    <a:srgbClr val="221E1F"/>
                  </a:solidFill>
                  <a:latin typeface="Tahoma"/>
                  <a:cs typeface="Tahoma"/>
                </a:rPr>
                <a:t>c.</a:t>
              </a:r>
              <a:endParaRPr sz="950">
                <a:latin typeface="Tahoma"/>
                <a:cs typeface="Tahoma"/>
              </a:endParaRPr>
            </a:p>
          </p:txBody>
        </p:sp>
        <p:sp>
          <p:nvSpPr>
            <p:cNvPr id="115" name="object 47">
              <a:extLst>
                <a:ext uri="{FF2B5EF4-FFF2-40B4-BE49-F238E27FC236}">
                  <a16:creationId xmlns:a16="http://schemas.microsoft.com/office/drawing/2014/main" id="{D34EC5DB-F505-5995-C0D1-E4A453CE2154}"/>
                </a:ext>
              </a:extLst>
            </p:cNvPr>
            <p:cNvSpPr/>
            <p:nvPr/>
          </p:nvSpPr>
          <p:spPr>
            <a:xfrm>
              <a:off x="830714" y="4652283"/>
              <a:ext cx="1799744" cy="1799744"/>
            </a:xfrm>
            <a:custGeom>
              <a:avLst/>
              <a:gdLst/>
              <a:ahLst/>
              <a:cxnLst/>
              <a:rect l="l" t="t" r="r" b="b"/>
              <a:pathLst>
                <a:path w="1327785" h="1327785">
                  <a:moveTo>
                    <a:pt x="1327658" y="1327658"/>
                  </a:moveTo>
                  <a:lnTo>
                    <a:pt x="0" y="1327658"/>
                  </a:lnTo>
                  <a:lnTo>
                    <a:pt x="0" y="0"/>
                  </a:lnTo>
                  <a:lnTo>
                    <a:pt x="1327658" y="0"/>
                  </a:lnTo>
                  <a:lnTo>
                    <a:pt x="1327658" y="1327658"/>
                  </a:lnTo>
                  <a:close/>
                </a:path>
              </a:pathLst>
            </a:custGeom>
            <a:ln w="25400">
              <a:solidFill>
                <a:srgbClr val="ED1C24"/>
              </a:solidFill>
            </a:ln>
          </p:spPr>
          <p:txBody>
            <a:bodyPr wrap="square" lIns="0" tIns="0" rIns="0" bIns="0" rtlCol="0"/>
            <a:lstStyle/>
            <a:p>
              <a:endParaRPr/>
            </a:p>
          </p:txBody>
        </p:sp>
        <p:sp>
          <p:nvSpPr>
            <p:cNvPr id="118" name="object 50">
              <a:extLst>
                <a:ext uri="{FF2B5EF4-FFF2-40B4-BE49-F238E27FC236}">
                  <a16:creationId xmlns:a16="http://schemas.microsoft.com/office/drawing/2014/main" id="{511A8601-FB35-0BB6-DADF-8C283BFB4C73}"/>
                </a:ext>
              </a:extLst>
            </p:cNvPr>
            <p:cNvSpPr txBox="1"/>
            <p:nvPr/>
          </p:nvSpPr>
          <p:spPr>
            <a:xfrm>
              <a:off x="623027" y="5158411"/>
              <a:ext cx="187728" cy="597332"/>
            </a:xfrm>
            <a:prstGeom prst="rect">
              <a:avLst/>
            </a:prstGeom>
          </p:spPr>
          <p:txBody>
            <a:bodyPr vert="vert270" wrap="square" lIns="0" tIns="6985" rIns="0" bIns="0" rtlCol="0">
              <a:spAutoFit/>
            </a:bodyPr>
            <a:lstStyle/>
            <a:p>
              <a:pPr marL="12700">
                <a:lnSpc>
                  <a:spcPct val="100000"/>
                </a:lnSpc>
                <a:spcBef>
                  <a:spcPts val="55"/>
                </a:spcBef>
              </a:pPr>
              <a:r>
                <a:rPr sz="900" dirty="0">
                  <a:solidFill>
                    <a:srgbClr val="231F20"/>
                  </a:solidFill>
                  <a:latin typeface="Gill Sans MT"/>
                  <a:cs typeface="Gill Sans MT"/>
                </a:rPr>
                <a:t>12</a:t>
              </a:r>
              <a:r>
                <a:rPr sz="900" spc="-45" dirty="0">
                  <a:solidFill>
                    <a:srgbClr val="231F20"/>
                  </a:solidFill>
                  <a:latin typeface="Gill Sans MT"/>
                  <a:cs typeface="Gill Sans MT"/>
                </a:rPr>
                <a:t> </a:t>
              </a:r>
              <a:r>
                <a:rPr sz="900" spc="-10" dirty="0">
                  <a:solidFill>
                    <a:srgbClr val="231F20"/>
                  </a:solidFill>
                  <a:latin typeface="Gill Sans MT"/>
                  <a:cs typeface="Gill Sans MT"/>
                </a:rPr>
                <a:t>layers</a:t>
              </a:r>
              <a:endParaRPr sz="900">
                <a:latin typeface="Gill Sans MT"/>
                <a:cs typeface="Gill Sans MT"/>
              </a:endParaRPr>
            </a:p>
          </p:txBody>
        </p:sp>
      </p:grpSp>
      <p:grpSp>
        <p:nvGrpSpPr>
          <p:cNvPr id="151" name="Group 150">
            <a:extLst>
              <a:ext uri="{FF2B5EF4-FFF2-40B4-BE49-F238E27FC236}">
                <a16:creationId xmlns:a16="http://schemas.microsoft.com/office/drawing/2014/main" id="{0007D1AF-1BE2-C771-CBB3-EB86F343C0DF}"/>
              </a:ext>
            </a:extLst>
          </p:cNvPr>
          <p:cNvGrpSpPr/>
          <p:nvPr/>
        </p:nvGrpSpPr>
        <p:grpSpPr>
          <a:xfrm>
            <a:off x="859943" y="1904719"/>
            <a:ext cx="1799744" cy="1800061"/>
            <a:chOff x="859943" y="1904719"/>
            <a:chExt cx="1799744" cy="1800061"/>
          </a:xfrm>
        </p:grpSpPr>
        <p:pic>
          <p:nvPicPr>
            <p:cNvPr id="121" name="object 53">
              <a:extLst>
                <a:ext uri="{FF2B5EF4-FFF2-40B4-BE49-F238E27FC236}">
                  <a16:creationId xmlns:a16="http://schemas.microsoft.com/office/drawing/2014/main" id="{4B40C607-2AF7-FA10-84CC-B1DC0D7834E7}"/>
                </a:ext>
              </a:extLst>
            </p:cNvPr>
            <p:cNvPicPr/>
            <p:nvPr/>
          </p:nvPicPr>
          <p:blipFill>
            <a:blip r:embed="rId22" cstate="print"/>
            <a:stretch>
              <a:fillRect/>
            </a:stretch>
          </p:blipFill>
          <p:spPr>
            <a:xfrm>
              <a:off x="859943" y="1904726"/>
              <a:ext cx="1799554" cy="449890"/>
            </a:xfrm>
            <a:prstGeom prst="rect">
              <a:avLst/>
            </a:prstGeom>
          </p:spPr>
        </p:pic>
        <p:pic>
          <p:nvPicPr>
            <p:cNvPr id="122" name="object 54">
              <a:extLst>
                <a:ext uri="{FF2B5EF4-FFF2-40B4-BE49-F238E27FC236}">
                  <a16:creationId xmlns:a16="http://schemas.microsoft.com/office/drawing/2014/main" id="{17BF73AC-3545-F33E-AEC8-B3F8885518A3}"/>
                </a:ext>
              </a:extLst>
            </p:cNvPr>
            <p:cNvPicPr/>
            <p:nvPr/>
          </p:nvPicPr>
          <p:blipFill>
            <a:blip r:embed="rId23" cstate="print"/>
            <a:stretch>
              <a:fillRect/>
            </a:stretch>
          </p:blipFill>
          <p:spPr>
            <a:xfrm>
              <a:off x="859943" y="2354620"/>
              <a:ext cx="1799554" cy="449875"/>
            </a:xfrm>
            <a:prstGeom prst="rect">
              <a:avLst/>
            </a:prstGeom>
          </p:spPr>
        </p:pic>
        <p:pic>
          <p:nvPicPr>
            <p:cNvPr id="123" name="object 55">
              <a:extLst>
                <a:ext uri="{FF2B5EF4-FFF2-40B4-BE49-F238E27FC236}">
                  <a16:creationId xmlns:a16="http://schemas.microsoft.com/office/drawing/2014/main" id="{93DCCC6C-CF76-8780-7BE7-D6E1DBAACA20}"/>
                </a:ext>
              </a:extLst>
            </p:cNvPr>
            <p:cNvPicPr/>
            <p:nvPr/>
          </p:nvPicPr>
          <p:blipFill>
            <a:blip r:embed="rId24" cstate="print"/>
            <a:stretch>
              <a:fillRect/>
            </a:stretch>
          </p:blipFill>
          <p:spPr>
            <a:xfrm>
              <a:off x="859943" y="2804512"/>
              <a:ext cx="1799554" cy="449887"/>
            </a:xfrm>
            <a:prstGeom prst="rect">
              <a:avLst/>
            </a:prstGeom>
          </p:spPr>
        </p:pic>
        <p:pic>
          <p:nvPicPr>
            <p:cNvPr id="124" name="object 56">
              <a:extLst>
                <a:ext uri="{FF2B5EF4-FFF2-40B4-BE49-F238E27FC236}">
                  <a16:creationId xmlns:a16="http://schemas.microsoft.com/office/drawing/2014/main" id="{D395B1BC-507F-A172-F618-967C70DAE78B}"/>
                </a:ext>
              </a:extLst>
            </p:cNvPr>
            <p:cNvPicPr/>
            <p:nvPr/>
          </p:nvPicPr>
          <p:blipFill>
            <a:blip r:embed="rId25" cstate="print"/>
            <a:stretch>
              <a:fillRect/>
            </a:stretch>
          </p:blipFill>
          <p:spPr>
            <a:xfrm>
              <a:off x="859943" y="3254406"/>
              <a:ext cx="1799554" cy="449885"/>
            </a:xfrm>
            <a:prstGeom prst="rect">
              <a:avLst/>
            </a:prstGeom>
          </p:spPr>
        </p:pic>
        <p:sp>
          <p:nvSpPr>
            <p:cNvPr id="125" name="object 57">
              <a:extLst>
                <a:ext uri="{FF2B5EF4-FFF2-40B4-BE49-F238E27FC236}">
                  <a16:creationId xmlns:a16="http://schemas.microsoft.com/office/drawing/2014/main" id="{84D9507B-2547-399B-D0FD-6E692478F455}"/>
                </a:ext>
              </a:extLst>
            </p:cNvPr>
            <p:cNvSpPr/>
            <p:nvPr/>
          </p:nvSpPr>
          <p:spPr>
            <a:xfrm>
              <a:off x="859943" y="2354616"/>
              <a:ext cx="1799744" cy="0"/>
            </a:xfrm>
            <a:custGeom>
              <a:avLst/>
              <a:gdLst/>
              <a:ahLst/>
              <a:cxnLst/>
              <a:rect l="l" t="t" r="r" b="b"/>
              <a:pathLst>
                <a:path w="1327785">
                  <a:moveTo>
                    <a:pt x="0" y="0"/>
                  </a:moveTo>
                  <a:lnTo>
                    <a:pt x="1327658" y="0"/>
                  </a:lnTo>
                </a:path>
              </a:pathLst>
            </a:custGeom>
            <a:ln w="9525">
              <a:solidFill>
                <a:srgbClr val="A7A9AC"/>
              </a:solidFill>
            </a:ln>
          </p:spPr>
          <p:txBody>
            <a:bodyPr wrap="square" lIns="0" tIns="0" rIns="0" bIns="0" rtlCol="0"/>
            <a:lstStyle/>
            <a:p>
              <a:endParaRPr/>
            </a:p>
          </p:txBody>
        </p:sp>
        <p:sp>
          <p:nvSpPr>
            <p:cNvPr id="126" name="object 58">
              <a:extLst>
                <a:ext uri="{FF2B5EF4-FFF2-40B4-BE49-F238E27FC236}">
                  <a16:creationId xmlns:a16="http://schemas.microsoft.com/office/drawing/2014/main" id="{689017C2-F99E-365A-498C-29506806F245}"/>
                </a:ext>
              </a:extLst>
            </p:cNvPr>
            <p:cNvSpPr/>
            <p:nvPr/>
          </p:nvSpPr>
          <p:spPr>
            <a:xfrm>
              <a:off x="859943" y="2804509"/>
              <a:ext cx="1799744" cy="0"/>
            </a:xfrm>
            <a:custGeom>
              <a:avLst/>
              <a:gdLst/>
              <a:ahLst/>
              <a:cxnLst/>
              <a:rect l="l" t="t" r="r" b="b"/>
              <a:pathLst>
                <a:path w="1327785">
                  <a:moveTo>
                    <a:pt x="0" y="0"/>
                  </a:moveTo>
                  <a:lnTo>
                    <a:pt x="1327658" y="0"/>
                  </a:lnTo>
                </a:path>
              </a:pathLst>
            </a:custGeom>
            <a:ln w="9525">
              <a:solidFill>
                <a:srgbClr val="A7A9AC"/>
              </a:solidFill>
            </a:ln>
          </p:spPr>
          <p:txBody>
            <a:bodyPr wrap="square" lIns="0" tIns="0" rIns="0" bIns="0" rtlCol="0"/>
            <a:lstStyle/>
            <a:p>
              <a:endParaRPr/>
            </a:p>
          </p:txBody>
        </p:sp>
        <p:sp>
          <p:nvSpPr>
            <p:cNvPr id="127" name="object 59">
              <a:extLst>
                <a:ext uri="{FF2B5EF4-FFF2-40B4-BE49-F238E27FC236}">
                  <a16:creationId xmlns:a16="http://schemas.microsoft.com/office/drawing/2014/main" id="{325BCD08-1879-77A9-7221-547529FC6EF1}"/>
                </a:ext>
              </a:extLst>
            </p:cNvPr>
            <p:cNvSpPr/>
            <p:nvPr/>
          </p:nvSpPr>
          <p:spPr>
            <a:xfrm>
              <a:off x="859943" y="3254400"/>
              <a:ext cx="1799744" cy="0"/>
            </a:xfrm>
            <a:custGeom>
              <a:avLst/>
              <a:gdLst/>
              <a:ahLst/>
              <a:cxnLst/>
              <a:rect l="l" t="t" r="r" b="b"/>
              <a:pathLst>
                <a:path w="1327785">
                  <a:moveTo>
                    <a:pt x="0" y="0"/>
                  </a:moveTo>
                  <a:lnTo>
                    <a:pt x="1327658" y="0"/>
                  </a:lnTo>
                </a:path>
              </a:pathLst>
            </a:custGeom>
            <a:ln w="9525">
              <a:solidFill>
                <a:srgbClr val="A7A9AC"/>
              </a:solidFill>
            </a:ln>
          </p:spPr>
          <p:txBody>
            <a:bodyPr wrap="square" lIns="0" tIns="0" rIns="0" bIns="0" rtlCol="0"/>
            <a:lstStyle/>
            <a:p>
              <a:endParaRPr/>
            </a:p>
          </p:txBody>
        </p:sp>
        <p:sp>
          <p:nvSpPr>
            <p:cNvPr id="128" name="object 60">
              <a:extLst>
                <a:ext uri="{FF2B5EF4-FFF2-40B4-BE49-F238E27FC236}">
                  <a16:creationId xmlns:a16="http://schemas.microsoft.com/office/drawing/2014/main" id="{7B78BEC1-2A6B-6651-2629-927D86623CA8}"/>
                </a:ext>
              </a:extLst>
            </p:cNvPr>
            <p:cNvSpPr/>
            <p:nvPr/>
          </p:nvSpPr>
          <p:spPr>
            <a:xfrm>
              <a:off x="1309835" y="1904719"/>
              <a:ext cx="0" cy="1799744"/>
            </a:xfrm>
            <a:custGeom>
              <a:avLst/>
              <a:gdLst/>
              <a:ahLst/>
              <a:cxnLst/>
              <a:rect l="l" t="t" r="r" b="b"/>
              <a:pathLst>
                <a:path h="1327785">
                  <a:moveTo>
                    <a:pt x="0" y="1327658"/>
                  </a:moveTo>
                  <a:lnTo>
                    <a:pt x="0" y="0"/>
                  </a:lnTo>
                </a:path>
              </a:pathLst>
            </a:custGeom>
            <a:ln w="9525">
              <a:solidFill>
                <a:srgbClr val="A7A9AC"/>
              </a:solidFill>
            </a:ln>
          </p:spPr>
          <p:txBody>
            <a:bodyPr wrap="square" lIns="0" tIns="0" rIns="0" bIns="0" rtlCol="0"/>
            <a:lstStyle/>
            <a:p>
              <a:endParaRPr/>
            </a:p>
          </p:txBody>
        </p:sp>
        <p:sp>
          <p:nvSpPr>
            <p:cNvPr id="129" name="object 61">
              <a:extLst>
                <a:ext uri="{FF2B5EF4-FFF2-40B4-BE49-F238E27FC236}">
                  <a16:creationId xmlns:a16="http://schemas.microsoft.com/office/drawing/2014/main" id="{B23FE619-0682-A52D-ABB3-BE8512145423}"/>
                </a:ext>
              </a:extLst>
            </p:cNvPr>
            <p:cNvSpPr/>
            <p:nvPr/>
          </p:nvSpPr>
          <p:spPr>
            <a:xfrm>
              <a:off x="1759726" y="1904719"/>
              <a:ext cx="0" cy="1799744"/>
            </a:xfrm>
            <a:custGeom>
              <a:avLst/>
              <a:gdLst/>
              <a:ahLst/>
              <a:cxnLst/>
              <a:rect l="l" t="t" r="r" b="b"/>
              <a:pathLst>
                <a:path h="1327785">
                  <a:moveTo>
                    <a:pt x="0" y="1327658"/>
                  </a:moveTo>
                  <a:lnTo>
                    <a:pt x="0" y="0"/>
                  </a:lnTo>
                </a:path>
              </a:pathLst>
            </a:custGeom>
            <a:ln w="9525">
              <a:solidFill>
                <a:srgbClr val="A7A9AC"/>
              </a:solidFill>
            </a:ln>
          </p:spPr>
          <p:txBody>
            <a:bodyPr wrap="square" lIns="0" tIns="0" rIns="0" bIns="0" rtlCol="0"/>
            <a:lstStyle/>
            <a:p>
              <a:endParaRPr/>
            </a:p>
          </p:txBody>
        </p:sp>
        <p:sp>
          <p:nvSpPr>
            <p:cNvPr id="130" name="object 62">
              <a:extLst>
                <a:ext uri="{FF2B5EF4-FFF2-40B4-BE49-F238E27FC236}">
                  <a16:creationId xmlns:a16="http://schemas.microsoft.com/office/drawing/2014/main" id="{804571FD-DD98-CE52-F6CB-6B3CDE90931C}"/>
                </a:ext>
              </a:extLst>
            </p:cNvPr>
            <p:cNvSpPr/>
            <p:nvPr/>
          </p:nvSpPr>
          <p:spPr>
            <a:xfrm>
              <a:off x="2209617" y="1904719"/>
              <a:ext cx="0" cy="1799744"/>
            </a:xfrm>
            <a:custGeom>
              <a:avLst/>
              <a:gdLst/>
              <a:ahLst/>
              <a:cxnLst/>
              <a:rect l="l" t="t" r="r" b="b"/>
              <a:pathLst>
                <a:path h="1327785">
                  <a:moveTo>
                    <a:pt x="0" y="1327658"/>
                  </a:moveTo>
                  <a:lnTo>
                    <a:pt x="0" y="0"/>
                  </a:lnTo>
                </a:path>
              </a:pathLst>
            </a:custGeom>
            <a:ln w="9525">
              <a:solidFill>
                <a:srgbClr val="A7A9AC"/>
              </a:solidFill>
            </a:ln>
          </p:spPr>
          <p:txBody>
            <a:bodyPr wrap="square" lIns="0" tIns="0" rIns="0" bIns="0" rtlCol="0"/>
            <a:lstStyle/>
            <a:p>
              <a:endParaRPr/>
            </a:p>
          </p:txBody>
        </p:sp>
        <p:sp>
          <p:nvSpPr>
            <p:cNvPr id="131" name="object 63">
              <a:extLst>
                <a:ext uri="{FF2B5EF4-FFF2-40B4-BE49-F238E27FC236}">
                  <a16:creationId xmlns:a16="http://schemas.microsoft.com/office/drawing/2014/main" id="{9DC4EFE1-DC2F-FA16-76FB-8B96A2723D9C}"/>
                </a:ext>
              </a:extLst>
            </p:cNvPr>
            <p:cNvSpPr/>
            <p:nvPr/>
          </p:nvSpPr>
          <p:spPr>
            <a:xfrm>
              <a:off x="859943" y="1905897"/>
              <a:ext cx="1799744" cy="1798883"/>
            </a:xfrm>
            <a:custGeom>
              <a:avLst/>
              <a:gdLst/>
              <a:ahLst/>
              <a:cxnLst/>
              <a:rect l="l" t="t" r="r" b="b"/>
              <a:pathLst>
                <a:path w="1327785" h="1327150">
                  <a:moveTo>
                    <a:pt x="1327658" y="1326794"/>
                  </a:moveTo>
                  <a:lnTo>
                    <a:pt x="0" y="1326794"/>
                  </a:lnTo>
                  <a:lnTo>
                    <a:pt x="0" y="0"/>
                  </a:lnTo>
                  <a:lnTo>
                    <a:pt x="1327658" y="0"/>
                  </a:lnTo>
                  <a:lnTo>
                    <a:pt x="1327658" y="1326794"/>
                  </a:lnTo>
                  <a:close/>
                </a:path>
              </a:pathLst>
            </a:custGeom>
            <a:ln w="25400">
              <a:solidFill>
                <a:srgbClr val="ED1C24"/>
              </a:solidFill>
            </a:ln>
          </p:spPr>
          <p:txBody>
            <a:bodyPr wrap="square" lIns="0" tIns="0" rIns="0" bIns="0" rtlCol="0"/>
            <a:lstStyle/>
            <a:p>
              <a:endParaRPr/>
            </a:p>
          </p:txBody>
        </p:sp>
        <p:sp>
          <p:nvSpPr>
            <p:cNvPr id="132" name="object 64">
              <a:extLst>
                <a:ext uri="{FF2B5EF4-FFF2-40B4-BE49-F238E27FC236}">
                  <a16:creationId xmlns:a16="http://schemas.microsoft.com/office/drawing/2014/main" id="{BBFD6C9F-3FD4-58EC-DEE8-7DD2B1800826}"/>
                </a:ext>
              </a:extLst>
            </p:cNvPr>
            <p:cNvSpPr txBox="1"/>
            <p:nvPr/>
          </p:nvSpPr>
          <p:spPr>
            <a:xfrm>
              <a:off x="871109" y="3435114"/>
              <a:ext cx="316740" cy="240745"/>
            </a:xfrm>
            <a:prstGeom prst="rect">
              <a:avLst/>
            </a:prstGeom>
          </p:spPr>
          <p:txBody>
            <a:bodyPr vert="horz" wrap="square" lIns="0" tIns="15875" rIns="0" bIns="0" rtlCol="0">
              <a:spAutoFit/>
            </a:bodyPr>
            <a:lstStyle/>
            <a:p>
              <a:pPr marL="12700">
                <a:lnSpc>
                  <a:spcPct val="100000"/>
                </a:lnSpc>
                <a:spcBef>
                  <a:spcPts val="125"/>
                </a:spcBef>
              </a:pPr>
              <a:r>
                <a:rPr sz="1050" b="1" dirty="0">
                  <a:solidFill>
                    <a:srgbClr val="FFFFFF"/>
                  </a:solidFill>
                  <a:latin typeface="Arial Narrow"/>
                  <a:cs typeface="Arial Narrow"/>
                </a:rPr>
                <a:t>x</a:t>
              </a:r>
              <a:r>
                <a:rPr sz="1050" b="1" spc="-25" dirty="0">
                  <a:solidFill>
                    <a:srgbClr val="FFFFFF"/>
                  </a:solidFill>
                  <a:latin typeface="Arial Narrow"/>
                  <a:cs typeface="Arial Narrow"/>
                </a:rPr>
                <a:t> 16</a:t>
              </a:r>
              <a:endParaRPr sz="1050">
                <a:latin typeface="Arial Narrow"/>
                <a:cs typeface="Arial Narrow"/>
              </a:endParaRPr>
            </a:p>
          </p:txBody>
        </p:sp>
      </p:grpSp>
      <p:grpSp>
        <p:nvGrpSpPr>
          <p:cNvPr id="152" name="Group 151">
            <a:extLst>
              <a:ext uri="{FF2B5EF4-FFF2-40B4-BE49-F238E27FC236}">
                <a16:creationId xmlns:a16="http://schemas.microsoft.com/office/drawing/2014/main" id="{BDADAF60-40E9-AB97-1091-D765F60B84DD}"/>
              </a:ext>
            </a:extLst>
          </p:cNvPr>
          <p:cNvGrpSpPr/>
          <p:nvPr/>
        </p:nvGrpSpPr>
        <p:grpSpPr>
          <a:xfrm>
            <a:off x="2811366" y="1659977"/>
            <a:ext cx="2589783" cy="1916695"/>
            <a:chOff x="2811366" y="1659977"/>
            <a:chExt cx="2589783" cy="1916695"/>
          </a:xfrm>
        </p:grpSpPr>
        <p:sp>
          <p:nvSpPr>
            <p:cNvPr id="70" name="object 2">
              <a:extLst>
                <a:ext uri="{FF2B5EF4-FFF2-40B4-BE49-F238E27FC236}">
                  <a16:creationId xmlns:a16="http://schemas.microsoft.com/office/drawing/2014/main" id="{704E61DF-412A-C63A-26BE-B42BBEF3040C}"/>
                </a:ext>
              </a:extLst>
            </p:cNvPr>
            <p:cNvSpPr txBox="1"/>
            <p:nvPr/>
          </p:nvSpPr>
          <p:spPr>
            <a:xfrm>
              <a:off x="4013796" y="1659977"/>
              <a:ext cx="739775" cy="259686"/>
            </a:xfrm>
            <a:prstGeom prst="rect">
              <a:avLst/>
            </a:prstGeom>
          </p:spPr>
          <p:txBody>
            <a:bodyPr vert="horz" wrap="square" lIns="0" tIns="13335" rIns="0" bIns="0" rtlCol="0">
              <a:spAutoFit/>
            </a:bodyPr>
            <a:lstStyle/>
            <a:p>
              <a:pPr marL="12700">
                <a:lnSpc>
                  <a:spcPct val="100000"/>
                </a:lnSpc>
                <a:spcBef>
                  <a:spcPts val="105"/>
                </a:spcBef>
              </a:pPr>
              <a:r>
                <a:rPr sz="1600" b="1" i="1" spc="-25" dirty="0">
                  <a:solidFill>
                    <a:srgbClr val="221E1F"/>
                  </a:solidFill>
                  <a:latin typeface="Arial Narrow"/>
                  <a:cs typeface="Arial Narrow"/>
                </a:rPr>
                <a:t>CNN</a:t>
              </a:r>
              <a:endParaRPr sz="1600" dirty="0">
                <a:latin typeface="Arial Narrow"/>
                <a:cs typeface="Arial Narrow"/>
              </a:endParaRPr>
            </a:p>
          </p:txBody>
        </p:sp>
        <p:grpSp>
          <p:nvGrpSpPr>
            <p:cNvPr id="133" name="object 65">
              <a:extLst>
                <a:ext uri="{FF2B5EF4-FFF2-40B4-BE49-F238E27FC236}">
                  <a16:creationId xmlns:a16="http://schemas.microsoft.com/office/drawing/2014/main" id="{33745902-5715-AD8F-7CD6-814D8BBCD10A}"/>
                </a:ext>
              </a:extLst>
            </p:cNvPr>
            <p:cNvGrpSpPr/>
            <p:nvPr/>
          </p:nvGrpSpPr>
          <p:grpSpPr>
            <a:xfrm>
              <a:off x="2811366" y="2749485"/>
              <a:ext cx="550854" cy="164396"/>
              <a:chOff x="2114654" y="793932"/>
              <a:chExt cx="406400" cy="121285"/>
            </a:xfrm>
          </p:grpSpPr>
          <p:sp>
            <p:nvSpPr>
              <p:cNvPr id="134" name="object 66">
                <a:extLst>
                  <a:ext uri="{FF2B5EF4-FFF2-40B4-BE49-F238E27FC236}">
                    <a16:creationId xmlns:a16="http://schemas.microsoft.com/office/drawing/2014/main" id="{EEC82A06-681A-38D9-D3AA-47FFEC3DB379}"/>
                  </a:ext>
                </a:extLst>
              </p:cNvPr>
              <p:cNvSpPr/>
              <p:nvPr/>
            </p:nvSpPr>
            <p:spPr>
              <a:xfrm>
                <a:off x="2114654" y="854322"/>
                <a:ext cx="330200" cy="0"/>
              </a:xfrm>
              <a:custGeom>
                <a:avLst/>
                <a:gdLst/>
                <a:ahLst/>
                <a:cxnLst/>
                <a:rect l="l" t="t" r="r" b="b"/>
                <a:pathLst>
                  <a:path w="330200">
                    <a:moveTo>
                      <a:pt x="0" y="0"/>
                    </a:moveTo>
                    <a:lnTo>
                      <a:pt x="329755" y="0"/>
                    </a:lnTo>
                  </a:path>
                </a:pathLst>
              </a:custGeom>
              <a:ln w="12700">
                <a:solidFill>
                  <a:srgbClr val="FBB040"/>
                </a:solidFill>
              </a:ln>
            </p:spPr>
            <p:txBody>
              <a:bodyPr wrap="square" lIns="0" tIns="0" rIns="0" bIns="0" rtlCol="0"/>
              <a:lstStyle/>
              <a:p>
                <a:endParaRPr/>
              </a:p>
            </p:txBody>
          </p:sp>
          <p:pic>
            <p:nvPicPr>
              <p:cNvPr id="135" name="object 67">
                <a:extLst>
                  <a:ext uri="{FF2B5EF4-FFF2-40B4-BE49-F238E27FC236}">
                    <a16:creationId xmlns:a16="http://schemas.microsoft.com/office/drawing/2014/main" id="{2FEC5BF7-F5DB-1A70-5234-11FD0BCBBCF2}"/>
                  </a:ext>
                </a:extLst>
              </p:cNvPr>
              <p:cNvPicPr/>
              <p:nvPr/>
            </p:nvPicPr>
            <p:blipFill>
              <a:blip r:embed="rId26" cstate="print"/>
              <a:stretch>
                <a:fillRect/>
              </a:stretch>
            </p:blipFill>
            <p:spPr>
              <a:xfrm>
                <a:off x="2412507" y="793932"/>
                <a:ext cx="108546" cy="120789"/>
              </a:xfrm>
              <a:prstGeom prst="rect">
                <a:avLst/>
              </a:prstGeom>
            </p:spPr>
          </p:pic>
        </p:grpSp>
        <p:pic>
          <p:nvPicPr>
            <p:cNvPr id="142" name="object 2">
              <a:extLst>
                <a:ext uri="{FF2B5EF4-FFF2-40B4-BE49-F238E27FC236}">
                  <a16:creationId xmlns:a16="http://schemas.microsoft.com/office/drawing/2014/main" id="{0AF5FD72-D122-4829-792D-832E1DB93E03}"/>
                </a:ext>
              </a:extLst>
            </p:cNvPr>
            <p:cNvPicPr/>
            <p:nvPr/>
          </p:nvPicPr>
          <p:blipFill>
            <a:blip r:embed="rId27" cstate="print"/>
            <a:stretch>
              <a:fillRect/>
            </a:stretch>
          </p:blipFill>
          <p:spPr>
            <a:xfrm>
              <a:off x="3544170" y="2022597"/>
              <a:ext cx="1856979" cy="1554075"/>
            </a:xfrm>
            <a:prstGeom prst="rect">
              <a:avLst/>
            </a:prstGeom>
          </p:spPr>
        </p:pic>
      </p:grpSp>
      <p:pic>
        <p:nvPicPr>
          <p:cNvPr id="163" name="Content Placeholder 4">
            <a:extLst>
              <a:ext uri="{FF2B5EF4-FFF2-40B4-BE49-F238E27FC236}">
                <a16:creationId xmlns:a16="http://schemas.microsoft.com/office/drawing/2014/main" id="{39694358-3178-8438-9DE5-7579990465FA}"/>
              </a:ext>
            </a:extLst>
          </p:cNvPr>
          <p:cNvPicPr>
            <a:picLocks noChangeAspect="1"/>
          </p:cNvPicPr>
          <p:nvPr/>
        </p:nvPicPr>
        <p:blipFill rotWithShape="1">
          <a:blip r:embed="rId28"/>
          <a:srcRect t="52165" r="54216" b="26724"/>
          <a:stretch/>
        </p:blipFill>
        <p:spPr>
          <a:xfrm>
            <a:off x="5552053" y="1662378"/>
            <a:ext cx="3053910" cy="2315877"/>
          </a:xfrm>
          <a:prstGeom prst="rect">
            <a:avLst/>
          </a:prstGeom>
        </p:spPr>
      </p:pic>
      <p:sp>
        <p:nvSpPr>
          <p:cNvPr id="166" name="Title 1">
            <a:extLst>
              <a:ext uri="{FF2B5EF4-FFF2-40B4-BE49-F238E27FC236}">
                <a16:creationId xmlns:a16="http://schemas.microsoft.com/office/drawing/2014/main" id="{EE7C2FF3-09A1-CD0F-93E3-C4DB0E77C144}"/>
              </a:ext>
            </a:extLst>
          </p:cNvPr>
          <p:cNvSpPr>
            <a:spLocks noGrp="1"/>
          </p:cNvSpPr>
          <p:nvPr>
            <p:ph type="title"/>
          </p:nvPr>
        </p:nvSpPr>
        <p:spPr>
          <a:xfrm>
            <a:off x="838200" y="161375"/>
            <a:ext cx="10515600" cy="1325563"/>
          </a:xfrm>
        </p:spPr>
        <p:txBody>
          <a:bodyPr/>
          <a:lstStyle/>
          <a:p>
            <a:r>
              <a:rPr lang="en-US" dirty="0"/>
              <a:t>Synthesize images that can build cleaner RSM fingerprint for model layers</a:t>
            </a:r>
          </a:p>
        </p:txBody>
      </p:sp>
      <p:grpSp>
        <p:nvGrpSpPr>
          <p:cNvPr id="3" name="Group 2">
            <a:extLst>
              <a:ext uri="{FF2B5EF4-FFF2-40B4-BE49-F238E27FC236}">
                <a16:creationId xmlns:a16="http://schemas.microsoft.com/office/drawing/2014/main" id="{6596E550-DAD4-27AA-C139-1083DE816D26}"/>
              </a:ext>
            </a:extLst>
          </p:cNvPr>
          <p:cNvGrpSpPr/>
          <p:nvPr/>
        </p:nvGrpSpPr>
        <p:grpSpPr>
          <a:xfrm>
            <a:off x="8684575" y="1550331"/>
            <a:ext cx="3289524" cy="2432907"/>
            <a:chOff x="8684575" y="1550331"/>
            <a:chExt cx="3289524" cy="2432907"/>
          </a:xfrm>
        </p:grpSpPr>
        <p:pic>
          <p:nvPicPr>
            <p:cNvPr id="162" name="Content Placeholder 4">
              <a:extLst>
                <a:ext uri="{FF2B5EF4-FFF2-40B4-BE49-F238E27FC236}">
                  <a16:creationId xmlns:a16="http://schemas.microsoft.com/office/drawing/2014/main" id="{B0E9411D-906C-C233-8704-0C302BABF2F5}"/>
                </a:ext>
              </a:extLst>
            </p:cNvPr>
            <p:cNvPicPr>
              <a:picLocks noChangeAspect="1"/>
            </p:cNvPicPr>
            <p:nvPr/>
          </p:nvPicPr>
          <p:blipFill rotWithShape="1">
            <a:blip r:embed="rId28"/>
            <a:srcRect l="48608" t="52165" r="13993" b="26724"/>
            <a:stretch/>
          </p:blipFill>
          <p:spPr>
            <a:xfrm>
              <a:off x="8684575" y="1667361"/>
              <a:ext cx="2494583" cy="2315877"/>
            </a:xfrm>
            <a:prstGeom prst="rect">
              <a:avLst/>
            </a:prstGeom>
          </p:spPr>
        </p:pic>
        <p:sp>
          <p:nvSpPr>
            <p:cNvPr id="2" name="TextBox 1">
              <a:extLst>
                <a:ext uri="{FF2B5EF4-FFF2-40B4-BE49-F238E27FC236}">
                  <a16:creationId xmlns:a16="http://schemas.microsoft.com/office/drawing/2014/main" id="{8193EDF0-B2F7-F121-C92B-2BF4088CD477}"/>
                </a:ext>
              </a:extLst>
            </p:cNvPr>
            <p:cNvSpPr txBox="1"/>
            <p:nvPr/>
          </p:nvSpPr>
          <p:spPr>
            <a:xfrm>
              <a:off x="8890448" y="1550331"/>
              <a:ext cx="3083651" cy="369332"/>
            </a:xfrm>
            <a:prstGeom prst="rect">
              <a:avLst/>
            </a:prstGeom>
            <a:noFill/>
          </p:spPr>
          <p:txBody>
            <a:bodyPr wrap="square" rtlCol="0">
              <a:spAutoFit/>
            </a:bodyPr>
            <a:lstStyle/>
            <a:p>
              <a:r>
                <a:rPr lang="en-US" dirty="0"/>
                <a:t>Natural Scene Dataset (NSD)</a:t>
              </a:r>
            </a:p>
          </p:txBody>
        </p:sp>
      </p:grpSp>
      <p:grpSp>
        <p:nvGrpSpPr>
          <p:cNvPr id="5" name="Group 4">
            <a:extLst>
              <a:ext uri="{FF2B5EF4-FFF2-40B4-BE49-F238E27FC236}">
                <a16:creationId xmlns:a16="http://schemas.microsoft.com/office/drawing/2014/main" id="{A7F61383-39BC-7126-A3C0-6D77CAC424DC}"/>
              </a:ext>
            </a:extLst>
          </p:cNvPr>
          <p:cNvGrpSpPr/>
          <p:nvPr/>
        </p:nvGrpSpPr>
        <p:grpSpPr>
          <a:xfrm>
            <a:off x="5524949" y="3978255"/>
            <a:ext cx="6021485" cy="2867693"/>
            <a:chOff x="5524949" y="3978255"/>
            <a:chExt cx="6021485" cy="2867693"/>
          </a:xfrm>
        </p:grpSpPr>
        <p:pic>
          <p:nvPicPr>
            <p:cNvPr id="161" name="Content Placeholder 4">
              <a:extLst>
                <a:ext uri="{FF2B5EF4-FFF2-40B4-BE49-F238E27FC236}">
                  <a16:creationId xmlns:a16="http://schemas.microsoft.com/office/drawing/2014/main" id="{5915F308-E971-C845-6C44-47EE096A8684}"/>
                </a:ext>
              </a:extLst>
            </p:cNvPr>
            <p:cNvPicPr>
              <a:picLocks noChangeAspect="1"/>
            </p:cNvPicPr>
            <p:nvPr/>
          </p:nvPicPr>
          <p:blipFill rotWithShape="1">
            <a:blip r:embed="rId28"/>
            <a:srcRect t="73956" r="51396" b="2502"/>
            <a:stretch/>
          </p:blipFill>
          <p:spPr>
            <a:xfrm>
              <a:off x="6818968" y="3978255"/>
              <a:ext cx="3241916" cy="2582575"/>
            </a:xfrm>
            <a:prstGeom prst="rect">
              <a:avLst/>
            </a:prstGeom>
          </p:spPr>
        </p:pic>
        <p:pic>
          <p:nvPicPr>
            <p:cNvPr id="4" name="Content Placeholder 4">
              <a:extLst>
                <a:ext uri="{FF2B5EF4-FFF2-40B4-BE49-F238E27FC236}">
                  <a16:creationId xmlns:a16="http://schemas.microsoft.com/office/drawing/2014/main" id="{DCF022BD-7E46-1B41-4611-327482DB76C8}"/>
                </a:ext>
              </a:extLst>
            </p:cNvPr>
            <p:cNvPicPr>
              <a:picLocks noChangeAspect="1"/>
            </p:cNvPicPr>
            <p:nvPr/>
          </p:nvPicPr>
          <p:blipFill rotWithShape="1">
            <a:blip r:embed="rId28"/>
            <a:srcRect t="97453" r="9725"/>
            <a:stretch/>
          </p:blipFill>
          <p:spPr>
            <a:xfrm>
              <a:off x="5524949" y="6566513"/>
              <a:ext cx="6021485" cy="279435"/>
            </a:xfrm>
            <a:prstGeom prst="rect">
              <a:avLst/>
            </a:prstGeom>
          </p:spPr>
        </p:pic>
      </p:grpSp>
    </p:spTree>
    <p:extLst>
      <p:ext uri="{BB962C8B-B14F-4D97-AF65-F5344CB8AC3E}">
        <p14:creationId xmlns:p14="http://schemas.microsoft.com/office/powerpoint/2010/main" val="8401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7AD81F5-B1E1-4BC9-531B-0C64580F091B}"/>
              </a:ext>
            </a:extLst>
          </p:cNvPr>
          <p:cNvPicPr>
            <a:picLocks noChangeAspect="1"/>
          </p:cNvPicPr>
          <p:nvPr/>
        </p:nvPicPr>
        <p:blipFill>
          <a:blip r:embed="rId3"/>
          <a:stretch>
            <a:fillRect/>
          </a:stretch>
        </p:blipFill>
        <p:spPr>
          <a:xfrm>
            <a:off x="3875100" y="4300407"/>
            <a:ext cx="2363146" cy="2453476"/>
          </a:xfrm>
          <a:prstGeom prst="rect">
            <a:avLst/>
          </a:prstGeom>
        </p:spPr>
      </p:pic>
      <p:sp>
        <p:nvSpPr>
          <p:cNvPr id="2" name="Title 1">
            <a:extLst>
              <a:ext uri="{FF2B5EF4-FFF2-40B4-BE49-F238E27FC236}">
                <a16:creationId xmlns:a16="http://schemas.microsoft.com/office/drawing/2014/main" id="{ED5182E9-D969-04AE-E8FD-456FC899405B}"/>
              </a:ext>
            </a:extLst>
          </p:cNvPr>
          <p:cNvSpPr>
            <a:spLocks noGrp="1"/>
          </p:cNvSpPr>
          <p:nvPr>
            <p:ph type="title"/>
          </p:nvPr>
        </p:nvSpPr>
        <p:spPr/>
        <p:txBody>
          <a:bodyPr/>
          <a:lstStyle/>
          <a:p>
            <a:r>
              <a:rPr lang="en-US" dirty="0"/>
              <a:t>fMRI data collection</a:t>
            </a:r>
          </a:p>
        </p:txBody>
      </p:sp>
      <p:pic>
        <p:nvPicPr>
          <p:cNvPr id="13" name="Picture 2" descr="Picture 2">
            <a:extLst>
              <a:ext uri="{FF2B5EF4-FFF2-40B4-BE49-F238E27FC236}">
                <a16:creationId xmlns:a16="http://schemas.microsoft.com/office/drawing/2014/main" id="{6B9CA604-425F-889C-983D-3B7691C0CE34}"/>
              </a:ext>
            </a:extLst>
          </p:cNvPr>
          <p:cNvPicPr>
            <a:picLocks noChangeAspect="1"/>
          </p:cNvPicPr>
          <p:nvPr/>
        </p:nvPicPr>
        <p:blipFill>
          <a:blip r:embed="rId4"/>
          <a:stretch>
            <a:fillRect/>
          </a:stretch>
        </p:blipFill>
        <p:spPr>
          <a:xfrm>
            <a:off x="8683728" y="1337392"/>
            <a:ext cx="2275307" cy="2458247"/>
          </a:xfrm>
          <a:prstGeom prst="rect">
            <a:avLst/>
          </a:prstGeom>
          <a:ln w="12700">
            <a:miter lim="400000"/>
          </a:ln>
        </p:spPr>
      </p:pic>
      <p:grpSp>
        <p:nvGrpSpPr>
          <p:cNvPr id="14" name="Group 21">
            <a:extLst>
              <a:ext uri="{FF2B5EF4-FFF2-40B4-BE49-F238E27FC236}">
                <a16:creationId xmlns:a16="http://schemas.microsoft.com/office/drawing/2014/main" id="{92B5DF2A-49AE-C301-9DAD-7EC06E894A88}"/>
              </a:ext>
            </a:extLst>
          </p:cNvPr>
          <p:cNvGrpSpPr/>
          <p:nvPr/>
        </p:nvGrpSpPr>
        <p:grpSpPr>
          <a:xfrm>
            <a:off x="3639646" y="1943723"/>
            <a:ext cx="8548131" cy="4692186"/>
            <a:chOff x="0" y="0"/>
            <a:chExt cx="12157339" cy="6673329"/>
          </a:xfrm>
        </p:grpSpPr>
        <p:pic>
          <p:nvPicPr>
            <p:cNvPr id="15" name="Picture 17" descr="Picture 17">
              <a:extLst>
                <a:ext uri="{FF2B5EF4-FFF2-40B4-BE49-F238E27FC236}">
                  <a16:creationId xmlns:a16="http://schemas.microsoft.com/office/drawing/2014/main" id="{B63D9643-931F-A384-B195-8CFA56E67314}"/>
                </a:ext>
              </a:extLst>
            </p:cNvPr>
            <p:cNvPicPr>
              <a:picLocks noChangeAspect="1"/>
            </p:cNvPicPr>
            <p:nvPr/>
          </p:nvPicPr>
          <p:blipFill>
            <a:blip r:embed="rId5"/>
            <a:stretch>
              <a:fillRect/>
            </a:stretch>
          </p:blipFill>
          <p:spPr>
            <a:xfrm rot="10800000" flipH="1">
              <a:off x="-1" y="0"/>
              <a:ext cx="1371597" cy="1371601"/>
            </a:xfrm>
            <a:prstGeom prst="rect">
              <a:avLst/>
            </a:prstGeom>
            <a:ln w="9525" cap="flat">
              <a:solidFill>
                <a:srgbClr val="340053"/>
              </a:solidFill>
              <a:prstDash val="solid"/>
              <a:round/>
            </a:ln>
            <a:effectLst/>
          </p:spPr>
        </p:pic>
        <p:pic>
          <p:nvPicPr>
            <p:cNvPr id="16" name="Picture 16" descr="Picture 16">
              <a:extLst>
                <a:ext uri="{FF2B5EF4-FFF2-40B4-BE49-F238E27FC236}">
                  <a16:creationId xmlns:a16="http://schemas.microsoft.com/office/drawing/2014/main" id="{CD3D5DA5-8F7C-5D6F-4339-1A64983AF27F}"/>
                </a:ext>
              </a:extLst>
            </p:cNvPr>
            <p:cNvPicPr>
              <a:picLocks noChangeAspect="1"/>
            </p:cNvPicPr>
            <p:nvPr/>
          </p:nvPicPr>
          <p:blipFill>
            <a:blip r:embed="rId6"/>
            <a:stretch>
              <a:fillRect/>
            </a:stretch>
          </p:blipFill>
          <p:spPr>
            <a:xfrm rot="10800000" flipH="1">
              <a:off x="719049" y="324051"/>
              <a:ext cx="1371597" cy="1371601"/>
            </a:xfrm>
            <a:prstGeom prst="rect">
              <a:avLst/>
            </a:prstGeom>
            <a:ln w="9525" cap="flat">
              <a:solidFill>
                <a:srgbClr val="340053"/>
              </a:solidFill>
              <a:prstDash val="solid"/>
              <a:round/>
            </a:ln>
            <a:effectLst/>
          </p:spPr>
        </p:pic>
        <p:pic>
          <p:nvPicPr>
            <p:cNvPr id="17" name="Picture 15" descr="Picture 15">
              <a:extLst>
                <a:ext uri="{FF2B5EF4-FFF2-40B4-BE49-F238E27FC236}">
                  <a16:creationId xmlns:a16="http://schemas.microsoft.com/office/drawing/2014/main" id="{0A3782A1-1BCF-7E70-8E91-AEE818E81B0C}"/>
                </a:ext>
              </a:extLst>
            </p:cNvPr>
            <p:cNvPicPr>
              <a:picLocks noChangeAspect="1"/>
            </p:cNvPicPr>
            <p:nvPr/>
          </p:nvPicPr>
          <p:blipFill>
            <a:blip r:embed="rId7"/>
            <a:stretch>
              <a:fillRect/>
            </a:stretch>
          </p:blipFill>
          <p:spPr>
            <a:xfrm rot="10800000" flipH="1">
              <a:off x="1438100" y="648102"/>
              <a:ext cx="1371597" cy="1371601"/>
            </a:xfrm>
            <a:prstGeom prst="rect">
              <a:avLst/>
            </a:prstGeom>
            <a:ln w="9525" cap="flat">
              <a:solidFill>
                <a:srgbClr val="340053"/>
              </a:solidFill>
              <a:prstDash val="solid"/>
              <a:round/>
            </a:ln>
            <a:effectLst/>
          </p:spPr>
        </p:pic>
        <p:pic>
          <p:nvPicPr>
            <p:cNvPr id="18" name="Picture 14" descr="Picture 14">
              <a:extLst>
                <a:ext uri="{FF2B5EF4-FFF2-40B4-BE49-F238E27FC236}">
                  <a16:creationId xmlns:a16="http://schemas.microsoft.com/office/drawing/2014/main" id="{2E4D0846-5396-4898-907B-B9F9E3FBB092}"/>
                </a:ext>
              </a:extLst>
            </p:cNvPr>
            <p:cNvPicPr>
              <a:picLocks noChangeAspect="1"/>
            </p:cNvPicPr>
            <p:nvPr/>
          </p:nvPicPr>
          <p:blipFill>
            <a:blip r:embed="rId8"/>
            <a:stretch>
              <a:fillRect/>
            </a:stretch>
          </p:blipFill>
          <p:spPr>
            <a:xfrm rot="10800000" flipH="1">
              <a:off x="2157149" y="972153"/>
              <a:ext cx="1371597" cy="1371601"/>
            </a:xfrm>
            <a:prstGeom prst="rect">
              <a:avLst/>
            </a:prstGeom>
            <a:ln w="9525" cap="flat">
              <a:solidFill>
                <a:srgbClr val="340053"/>
              </a:solidFill>
              <a:prstDash val="solid"/>
              <a:round/>
            </a:ln>
            <a:effectLst/>
          </p:spPr>
        </p:pic>
        <p:pic>
          <p:nvPicPr>
            <p:cNvPr id="19" name="Picture 13" descr="Picture 13">
              <a:extLst>
                <a:ext uri="{FF2B5EF4-FFF2-40B4-BE49-F238E27FC236}">
                  <a16:creationId xmlns:a16="http://schemas.microsoft.com/office/drawing/2014/main" id="{CE7E843F-D518-0FE8-61EB-317019A319FB}"/>
                </a:ext>
              </a:extLst>
            </p:cNvPr>
            <p:cNvPicPr>
              <a:picLocks noChangeAspect="1"/>
            </p:cNvPicPr>
            <p:nvPr/>
          </p:nvPicPr>
          <p:blipFill>
            <a:blip r:embed="rId9"/>
            <a:stretch>
              <a:fillRect/>
            </a:stretch>
          </p:blipFill>
          <p:spPr>
            <a:xfrm rot="10800000" flipH="1">
              <a:off x="2876200" y="1296204"/>
              <a:ext cx="1371596" cy="1371600"/>
            </a:xfrm>
            <a:prstGeom prst="rect">
              <a:avLst/>
            </a:prstGeom>
            <a:ln w="9525" cap="flat">
              <a:solidFill>
                <a:srgbClr val="340053"/>
              </a:solidFill>
              <a:prstDash val="solid"/>
              <a:round/>
            </a:ln>
            <a:effectLst/>
          </p:spPr>
        </p:pic>
        <p:pic>
          <p:nvPicPr>
            <p:cNvPr id="20" name="Picture 12" descr="Picture 12">
              <a:extLst>
                <a:ext uri="{FF2B5EF4-FFF2-40B4-BE49-F238E27FC236}">
                  <a16:creationId xmlns:a16="http://schemas.microsoft.com/office/drawing/2014/main" id="{A1B26EEC-5324-198B-E1A5-9B9B24DF54F4}"/>
                </a:ext>
              </a:extLst>
            </p:cNvPr>
            <p:cNvPicPr>
              <a:picLocks noChangeAspect="1"/>
            </p:cNvPicPr>
            <p:nvPr/>
          </p:nvPicPr>
          <p:blipFill>
            <a:blip r:embed="rId10"/>
            <a:stretch>
              <a:fillRect/>
            </a:stretch>
          </p:blipFill>
          <p:spPr>
            <a:xfrm rot="10800000" flipH="1">
              <a:off x="3595249" y="1620254"/>
              <a:ext cx="1371596" cy="1371600"/>
            </a:xfrm>
            <a:prstGeom prst="rect">
              <a:avLst/>
            </a:prstGeom>
            <a:ln w="9525" cap="flat">
              <a:solidFill>
                <a:srgbClr val="340053"/>
              </a:solidFill>
              <a:prstDash val="solid"/>
              <a:round/>
            </a:ln>
            <a:effectLst/>
          </p:spPr>
        </p:pic>
        <p:pic>
          <p:nvPicPr>
            <p:cNvPr id="21" name="Picture 11" descr="Picture 11">
              <a:extLst>
                <a:ext uri="{FF2B5EF4-FFF2-40B4-BE49-F238E27FC236}">
                  <a16:creationId xmlns:a16="http://schemas.microsoft.com/office/drawing/2014/main" id="{840787F6-5F16-DF21-DE98-BBE7F7546EB3}"/>
                </a:ext>
              </a:extLst>
            </p:cNvPr>
            <p:cNvPicPr>
              <a:picLocks noChangeAspect="1"/>
            </p:cNvPicPr>
            <p:nvPr/>
          </p:nvPicPr>
          <p:blipFill>
            <a:blip r:embed="rId11"/>
            <a:stretch>
              <a:fillRect/>
            </a:stretch>
          </p:blipFill>
          <p:spPr>
            <a:xfrm rot="10800000" flipH="1">
              <a:off x="4314297" y="1944304"/>
              <a:ext cx="1371596" cy="1371600"/>
            </a:xfrm>
            <a:prstGeom prst="rect">
              <a:avLst/>
            </a:prstGeom>
            <a:ln w="9525" cap="flat">
              <a:solidFill>
                <a:srgbClr val="340053"/>
              </a:solidFill>
              <a:prstDash val="solid"/>
              <a:round/>
            </a:ln>
            <a:effectLst/>
          </p:spPr>
        </p:pic>
        <p:pic>
          <p:nvPicPr>
            <p:cNvPr id="22" name="Picture 10" descr="Picture 10">
              <a:extLst>
                <a:ext uri="{FF2B5EF4-FFF2-40B4-BE49-F238E27FC236}">
                  <a16:creationId xmlns:a16="http://schemas.microsoft.com/office/drawing/2014/main" id="{09118E82-6B62-2B15-EC62-A3D442A2AF8A}"/>
                </a:ext>
              </a:extLst>
            </p:cNvPr>
            <p:cNvPicPr>
              <a:picLocks noChangeAspect="1"/>
            </p:cNvPicPr>
            <p:nvPr/>
          </p:nvPicPr>
          <p:blipFill>
            <a:blip r:embed="rId12"/>
            <a:stretch>
              <a:fillRect/>
            </a:stretch>
          </p:blipFill>
          <p:spPr>
            <a:xfrm rot="10800000" flipH="1">
              <a:off x="5033347" y="2268354"/>
              <a:ext cx="1371596" cy="1371600"/>
            </a:xfrm>
            <a:prstGeom prst="rect">
              <a:avLst/>
            </a:prstGeom>
            <a:ln w="9525" cap="flat">
              <a:solidFill>
                <a:srgbClr val="340053"/>
              </a:solidFill>
              <a:prstDash val="solid"/>
              <a:round/>
            </a:ln>
            <a:effectLst/>
          </p:spPr>
        </p:pic>
        <p:pic>
          <p:nvPicPr>
            <p:cNvPr id="23" name="Picture 9" descr="Picture 9">
              <a:extLst>
                <a:ext uri="{FF2B5EF4-FFF2-40B4-BE49-F238E27FC236}">
                  <a16:creationId xmlns:a16="http://schemas.microsoft.com/office/drawing/2014/main" id="{9EB6448F-9086-5DC7-F513-111047EFCB49}"/>
                </a:ext>
              </a:extLst>
            </p:cNvPr>
            <p:cNvPicPr>
              <a:picLocks noChangeAspect="1"/>
            </p:cNvPicPr>
            <p:nvPr/>
          </p:nvPicPr>
          <p:blipFill>
            <a:blip r:embed="rId13"/>
            <a:stretch>
              <a:fillRect/>
            </a:stretch>
          </p:blipFill>
          <p:spPr>
            <a:xfrm rot="10800000" flipH="1">
              <a:off x="5752396" y="2592404"/>
              <a:ext cx="1371596" cy="1371600"/>
            </a:xfrm>
            <a:prstGeom prst="rect">
              <a:avLst/>
            </a:prstGeom>
            <a:ln w="9525" cap="flat">
              <a:solidFill>
                <a:srgbClr val="340053"/>
              </a:solidFill>
              <a:prstDash val="solid"/>
              <a:round/>
            </a:ln>
            <a:effectLst/>
          </p:spPr>
        </p:pic>
        <p:pic>
          <p:nvPicPr>
            <p:cNvPr id="24" name="Picture 8" descr="Picture 8">
              <a:extLst>
                <a:ext uri="{FF2B5EF4-FFF2-40B4-BE49-F238E27FC236}">
                  <a16:creationId xmlns:a16="http://schemas.microsoft.com/office/drawing/2014/main" id="{3ACED15F-3CA7-3291-EFF8-920F42AF4428}"/>
                </a:ext>
              </a:extLst>
            </p:cNvPr>
            <p:cNvPicPr>
              <a:picLocks noChangeAspect="1"/>
            </p:cNvPicPr>
            <p:nvPr/>
          </p:nvPicPr>
          <p:blipFill>
            <a:blip r:embed="rId14"/>
            <a:stretch>
              <a:fillRect/>
            </a:stretch>
          </p:blipFill>
          <p:spPr>
            <a:xfrm rot="10800000" flipH="1">
              <a:off x="6471444" y="2916454"/>
              <a:ext cx="1371596" cy="1371600"/>
            </a:xfrm>
            <a:prstGeom prst="rect">
              <a:avLst/>
            </a:prstGeom>
            <a:ln w="9525" cap="flat">
              <a:solidFill>
                <a:srgbClr val="340053"/>
              </a:solidFill>
              <a:prstDash val="solid"/>
              <a:round/>
            </a:ln>
            <a:effectLst/>
          </p:spPr>
        </p:pic>
        <p:pic>
          <p:nvPicPr>
            <p:cNvPr id="25" name="Picture 7" descr="Picture 7">
              <a:extLst>
                <a:ext uri="{FF2B5EF4-FFF2-40B4-BE49-F238E27FC236}">
                  <a16:creationId xmlns:a16="http://schemas.microsoft.com/office/drawing/2014/main" id="{403FD889-107D-A1EC-EF9E-E8E58749E789}"/>
                </a:ext>
              </a:extLst>
            </p:cNvPr>
            <p:cNvPicPr>
              <a:picLocks noChangeAspect="1"/>
            </p:cNvPicPr>
            <p:nvPr/>
          </p:nvPicPr>
          <p:blipFill>
            <a:blip r:embed="rId15"/>
            <a:stretch>
              <a:fillRect/>
            </a:stretch>
          </p:blipFill>
          <p:spPr>
            <a:xfrm rot="10800000" flipH="1">
              <a:off x="7190494" y="3240504"/>
              <a:ext cx="1371596" cy="1371600"/>
            </a:xfrm>
            <a:prstGeom prst="rect">
              <a:avLst/>
            </a:prstGeom>
            <a:ln w="9525" cap="flat">
              <a:solidFill>
                <a:srgbClr val="340053"/>
              </a:solidFill>
              <a:prstDash val="solid"/>
              <a:round/>
            </a:ln>
            <a:effectLst/>
          </p:spPr>
        </p:pic>
        <p:pic>
          <p:nvPicPr>
            <p:cNvPr id="26" name="Picture 6" descr="Picture 6">
              <a:extLst>
                <a:ext uri="{FF2B5EF4-FFF2-40B4-BE49-F238E27FC236}">
                  <a16:creationId xmlns:a16="http://schemas.microsoft.com/office/drawing/2014/main" id="{24B99D3E-0618-423D-3773-A30251F294D0}"/>
                </a:ext>
              </a:extLst>
            </p:cNvPr>
            <p:cNvPicPr>
              <a:picLocks noChangeAspect="1"/>
            </p:cNvPicPr>
            <p:nvPr/>
          </p:nvPicPr>
          <p:blipFill>
            <a:blip r:embed="rId16"/>
            <a:stretch>
              <a:fillRect/>
            </a:stretch>
          </p:blipFill>
          <p:spPr>
            <a:xfrm rot="10800000" flipH="1">
              <a:off x="7909542" y="3564554"/>
              <a:ext cx="1371596" cy="1371600"/>
            </a:xfrm>
            <a:prstGeom prst="rect">
              <a:avLst/>
            </a:prstGeom>
            <a:ln w="9525" cap="flat">
              <a:solidFill>
                <a:srgbClr val="340053"/>
              </a:solidFill>
              <a:prstDash val="solid"/>
              <a:round/>
            </a:ln>
            <a:effectLst/>
          </p:spPr>
        </p:pic>
        <p:pic>
          <p:nvPicPr>
            <p:cNvPr id="27" name="Picture 5" descr="Picture 5">
              <a:extLst>
                <a:ext uri="{FF2B5EF4-FFF2-40B4-BE49-F238E27FC236}">
                  <a16:creationId xmlns:a16="http://schemas.microsoft.com/office/drawing/2014/main" id="{2952F750-A522-187A-C1C9-A4A5AD205CC4}"/>
                </a:ext>
              </a:extLst>
            </p:cNvPr>
            <p:cNvPicPr>
              <a:picLocks noChangeAspect="1"/>
            </p:cNvPicPr>
            <p:nvPr/>
          </p:nvPicPr>
          <p:blipFill>
            <a:blip r:embed="rId17"/>
            <a:stretch>
              <a:fillRect/>
            </a:stretch>
          </p:blipFill>
          <p:spPr>
            <a:xfrm rot="10800000" flipH="1">
              <a:off x="8628591" y="3888604"/>
              <a:ext cx="1371596" cy="1371600"/>
            </a:xfrm>
            <a:prstGeom prst="rect">
              <a:avLst/>
            </a:prstGeom>
            <a:ln w="9525" cap="flat">
              <a:solidFill>
                <a:srgbClr val="340053"/>
              </a:solidFill>
              <a:prstDash val="solid"/>
              <a:round/>
            </a:ln>
            <a:effectLst/>
          </p:spPr>
        </p:pic>
        <p:pic>
          <p:nvPicPr>
            <p:cNvPr id="28" name="Picture 4" descr="Picture 4">
              <a:extLst>
                <a:ext uri="{FF2B5EF4-FFF2-40B4-BE49-F238E27FC236}">
                  <a16:creationId xmlns:a16="http://schemas.microsoft.com/office/drawing/2014/main" id="{96D519EB-A746-FE6D-41EC-0459E8FC687D}"/>
                </a:ext>
              </a:extLst>
            </p:cNvPr>
            <p:cNvPicPr>
              <a:picLocks noChangeAspect="1"/>
            </p:cNvPicPr>
            <p:nvPr/>
          </p:nvPicPr>
          <p:blipFill>
            <a:blip r:embed="rId18"/>
            <a:stretch>
              <a:fillRect/>
            </a:stretch>
          </p:blipFill>
          <p:spPr>
            <a:xfrm rot="10800000" flipH="1">
              <a:off x="9347641" y="4212654"/>
              <a:ext cx="1371596" cy="1371600"/>
            </a:xfrm>
            <a:prstGeom prst="rect">
              <a:avLst/>
            </a:prstGeom>
            <a:ln w="9525" cap="flat">
              <a:solidFill>
                <a:srgbClr val="340053"/>
              </a:solidFill>
              <a:prstDash val="solid"/>
              <a:round/>
            </a:ln>
            <a:effectLst/>
          </p:spPr>
        </p:pic>
        <p:pic>
          <p:nvPicPr>
            <p:cNvPr id="29" name="Picture 3" descr="Picture 3">
              <a:extLst>
                <a:ext uri="{FF2B5EF4-FFF2-40B4-BE49-F238E27FC236}">
                  <a16:creationId xmlns:a16="http://schemas.microsoft.com/office/drawing/2014/main" id="{6A6CBCA5-E8F6-AA9B-3130-8E55E19ED019}"/>
                </a:ext>
              </a:extLst>
            </p:cNvPr>
            <p:cNvPicPr>
              <a:picLocks noChangeAspect="1"/>
            </p:cNvPicPr>
            <p:nvPr/>
          </p:nvPicPr>
          <p:blipFill>
            <a:blip r:embed="rId19"/>
            <a:stretch>
              <a:fillRect/>
            </a:stretch>
          </p:blipFill>
          <p:spPr>
            <a:xfrm rot="10800000" flipH="1">
              <a:off x="10066690" y="4536704"/>
              <a:ext cx="1371596" cy="1371600"/>
            </a:xfrm>
            <a:prstGeom prst="rect">
              <a:avLst/>
            </a:prstGeom>
            <a:ln w="9525" cap="flat">
              <a:solidFill>
                <a:srgbClr val="340053"/>
              </a:solidFill>
              <a:prstDash val="solid"/>
              <a:round/>
            </a:ln>
            <a:effectLst/>
          </p:spPr>
        </p:pic>
        <p:pic>
          <p:nvPicPr>
            <p:cNvPr id="30" name="Picture 2" descr="Picture 2">
              <a:extLst>
                <a:ext uri="{FF2B5EF4-FFF2-40B4-BE49-F238E27FC236}">
                  <a16:creationId xmlns:a16="http://schemas.microsoft.com/office/drawing/2014/main" id="{20C243D0-DAA7-B258-EA72-06DD3D4EB9AF}"/>
                </a:ext>
              </a:extLst>
            </p:cNvPr>
            <p:cNvPicPr>
              <a:picLocks noChangeAspect="1"/>
            </p:cNvPicPr>
            <p:nvPr/>
          </p:nvPicPr>
          <p:blipFill>
            <a:blip r:embed="rId20"/>
            <a:stretch>
              <a:fillRect/>
            </a:stretch>
          </p:blipFill>
          <p:spPr>
            <a:xfrm rot="10800000" flipH="1">
              <a:off x="10785744" y="4860759"/>
              <a:ext cx="1371596" cy="1371600"/>
            </a:xfrm>
            <a:prstGeom prst="rect">
              <a:avLst/>
            </a:prstGeom>
            <a:ln w="9525" cap="flat">
              <a:solidFill>
                <a:srgbClr val="340053"/>
              </a:solidFill>
              <a:prstDash val="solid"/>
              <a:round/>
            </a:ln>
            <a:effectLst/>
          </p:spPr>
        </p:pic>
        <p:sp>
          <p:nvSpPr>
            <p:cNvPr id="31" name="Straight Arrow Connector 19">
              <a:extLst>
                <a:ext uri="{FF2B5EF4-FFF2-40B4-BE49-F238E27FC236}">
                  <a16:creationId xmlns:a16="http://schemas.microsoft.com/office/drawing/2014/main" id="{D7134689-F7FB-36BE-805D-2BCA4DCC6C38}"/>
                </a:ext>
              </a:extLst>
            </p:cNvPr>
            <p:cNvSpPr/>
            <p:nvPr/>
          </p:nvSpPr>
          <p:spPr>
            <a:xfrm>
              <a:off x="685798" y="2343752"/>
              <a:ext cx="10099947" cy="4329578"/>
            </a:xfrm>
            <a:prstGeom prst="line">
              <a:avLst/>
            </a:prstGeom>
            <a:noFill/>
            <a:ln w="76200" cap="flat">
              <a:solidFill>
                <a:srgbClr val="5A5F5E"/>
              </a:solidFill>
              <a:prstDash val="solid"/>
              <a:miter lim="400000"/>
              <a:tailEnd type="triangle" w="med" len="med"/>
            </a:ln>
            <a:effectLst/>
          </p:spPr>
          <p:txBody>
            <a:bodyPr wrap="square" lIns="32145" tIns="32145" rIns="32145" bIns="32145" numCol="1" anchor="t">
              <a:noAutofit/>
            </a:bodyPr>
            <a:lstStyle/>
            <a:p>
              <a:pPr algn="ctr">
                <a:defRPr sz="3600" b="0">
                  <a:solidFill>
                    <a:srgbClr val="535353"/>
                  </a:solidFill>
                  <a:latin typeface="Gill Sans Light"/>
                  <a:ea typeface="Gill Sans Light"/>
                  <a:cs typeface="Gill Sans Light"/>
                  <a:sym typeface="Gill Sans Light"/>
                </a:defRPr>
              </a:pPr>
              <a:endParaRPr sz="2531"/>
            </a:p>
          </p:txBody>
        </p:sp>
      </p:grpSp>
      <p:sp>
        <p:nvSpPr>
          <p:cNvPr id="33" name="TextBox 32">
            <a:extLst>
              <a:ext uri="{FF2B5EF4-FFF2-40B4-BE49-F238E27FC236}">
                <a16:creationId xmlns:a16="http://schemas.microsoft.com/office/drawing/2014/main" id="{137F69EA-A259-1711-AC84-E9DA7DB891BA}"/>
              </a:ext>
            </a:extLst>
          </p:cNvPr>
          <p:cNvSpPr txBox="1"/>
          <p:nvPr/>
        </p:nvSpPr>
        <p:spPr>
          <a:xfrm>
            <a:off x="105667" y="1434646"/>
            <a:ext cx="3533978" cy="3970318"/>
          </a:xfrm>
          <a:prstGeom prst="rect">
            <a:avLst/>
          </a:prstGeom>
          <a:noFill/>
        </p:spPr>
        <p:txBody>
          <a:bodyPr wrap="square" rtlCol="0">
            <a:spAutoFit/>
          </a:bodyPr>
          <a:lstStyle/>
          <a:p>
            <a:r>
              <a:rPr lang="en-US" sz="1800" b="0" i="0" u="none" strike="noStrike" dirty="0">
                <a:solidFill>
                  <a:srgbClr val="000000"/>
                </a:solidFill>
                <a:effectLst/>
                <a:latin typeface="Avenir Next" panose="020B0503020202020204"/>
              </a:rPr>
              <a:t>Up to 8 5-min runs of fMRI data were collected from 30 participants. </a:t>
            </a:r>
          </a:p>
          <a:p>
            <a:endParaRPr lang="en-US" sz="1800" b="0" i="0" u="none" strike="noStrike" dirty="0">
              <a:solidFill>
                <a:srgbClr val="000000"/>
              </a:solidFill>
              <a:effectLst/>
              <a:latin typeface="Avenir Next" panose="020B0503020202020204"/>
            </a:endParaRPr>
          </a:p>
          <a:p>
            <a:r>
              <a:rPr lang="en-US" sz="1800" b="0" i="0" u="none" strike="noStrike" dirty="0">
                <a:solidFill>
                  <a:srgbClr val="000000"/>
                </a:solidFill>
                <a:effectLst/>
                <a:latin typeface="Avenir Next" panose="020B0503020202020204"/>
              </a:rPr>
              <a:t>In each run, 16 images are shown 5 times each in random order designed to deconvolve image-specific BOLD responses. </a:t>
            </a:r>
          </a:p>
          <a:p>
            <a:endParaRPr lang="en-US" dirty="0">
              <a:solidFill>
                <a:srgbClr val="000000"/>
              </a:solidFill>
              <a:latin typeface="Avenir Next" panose="020B0503020202020204"/>
            </a:endParaRPr>
          </a:p>
          <a:p>
            <a:r>
              <a:rPr lang="en-US" sz="1800" b="0" i="0" u="none" strike="noStrike" dirty="0">
                <a:solidFill>
                  <a:srgbClr val="000000"/>
                </a:solidFill>
                <a:effectLst/>
                <a:latin typeface="Avenir Next" panose="020B0503020202020204"/>
              </a:rPr>
              <a:t>Behavioral task was to report the detection of a gray square that appeared occasionally on the image using a button box. </a:t>
            </a:r>
          </a:p>
          <a:p>
            <a:endParaRPr lang="en-US" altLang="zh-CN" dirty="0">
              <a:latin typeface="Avenir Next" panose="020B0503020202020204"/>
            </a:endParaRPr>
          </a:p>
        </p:txBody>
      </p:sp>
      <p:sp>
        <p:nvSpPr>
          <p:cNvPr id="32" name="Slide Number Placeholder 31">
            <a:extLst>
              <a:ext uri="{FF2B5EF4-FFF2-40B4-BE49-F238E27FC236}">
                <a16:creationId xmlns:a16="http://schemas.microsoft.com/office/drawing/2014/main" id="{41F465E7-C65E-6F70-ACE1-029FAE294FF5}"/>
              </a:ext>
            </a:extLst>
          </p:cNvPr>
          <p:cNvSpPr>
            <a:spLocks noGrp="1"/>
          </p:cNvSpPr>
          <p:nvPr>
            <p:ph type="sldNum" sz="quarter" idx="2"/>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7796730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0561-FCA6-3516-9FA5-0237B1C8AD57}"/>
              </a:ext>
            </a:extLst>
          </p:cNvPr>
          <p:cNvSpPr>
            <a:spLocks noGrp="1"/>
          </p:cNvSpPr>
          <p:nvPr>
            <p:ph type="title"/>
          </p:nvPr>
        </p:nvSpPr>
        <p:spPr>
          <a:xfrm>
            <a:off x="838200" y="365125"/>
            <a:ext cx="11021008" cy="1325563"/>
          </a:xfrm>
        </p:spPr>
        <p:txBody>
          <a:bodyPr/>
          <a:lstStyle/>
          <a:p>
            <a:r>
              <a:rPr lang="en-US" dirty="0"/>
              <a:t>Searchlight to localize model layers in the brain</a:t>
            </a:r>
          </a:p>
        </p:txBody>
      </p:sp>
      <p:pic>
        <p:nvPicPr>
          <p:cNvPr id="5" name="Content Placeholder 4">
            <a:extLst>
              <a:ext uri="{FF2B5EF4-FFF2-40B4-BE49-F238E27FC236}">
                <a16:creationId xmlns:a16="http://schemas.microsoft.com/office/drawing/2014/main" id="{1C34E6C0-86D4-09ED-BA51-8C260F85D656}"/>
              </a:ext>
            </a:extLst>
          </p:cNvPr>
          <p:cNvPicPr>
            <a:picLocks noGrp="1" noChangeAspect="1"/>
          </p:cNvPicPr>
          <p:nvPr>
            <p:ph idx="1"/>
          </p:nvPr>
        </p:nvPicPr>
        <p:blipFill>
          <a:blip r:embed="rId3"/>
          <a:stretch>
            <a:fillRect/>
          </a:stretch>
        </p:blipFill>
        <p:spPr>
          <a:xfrm>
            <a:off x="2484249" y="1834372"/>
            <a:ext cx="7223501" cy="4917709"/>
          </a:xfrm>
        </p:spPr>
      </p:pic>
    </p:spTree>
    <p:extLst>
      <p:ext uri="{BB962C8B-B14F-4D97-AF65-F5344CB8AC3E}">
        <p14:creationId xmlns:p14="http://schemas.microsoft.com/office/powerpoint/2010/main" val="3878812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8E6F1-04B2-7068-031B-A16534D57AEC}"/>
              </a:ext>
            </a:extLst>
          </p:cNvPr>
          <p:cNvSpPr>
            <a:spLocks noGrp="1"/>
          </p:cNvSpPr>
          <p:nvPr>
            <p:ph type="title"/>
          </p:nvPr>
        </p:nvSpPr>
        <p:spPr>
          <a:xfrm>
            <a:off x="239160" y="220765"/>
            <a:ext cx="11591516" cy="1325563"/>
          </a:xfrm>
        </p:spPr>
        <p:txBody>
          <a:bodyPr>
            <a:normAutofit/>
          </a:bodyPr>
          <a:lstStyle/>
          <a:p>
            <a:r>
              <a:rPr lang="en-US" dirty="0"/>
              <a:t>Leave one subject out cross validation regression analysis (name this method as ‘non-residual’)</a:t>
            </a:r>
          </a:p>
        </p:txBody>
      </p:sp>
      <p:sp>
        <p:nvSpPr>
          <p:cNvPr id="3" name="Slide Number Placeholder 2">
            <a:extLst>
              <a:ext uri="{FF2B5EF4-FFF2-40B4-BE49-F238E27FC236}">
                <a16:creationId xmlns:a16="http://schemas.microsoft.com/office/drawing/2014/main" id="{C0F5740A-B05B-1FDE-53A4-71D4778144CC}"/>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9" name="Picture 2">
            <a:extLst>
              <a:ext uri="{FF2B5EF4-FFF2-40B4-BE49-F238E27FC236}">
                <a16:creationId xmlns:a16="http://schemas.microsoft.com/office/drawing/2014/main" id="{11452498-8D7A-6D7B-A572-7739337F58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0" t="20826" r="11466" b="22322"/>
          <a:stretch/>
        </p:blipFill>
        <p:spPr bwMode="auto">
          <a:xfrm>
            <a:off x="298202" y="4076700"/>
            <a:ext cx="1231476" cy="938212"/>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0F03435B-FC0F-877B-2882-16AB6E3002CD}"/>
              </a:ext>
            </a:extLst>
          </p:cNvPr>
          <p:cNvGrpSpPr/>
          <p:nvPr/>
        </p:nvGrpSpPr>
        <p:grpSpPr>
          <a:xfrm>
            <a:off x="6408575" y="2681670"/>
            <a:ext cx="2236835" cy="646331"/>
            <a:chOff x="6408575" y="2681670"/>
            <a:chExt cx="2236835" cy="646331"/>
          </a:xfrm>
        </p:grpSpPr>
        <p:cxnSp>
          <p:nvCxnSpPr>
            <p:cNvPr id="54" name="Straight Arrow Connector 53">
              <a:extLst>
                <a:ext uri="{FF2B5EF4-FFF2-40B4-BE49-F238E27FC236}">
                  <a16:creationId xmlns:a16="http://schemas.microsoft.com/office/drawing/2014/main" id="{330FCFB6-C7C6-3A9B-AB1A-52814AAB23DE}"/>
                </a:ext>
              </a:extLst>
            </p:cNvPr>
            <p:cNvCxnSpPr>
              <a:cxnSpLocks/>
            </p:cNvCxnSpPr>
            <p:nvPr/>
          </p:nvCxnSpPr>
          <p:spPr>
            <a:xfrm>
              <a:off x="6408575" y="2971051"/>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296A466-A249-F141-8B10-099F6F8899DF}"/>
                    </a:ext>
                  </a:extLst>
                </p:cNvPr>
                <p:cNvSpPr txBox="1"/>
                <p:nvPr/>
              </p:nvSpPr>
              <p:spPr>
                <a:xfrm>
                  <a:off x="8213331" y="2681670"/>
                  <a:ext cx="43207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𝑅</m:t>
                            </m:r>
                          </m:e>
                          <m:sup>
                            <m:r>
                              <a:rPr lang="en-US" sz="3600" i="1" smtClean="0">
                                <a:latin typeface="Cambria Math" panose="02040503050406030204" pitchFamily="18" charset="0"/>
                              </a:rPr>
                              <m:t>2</m:t>
                            </m:r>
                          </m:sup>
                        </m:sSup>
                      </m:oMath>
                    </m:oMathPara>
                  </a14:m>
                  <a:endParaRPr lang="en-US" sz="3600" dirty="0"/>
                </a:p>
              </p:txBody>
            </p:sp>
          </mc:Choice>
          <mc:Fallback xmlns="">
            <p:sp>
              <p:nvSpPr>
                <p:cNvPr id="55" name="TextBox 54">
                  <a:extLst>
                    <a:ext uri="{FF2B5EF4-FFF2-40B4-BE49-F238E27FC236}">
                      <a16:creationId xmlns:a16="http://schemas.microsoft.com/office/drawing/2014/main" id="{6296A466-A249-F141-8B10-099F6F8899DF}"/>
                    </a:ext>
                  </a:extLst>
                </p:cNvPr>
                <p:cNvSpPr txBox="1">
                  <a:spLocks noRot="1" noChangeAspect="1" noMove="1" noResize="1" noEditPoints="1" noAdjustHandles="1" noChangeArrowheads="1" noChangeShapeType="1" noTextEdit="1"/>
                </p:cNvSpPr>
                <p:nvPr/>
              </p:nvSpPr>
              <p:spPr>
                <a:xfrm>
                  <a:off x="8213331" y="2681670"/>
                  <a:ext cx="432079" cy="646331"/>
                </a:xfrm>
                <a:prstGeom prst="rect">
                  <a:avLst/>
                </a:prstGeom>
                <a:blipFill>
                  <a:blip r:embed="rId4"/>
                  <a:stretch>
                    <a:fillRect r="-30986"/>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729ACBB9-EA2F-AFC0-01C0-43F807BE49C4}"/>
              </a:ext>
            </a:extLst>
          </p:cNvPr>
          <p:cNvGrpSpPr/>
          <p:nvPr/>
        </p:nvGrpSpPr>
        <p:grpSpPr>
          <a:xfrm>
            <a:off x="5754661" y="3571630"/>
            <a:ext cx="4553754" cy="1539613"/>
            <a:chOff x="5754661" y="3571630"/>
            <a:chExt cx="4553754" cy="1539613"/>
          </a:xfrm>
        </p:grpSpPr>
        <p:cxnSp>
          <p:nvCxnSpPr>
            <p:cNvPr id="56" name="Straight Arrow Connector 55">
              <a:extLst>
                <a:ext uri="{FF2B5EF4-FFF2-40B4-BE49-F238E27FC236}">
                  <a16:creationId xmlns:a16="http://schemas.microsoft.com/office/drawing/2014/main" id="{75915574-4110-DBB5-CDAD-BDF1F924A107}"/>
                </a:ext>
              </a:extLst>
            </p:cNvPr>
            <p:cNvCxnSpPr>
              <a:cxnSpLocks/>
            </p:cNvCxnSpPr>
            <p:nvPr/>
          </p:nvCxnSpPr>
          <p:spPr>
            <a:xfrm>
              <a:off x="5949994" y="3806458"/>
              <a:ext cx="1372981" cy="384143"/>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4964D8-A96D-D1F1-0A0D-076D62465310}"/>
                </a:ext>
              </a:extLst>
            </p:cNvPr>
            <p:cNvSpPr txBox="1"/>
            <p:nvPr/>
          </p:nvSpPr>
          <p:spPr>
            <a:xfrm>
              <a:off x="5754661" y="4050087"/>
              <a:ext cx="2222959" cy="923330"/>
            </a:xfrm>
            <a:prstGeom prst="rect">
              <a:avLst/>
            </a:prstGeom>
            <a:noFill/>
          </p:spPr>
          <p:txBody>
            <a:bodyPr wrap="square" rtlCol="0">
              <a:spAutoFit/>
            </a:bodyPr>
            <a:lstStyle/>
            <a:p>
              <a:r>
                <a:rPr lang="en-US" dirty="0">
                  <a:latin typeface="Avenir Next" panose="020B0503020202020204"/>
                </a:rPr>
                <a:t>Shuffle the fingerprint of brain voxel cube</a:t>
              </a:r>
            </a:p>
          </p:txBody>
        </p:sp>
        <p:pic>
          <p:nvPicPr>
            <p:cNvPr id="1028" name="Picture 4">
              <a:extLst>
                <a:ext uri="{FF2B5EF4-FFF2-40B4-BE49-F238E27FC236}">
                  <a16:creationId xmlns:a16="http://schemas.microsoft.com/office/drawing/2014/main" id="{0E65D117-B0EB-85E9-334F-D6AE77D493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58" r="5393" b="69195"/>
            <a:stretch/>
          </p:blipFill>
          <p:spPr bwMode="auto">
            <a:xfrm>
              <a:off x="7693215" y="3571630"/>
              <a:ext cx="1676867" cy="11507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EC32CB6-7B1A-D86C-1EF4-50701230BE42}"/>
                    </a:ext>
                  </a:extLst>
                </p:cNvPr>
                <p:cNvSpPr txBox="1"/>
                <p:nvPr/>
              </p:nvSpPr>
              <p:spPr>
                <a:xfrm>
                  <a:off x="7565215" y="4741911"/>
                  <a:ext cx="2743200" cy="369332"/>
                </a:xfrm>
                <a:prstGeom prst="rect">
                  <a:avLst/>
                </a:prstGeom>
                <a:noFill/>
              </p:spPr>
              <p:txBody>
                <a:bodyPr wrap="squar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i="1" smtClean="0">
                              <a:latin typeface="Cambria Math" panose="02040503050406030204" pitchFamily="18" charset="0"/>
                            </a:rPr>
                            <m:t>2</m:t>
                          </m:r>
                        </m:sup>
                      </m:sSup>
                    </m:oMath>
                  </a14:m>
                  <a:r>
                    <a:rPr lang="en-US" dirty="0">
                      <a:latin typeface="Avenir Next" panose="020B0503020202020204"/>
                    </a:rPr>
                    <a:t> noise distribution</a:t>
                  </a:r>
                </a:p>
              </p:txBody>
            </p:sp>
          </mc:Choice>
          <mc:Fallback xmlns="">
            <p:sp>
              <p:nvSpPr>
                <p:cNvPr id="60" name="TextBox 59">
                  <a:extLst>
                    <a:ext uri="{FF2B5EF4-FFF2-40B4-BE49-F238E27FC236}">
                      <a16:creationId xmlns:a16="http://schemas.microsoft.com/office/drawing/2014/main" id="{4EC32CB6-7B1A-D86C-1EF4-50701230BE42}"/>
                    </a:ext>
                  </a:extLst>
                </p:cNvPr>
                <p:cNvSpPr txBox="1">
                  <a:spLocks noRot="1" noChangeAspect="1" noMove="1" noResize="1" noEditPoints="1" noAdjustHandles="1" noChangeArrowheads="1" noChangeShapeType="1" noTextEdit="1"/>
                </p:cNvSpPr>
                <p:nvPr/>
              </p:nvSpPr>
              <p:spPr>
                <a:xfrm>
                  <a:off x="7565215" y="4741911"/>
                  <a:ext cx="2743200" cy="369332"/>
                </a:xfrm>
                <a:prstGeom prst="rect">
                  <a:avLst/>
                </a:prstGeom>
                <a:blipFill>
                  <a:blip r:embed="rId6"/>
                  <a:stretch>
                    <a:fillRect t="-10000" b="-26667"/>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137AA1B5-49E1-C6C6-189D-143D5D6F6310}"/>
              </a:ext>
            </a:extLst>
          </p:cNvPr>
          <p:cNvGrpSpPr/>
          <p:nvPr/>
        </p:nvGrpSpPr>
        <p:grpSpPr>
          <a:xfrm>
            <a:off x="351440" y="5119530"/>
            <a:ext cx="11197107" cy="565351"/>
            <a:chOff x="351440" y="5119530"/>
            <a:chExt cx="11197107" cy="565351"/>
          </a:xfrm>
        </p:grpSpPr>
        <p:sp>
          <p:nvSpPr>
            <p:cNvPr id="63" name="Right Brace 62">
              <a:extLst>
                <a:ext uri="{FF2B5EF4-FFF2-40B4-BE49-F238E27FC236}">
                  <a16:creationId xmlns:a16="http://schemas.microsoft.com/office/drawing/2014/main" id="{FB72EB04-CE04-FA34-F8BA-E58FE99F99F9}"/>
                </a:ext>
              </a:extLst>
            </p:cNvPr>
            <p:cNvSpPr/>
            <p:nvPr/>
          </p:nvSpPr>
          <p:spPr>
            <a:xfrm rot="5400000">
              <a:off x="5831933" y="-360963"/>
              <a:ext cx="236121" cy="1119710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5" name="TextBox 1024">
              <a:extLst>
                <a:ext uri="{FF2B5EF4-FFF2-40B4-BE49-F238E27FC236}">
                  <a16:creationId xmlns:a16="http://schemas.microsoft.com/office/drawing/2014/main" id="{F8D75CB0-E11D-513D-CF54-98A6D8B97B0B}"/>
                </a:ext>
              </a:extLst>
            </p:cNvPr>
            <p:cNvSpPr txBox="1"/>
            <p:nvPr/>
          </p:nvSpPr>
          <p:spPr>
            <a:xfrm>
              <a:off x="4370429" y="5315549"/>
              <a:ext cx="4133820" cy="369332"/>
            </a:xfrm>
            <a:prstGeom prst="rect">
              <a:avLst/>
            </a:prstGeom>
            <a:noFill/>
          </p:spPr>
          <p:txBody>
            <a:bodyPr wrap="square" rtlCol="0">
              <a:spAutoFit/>
            </a:bodyPr>
            <a:lstStyle/>
            <a:p>
              <a:r>
                <a:rPr lang="en-US" dirty="0">
                  <a:latin typeface="Avenir Next" panose="020B0503020202020204"/>
                </a:rPr>
                <a:t>One leave one sub out rotation</a:t>
              </a:r>
            </a:p>
          </p:txBody>
        </p:sp>
      </p:grpSp>
      <p:grpSp>
        <p:nvGrpSpPr>
          <p:cNvPr id="51" name="Group 50">
            <a:extLst>
              <a:ext uri="{FF2B5EF4-FFF2-40B4-BE49-F238E27FC236}">
                <a16:creationId xmlns:a16="http://schemas.microsoft.com/office/drawing/2014/main" id="{082529BB-F428-4C4E-D758-DD1DA3DC9D1B}"/>
              </a:ext>
            </a:extLst>
          </p:cNvPr>
          <p:cNvGrpSpPr/>
          <p:nvPr/>
        </p:nvGrpSpPr>
        <p:grpSpPr>
          <a:xfrm>
            <a:off x="9427900" y="2834050"/>
            <a:ext cx="2653570" cy="1306414"/>
            <a:chOff x="9427900" y="2834050"/>
            <a:chExt cx="2653570" cy="1306414"/>
          </a:xfrm>
        </p:grpSpPr>
        <p:sp>
          <p:nvSpPr>
            <p:cNvPr id="61" name="Right Brace 60">
              <a:extLst>
                <a:ext uri="{FF2B5EF4-FFF2-40B4-BE49-F238E27FC236}">
                  <a16:creationId xmlns:a16="http://schemas.microsoft.com/office/drawing/2014/main" id="{9D478A09-B2A8-CD40-FD96-41322FCD49F0}"/>
                </a:ext>
              </a:extLst>
            </p:cNvPr>
            <p:cNvSpPr/>
            <p:nvPr/>
          </p:nvSpPr>
          <p:spPr>
            <a:xfrm>
              <a:off x="9427900" y="2834050"/>
              <a:ext cx="250439" cy="130641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76248B5-FC4D-16BC-4395-BBEF668B7A6B}"/>
                    </a:ext>
                  </a:extLst>
                </p:cNvPr>
                <p:cNvSpPr txBox="1"/>
                <p:nvPr/>
              </p:nvSpPr>
              <p:spPr>
                <a:xfrm>
                  <a:off x="10491969" y="3313742"/>
                  <a:ext cx="1589501" cy="369332"/>
                </a:xfrm>
                <a:prstGeom prst="rect">
                  <a:avLst/>
                </a:prstGeom>
                <a:noFill/>
              </p:spPr>
              <p:txBody>
                <a:bodyPr wrap="square" rtlCol="0">
                  <a:spAutoFit/>
                </a:bodyPr>
                <a:lstStyle/>
                <a:p>
                  <a:r>
                    <a:rPr lang="en-US" dirty="0"/>
                    <a:t>=z-scored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i="1" smtClean="0">
                              <a:latin typeface="Cambria Math" panose="02040503050406030204" pitchFamily="18" charset="0"/>
                            </a:rPr>
                            <m:t>2</m:t>
                          </m:r>
                        </m:sup>
                      </m:sSup>
                    </m:oMath>
                  </a14:m>
                  <a:endParaRPr lang="en-US" dirty="0">
                    <a:latin typeface="Avenir Next" panose="020B0503020202020204"/>
                  </a:endParaRPr>
                </a:p>
              </p:txBody>
            </p:sp>
          </mc:Choice>
          <mc:Fallback xmlns="">
            <p:sp>
              <p:nvSpPr>
                <p:cNvPr id="62" name="TextBox 61">
                  <a:extLst>
                    <a:ext uri="{FF2B5EF4-FFF2-40B4-BE49-F238E27FC236}">
                      <a16:creationId xmlns:a16="http://schemas.microsoft.com/office/drawing/2014/main" id="{976248B5-FC4D-16BC-4395-BBEF668B7A6B}"/>
                    </a:ext>
                  </a:extLst>
                </p:cNvPr>
                <p:cNvSpPr txBox="1">
                  <a:spLocks noRot="1" noChangeAspect="1" noMove="1" noResize="1" noEditPoints="1" noAdjustHandles="1" noChangeArrowheads="1" noChangeShapeType="1" noTextEdit="1"/>
                </p:cNvSpPr>
                <p:nvPr/>
              </p:nvSpPr>
              <p:spPr>
                <a:xfrm>
                  <a:off x="10491969" y="3313742"/>
                  <a:ext cx="1589501" cy="369332"/>
                </a:xfrm>
                <a:prstGeom prst="rect">
                  <a:avLst/>
                </a:prstGeom>
                <a:blipFill>
                  <a:blip r:embed="rId7"/>
                  <a:stretch>
                    <a:fillRect l="-30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9" name="TextBox 1028">
                  <a:extLst>
                    <a:ext uri="{FF2B5EF4-FFF2-40B4-BE49-F238E27FC236}">
                      <a16:creationId xmlns:a16="http://schemas.microsoft.com/office/drawing/2014/main" id="{CFDF268A-5310-9D28-87C2-C31273367519}"/>
                    </a:ext>
                  </a:extLst>
                </p:cNvPr>
                <p:cNvSpPr txBox="1"/>
                <p:nvPr/>
              </p:nvSpPr>
              <p:spPr>
                <a:xfrm>
                  <a:off x="9678339" y="3151157"/>
                  <a:ext cx="993502" cy="6481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𝜇</m:t>
                            </m:r>
                          </m:num>
                          <m:den>
                            <m:r>
                              <a:rPr lang="en-US" b="0" i="1" smtClean="0">
                                <a:latin typeface="Cambria Math" panose="02040503050406030204" pitchFamily="18" charset="0"/>
                              </a:rPr>
                              <m:t>𝜎</m:t>
                            </m:r>
                          </m:den>
                        </m:f>
                        <m:r>
                          <a:rPr lang="en-US" b="0" i="1" smtClean="0">
                            <a:latin typeface="Cambria Math" panose="02040503050406030204" pitchFamily="18" charset="0"/>
                          </a:rPr>
                          <m:t> </m:t>
                        </m:r>
                      </m:oMath>
                    </m:oMathPara>
                  </a14:m>
                  <a:endParaRPr lang="en-US" dirty="0">
                    <a:latin typeface="Avenir Next" panose="020B0503020202020204"/>
                  </a:endParaRPr>
                </a:p>
              </p:txBody>
            </p:sp>
          </mc:Choice>
          <mc:Fallback xmlns="">
            <p:sp>
              <p:nvSpPr>
                <p:cNvPr id="1029" name="TextBox 1028">
                  <a:extLst>
                    <a:ext uri="{FF2B5EF4-FFF2-40B4-BE49-F238E27FC236}">
                      <a16:creationId xmlns:a16="http://schemas.microsoft.com/office/drawing/2014/main" id="{CFDF268A-5310-9D28-87C2-C31273367519}"/>
                    </a:ext>
                  </a:extLst>
                </p:cNvPr>
                <p:cNvSpPr txBox="1">
                  <a:spLocks noRot="1" noChangeAspect="1" noMove="1" noResize="1" noEditPoints="1" noAdjustHandles="1" noChangeArrowheads="1" noChangeShapeType="1" noTextEdit="1"/>
                </p:cNvSpPr>
                <p:nvPr/>
              </p:nvSpPr>
              <p:spPr>
                <a:xfrm>
                  <a:off x="9678339" y="3151157"/>
                  <a:ext cx="993502" cy="648191"/>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0" name="TextBox 1029">
                <a:extLst>
                  <a:ext uri="{FF2B5EF4-FFF2-40B4-BE49-F238E27FC236}">
                    <a16:creationId xmlns:a16="http://schemas.microsoft.com/office/drawing/2014/main" id="{6E64DDD6-4D43-2502-F227-A20BF1E6A185}"/>
                  </a:ext>
                </a:extLst>
              </p:cNvPr>
              <p:cNvSpPr txBox="1"/>
              <p:nvPr/>
            </p:nvSpPr>
            <p:spPr>
              <a:xfrm>
                <a:off x="95944" y="5979022"/>
                <a:ext cx="11942956" cy="369332"/>
              </a:xfrm>
              <a:prstGeom prst="rect">
                <a:avLst/>
              </a:prstGeom>
              <a:noFill/>
            </p:spPr>
            <p:txBody>
              <a:bodyPr wrap="square" rtlCol="0">
                <a:spAutoFit/>
              </a:bodyPr>
              <a:lstStyle/>
              <a:p>
                <a:r>
                  <a:rPr lang="en-US" dirty="0"/>
                  <a:t>After full rotation, n z-scored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i="1" smtClean="0">
                            <a:latin typeface="Cambria Math" panose="02040503050406030204" pitchFamily="18" charset="0"/>
                          </a:rPr>
                          <m:t>2</m:t>
                        </m:r>
                      </m:sup>
                    </m:sSup>
                  </m:oMath>
                </a14:m>
                <a:r>
                  <a:rPr lang="en-US" dirty="0">
                    <a:latin typeface="Avenir Next" panose="020B0503020202020204"/>
                  </a:rPr>
                  <a:t> volumes are fed into randomise with TFCE for visualization.</a:t>
                </a:r>
              </a:p>
            </p:txBody>
          </p:sp>
        </mc:Choice>
        <mc:Fallback xmlns="">
          <p:sp>
            <p:nvSpPr>
              <p:cNvPr id="1030" name="TextBox 1029">
                <a:extLst>
                  <a:ext uri="{FF2B5EF4-FFF2-40B4-BE49-F238E27FC236}">
                    <a16:creationId xmlns:a16="http://schemas.microsoft.com/office/drawing/2014/main" id="{6E64DDD6-4D43-2502-F227-A20BF1E6A185}"/>
                  </a:ext>
                </a:extLst>
              </p:cNvPr>
              <p:cNvSpPr txBox="1">
                <a:spLocks noRot="1" noChangeAspect="1" noMove="1" noResize="1" noEditPoints="1" noAdjustHandles="1" noChangeArrowheads="1" noChangeShapeType="1" noTextEdit="1"/>
              </p:cNvSpPr>
              <p:nvPr/>
            </p:nvSpPr>
            <p:spPr>
              <a:xfrm>
                <a:off x="95944" y="5979022"/>
                <a:ext cx="11942956" cy="369332"/>
              </a:xfrm>
              <a:prstGeom prst="rect">
                <a:avLst/>
              </a:prstGeom>
              <a:blipFill>
                <a:blip r:embed="rId9"/>
                <a:stretch>
                  <a:fillRect l="-459" t="-10000" b="-26667"/>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D7091681-B78D-B4F5-F48B-6EFEEFEE96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0" t="20826" r="11466" b="22322"/>
          <a:stretch/>
        </p:blipFill>
        <p:spPr bwMode="auto">
          <a:xfrm>
            <a:off x="298202" y="1690689"/>
            <a:ext cx="1231476" cy="9382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A22FB1E-BCA9-93ED-D9FA-8CEDAD8E3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10" t="20826" r="11466" b="22322"/>
          <a:stretch/>
        </p:blipFill>
        <p:spPr bwMode="auto">
          <a:xfrm>
            <a:off x="298202" y="2883694"/>
            <a:ext cx="1231476" cy="9382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2E9A51E-7C08-D6DF-1B61-3FE2E8340FAB}"/>
              </a:ext>
            </a:extLst>
          </p:cNvPr>
          <p:cNvSpPr txBox="1"/>
          <p:nvPr/>
        </p:nvSpPr>
        <p:spPr>
          <a:xfrm>
            <a:off x="-37838" y="6858000"/>
            <a:ext cx="11708727" cy="923330"/>
          </a:xfrm>
          <a:prstGeom prst="rect">
            <a:avLst/>
          </a:prstGeom>
          <a:noFill/>
        </p:spPr>
        <p:txBody>
          <a:bodyPr wrap="square">
            <a:spAutoFit/>
          </a:bodyPr>
          <a:lstStyle/>
          <a:p>
            <a:r>
              <a:rPr lang="en-US" dirty="0">
                <a:latin typeface="Avenir Next" panose="020B0503020202020204"/>
              </a:rPr>
              <a:t>Here, we have 16 sets of NSD images and one set of synthesized images. For fair comparison with synthesized images, we average the searchlight output across sets and then feed into randomise.</a:t>
            </a:r>
          </a:p>
          <a:p>
            <a:r>
              <a:rPr lang="en-US" dirty="0">
                <a:latin typeface="Avenir Next" panose="020B0503020202020204"/>
              </a:rPr>
              <a:t>We can also run randomise separately for different set of images and check if the choice of images are making a difference.</a:t>
            </a:r>
          </a:p>
        </p:txBody>
      </p:sp>
      <p:grpSp>
        <p:nvGrpSpPr>
          <p:cNvPr id="40" name="Group 39">
            <a:extLst>
              <a:ext uri="{FF2B5EF4-FFF2-40B4-BE49-F238E27FC236}">
                <a16:creationId xmlns:a16="http://schemas.microsoft.com/office/drawing/2014/main" id="{B30B5EB2-A62A-C7CF-195D-F2E02F5EC45F}"/>
              </a:ext>
            </a:extLst>
          </p:cNvPr>
          <p:cNvGrpSpPr/>
          <p:nvPr/>
        </p:nvGrpSpPr>
        <p:grpSpPr>
          <a:xfrm>
            <a:off x="579076" y="1509692"/>
            <a:ext cx="3674100" cy="1378734"/>
            <a:chOff x="579076" y="1509692"/>
            <a:chExt cx="3674100" cy="1378734"/>
          </a:xfrm>
        </p:grpSpPr>
        <p:grpSp>
          <p:nvGrpSpPr>
            <p:cNvPr id="39" name="Group 38">
              <a:extLst>
                <a:ext uri="{FF2B5EF4-FFF2-40B4-BE49-F238E27FC236}">
                  <a16:creationId xmlns:a16="http://schemas.microsoft.com/office/drawing/2014/main" id="{D8D05E45-65CC-95BB-06ED-82CA508CE175}"/>
                </a:ext>
              </a:extLst>
            </p:cNvPr>
            <p:cNvGrpSpPr/>
            <p:nvPr/>
          </p:nvGrpSpPr>
          <p:grpSpPr>
            <a:xfrm>
              <a:off x="579076" y="1509692"/>
              <a:ext cx="3674100" cy="1378734"/>
              <a:chOff x="579076" y="1509692"/>
              <a:chExt cx="3674100" cy="1378734"/>
            </a:xfrm>
          </p:grpSpPr>
          <p:pic>
            <p:nvPicPr>
              <p:cNvPr id="10" name="pasted-image.tiff" descr="pasted-image.tiff">
                <a:extLst>
                  <a:ext uri="{FF2B5EF4-FFF2-40B4-BE49-F238E27FC236}">
                    <a16:creationId xmlns:a16="http://schemas.microsoft.com/office/drawing/2014/main" id="{D4535766-61B0-1776-8551-2B50C5256413}"/>
                  </a:ext>
                </a:extLst>
              </p:cNvPr>
              <p:cNvPicPr>
                <a:picLocks noChangeAspect="1"/>
              </p:cNvPicPr>
              <p:nvPr/>
            </p:nvPicPr>
            <p:blipFill rotWithShape="1">
              <a:blip r:embed="rId10"/>
              <a:srcRect l="3729" t="36385" r="89454" b="37214"/>
              <a:stretch/>
            </p:blipFill>
            <p:spPr>
              <a:xfrm>
                <a:off x="1678075" y="1887444"/>
                <a:ext cx="748864" cy="721976"/>
              </a:xfrm>
              <a:prstGeom prst="rect">
                <a:avLst/>
              </a:prstGeom>
              <a:ln w="12700" cap="flat">
                <a:noFill/>
                <a:miter lim="400000"/>
              </a:ln>
              <a:effectLst/>
            </p:spPr>
          </p:pic>
          <p:sp>
            <p:nvSpPr>
              <p:cNvPr id="11" name="Shape 620">
                <a:extLst>
                  <a:ext uri="{FF2B5EF4-FFF2-40B4-BE49-F238E27FC236}">
                    <a16:creationId xmlns:a16="http://schemas.microsoft.com/office/drawing/2014/main" id="{67033C49-4BBB-9F6B-F84E-406710FA719D}"/>
                  </a:ext>
                </a:extLst>
              </p:cNvPr>
              <p:cNvSpPr/>
              <p:nvPr/>
            </p:nvSpPr>
            <p:spPr>
              <a:xfrm>
                <a:off x="1887830" y="1509692"/>
                <a:ext cx="365119" cy="522216"/>
              </a:xfrm>
              <a:custGeom>
                <a:avLst/>
                <a:gdLst/>
                <a:ahLst/>
                <a:cxnLst>
                  <a:cxn ang="0">
                    <a:pos x="wd2" y="hd2"/>
                  </a:cxn>
                  <a:cxn ang="5400000">
                    <a:pos x="wd2" y="hd2"/>
                  </a:cxn>
                  <a:cxn ang="10800000">
                    <a:pos x="wd2" y="hd2"/>
                  </a:cxn>
                  <a:cxn ang="16200000">
                    <a:pos x="wd2" y="hd2"/>
                  </a:cxn>
                </a:cxnLst>
                <a:rect l="0" t="0" r="r" b="b"/>
                <a:pathLst>
                  <a:path w="21535" h="21588" extrusionOk="0">
                    <a:moveTo>
                      <a:pt x="11316" y="2"/>
                    </a:moveTo>
                    <a:cubicBezTo>
                      <a:pt x="10523" y="-12"/>
                      <a:pt x="9696" y="42"/>
                      <a:pt x="8758" y="162"/>
                    </a:cubicBezTo>
                    <a:cubicBezTo>
                      <a:pt x="8532" y="191"/>
                      <a:pt x="8384" y="343"/>
                      <a:pt x="8426" y="502"/>
                    </a:cubicBezTo>
                    <a:cubicBezTo>
                      <a:pt x="8467" y="660"/>
                      <a:pt x="8684" y="764"/>
                      <a:pt x="8910" y="735"/>
                    </a:cubicBezTo>
                    <a:cubicBezTo>
                      <a:pt x="10385" y="545"/>
                      <a:pt x="11724" y="487"/>
                      <a:pt x="13465" y="815"/>
                    </a:cubicBezTo>
                    <a:cubicBezTo>
                      <a:pt x="13501" y="821"/>
                      <a:pt x="13536" y="825"/>
                      <a:pt x="13572" y="825"/>
                    </a:cubicBezTo>
                    <a:cubicBezTo>
                      <a:pt x="13755" y="825"/>
                      <a:pt x="13924" y="738"/>
                      <a:pt x="13974" y="608"/>
                    </a:cubicBezTo>
                    <a:cubicBezTo>
                      <a:pt x="14033" y="452"/>
                      <a:pt x="13903" y="293"/>
                      <a:pt x="13681" y="251"/>
                    </a:cubicBezTo>
                    <a:cubicBezTo>
                      <a:pt x="12872" y="99"/>
                      <a:pt x="12110" y="17"/>
                      <a:pt x="11316" y="2"/>
                    </a:cubicBezTo>
                    <a:close/>
                    <a:moveTo>
                      <a:pt x="10490" y="1122"/>
                    </a:moveTo>
                    <a:cubicBezTo>
                      <a:pt x="10184" y="1126"/>
                      <a:pt x="9884" y="1138"/>
                      <a:pt x="9592" y="1159"/>
                    </a:cubicBezTo>
                    <a:cubicBezTo>
                      <a:pt x="7233" y="1324"/>
                      <a:pt x="5640" y="1854"/>
                      <a:pt x="4719" y="2268"/>
                    </a:cubicBezTo>
                    <a:cubicBezTo>
                      <a:pt x="4526" y="2355"/>
                      <a:pt x="4470" y="2535"/>
                      <a:pt x="4595" y="2670"/>
                    </a:cubicBezTo>
                    <a:cubicBezTo>
                      <a:pt x="4674" y="2757"/>
                      <a:pt x="4808" y="2804"/>
                      <a:pt x="4944" y="2804"/>
                    </a:cubicBezTo>
                    <a:cubicBezTo>
                      <a:pt x="5021" y="2804"/>
                      <a:pt x="5098" y="2790"/>
                      <a:pt x="5168" y="2759"/>
                    </a:cubicBezTo>
                    <a:cubicBezTo>
                      <a:pt x="6012" y="2378"/>
                      <a:pt x="7481" y="1892"/>
                      <a:pt x="9676" y="1738"/>
                    </a:cubicBezTo>
                    <a:cubicBezTo>
                      <a:pt x="11544" y="1607"/>
                      <a:pt x="14446" y="1888"/>
                      <a:pt x="15792" y="2514"/>
                    </a:cubicBezTo>
                    <a:cubicBezTo>
                      <a:pt x="15984" y="2603"/>
                      <a:pt x="16244" y="2564"/>
                      <a:pt x="16371" y="2430"/>
                    </a:cubicBezTo>
                    <a:cubicBezTo>
                      <a:pt x="16498" y="2296"/>
                      <a:pt x="16445" y="2116"/>
                      <a:pt x="16254" y="2027"/>
                    </a:cubicBezTo>
                    <a:cubicBezTo>
                      <a:pt x="15028" y="1457"/>
                      <a:pt x="12633" y="1095"/>
                      <a:pt x="10490" y="1122"/>
                    </a:cubicBezTo>
                    <a:close/>
                    <a:moveTo>
                      <a:pt x="11051" y="2357"/>
                    </a:moveTo>
                    <a:cubicBezTo>
                      <a:pt x="10755" y="2349"/>
                      <a:pt x="10458" y="2350"/>
                      <a:pt x="10163" y="2361"/>
                    </a:cubicBezTo>
                    <a:cubicBezTo>
                      <a:pt x="9825" y="2373"/>
                      <a:pt x="9489" y="2399"/>
                      <a:pt x="9155" y="2437"/>
                    </a:cubicBezTo>
                    <a:cubicBezTo>
                      <a:pt x="6183" y="2777"/>
                      <a:pt x="4139" y="3394"/>
                      <a:pt x="1848" y="5679"/>
                    </a:cubicBezTo>
                    <a:cubicBezTo>
                      <a:pt x="1716" y="5810"/>
                      <a:pt x="1762" y="5992"/>
                      <a:pt x="1950" y="6084"/>
                    </a:cubicBezTo>
                    <a:cubicBezTo>
                      <a:pt x="2137" y="6177"/>
                      <a:pt x="2396" y="6146"/>
                      <a:pt x="2528" y="6014"/>
                    </a:cubicBezTo>
                    <a:cubicBezTo>
                      <a:pt x="4662" y="3886"/>
                      <a:pt x="6479" y="3333"/>
                      <a:pt x="9289" y="3011"/>
                    </a:cubicBezTo>
                    <a:cubicBezTo>
                      <a:pt x="11728" y="2732"/>
                      <a:pt x="14346" y="3216"/>
                      <a:pt x="16291" y="4307"/>
                    </a:cubicBezTo>
                    <a:cubicBezTo>
                      <a:pt x="17861" y="5186"/>
                      <a:pt x="19547" y="7126"/>
                      <a:pt x="18666" y="11366"/>
                    </a:cubicBezTo>
                    <a:cubicBezTo>
                      <a:pt x="18633" y="11525"/>
                      <a:pt x="18788" y="11673"/>
                      <a:pt x="19016" y="11696"/>
                    </a:cubicBezTo>
                    <a:cubicBezTo>
                      <a:pt x="19036" y="11698"/>
                      <a:pt x="19058" y="11698"/>
                      <a:pt x="19078" y="11698"/>
                    </a:cubicBezTo>
                    <a:cubicBezTo>
                      <a:pt x="19281" y="11698"/>
                      <a:pt x="19457" y="11594"/>
                      <a:pt x="19487" y="11449"/>
                    </a:cubicBezTo>
                    <a:cubicBezTo>
                      <a:pt x="20005" y="8958"/>
                      <a:pt x="19961" y="5619"/>
                      <a:pt x="16810" y="3853"/>
                    </a:cubicBezTo>
                    <a:cubicBezTo>
                      <a:pt x="15182" y="2940"/>
                      <a:pt x="13124" y="2416"/>
                      <a:pt x="11051" y="2357"/>
                    </a:cubicBezTo>
                    <a:close/>
                    <a:moveTo>
                      <a:pt x="17949" y="3011"/>
                    </a:moveTo>
                    <a:cubicBezTo>
                      <a:pt x="17843" y="3016"/>
                      <a:pt x="17739" y="3049"/>
                      <a:pt x="17663" y="3110"/>
                    </a:cubicBezTo>
                    <a:cubicBezTo>
                      <a:pt x="17513" y="3231"/>
                      <a:pt x="17532" y="3417"/>
                      <a:pt x="17706" y="3522"/>
                    </a:cubicBezTo>
                    <a:cubicBezTo>
                      <a:pt x="19031" y="4332"/>
                      <a:pt x="19902" y="5435"/>
                      <a:pt x="20296" y="6804"/>
                    </a:cubicBezTo>
                    <a:cubicBezTo>
                      <a:pt x="20336" y="6942"/>
                      <a:pt x="20509" y="7039"/>
                      <a:pt x="20703" y="7039"/>
                    </a:cubicBezTo>
                    <a:cubicBezTo>
                      <a:pt x="20730" y="7039"/>
                      <a:pt x="20757" y="7036"/>
                      <a:pt x="20785" y="7032"/>
                    </a:cubicBezTo>
                    <a:cubicBezTo>
                      <a:pt x="21010" y="7000"/>
                      <a:pt x="21155" y="6847"/>
                      <a:pt x="21110" y="6689"/>
                    </a:cubicBezTo>
                    <a:cubicBezTo>
                      <a:pt x="20678" y="5192"/>
                      <a:pt x="19718" y="3978"/>
                      <a:pt x="18251" y="3082"/>
                    </a:cubicBezTo>
                    <a:cubicBezTo>
                      <a:pt x="18165" y="3030"/>
                      <a:pt x="18055" y="3006"/>
                      <a:pt x="17949" y="3011"/>
                    </a:cubicBezTo>
                    <a:close/>
                    <a:moveTo>
                      <a:pt x="11155" y="3788"/>
                    </a:moveTo>
                    <a:cubicBezTo>
                      <a:pt x="10636" y="3792"/>
                      <a:pt x="10209" y="3802"/>
                      <a:pt x="9815" y="3823"/>
                    </a:cubicBezTo>
                    <a:cubicBezTo>
                      <a:pt x="9586" y="3835"/>
                      <a:pt x="9413" y="3976"/>
                      <a:pt x="9431" y="4136"/>
                    </a:cubicBezTo>
                    <a:cubicBezTo>
                      <a:pt x="9448" y="4297"/>
                      <a:pt x="9649" y="4415"/>
                      <a:pt x="9877" y="4404"/>
                    </a:cubicBezTo>
                    <a:cubicBezTo>
                      <a:pt x="10253" y="4384"/>
                      <a:pt x="10662" y="4374"/>
                      <a:pt x="11162" y="4371"/>
                    </a:cubicBezTo>
                    <a:cubicBezTo>
                      <a:pt x="14114" y="4354"/>
                      <a:pt x="15681" y="5594"/>
                      <a:pt x="16477" y="6641"/>
                    </a:cubicBezTo>
                    <a:cubicBezTo>
                      <a:pt x="16847" y="7126"/>
                      <a:pt x="17054" y="7891"/>
                      <a:pt x="17080" y="8851"/>
                    </a:cubicBezTo>
                    <a:cubicBezTo>
                      <a:pt x="17101" y="9607"/>
                      <a:pt x="17003" y="10370"/>
                      <a:pt x="16904" y="10833"/>
                    </a:cubicBezTo>
                    <a:cubicBezTo>
                      <a:pt x="16870" y="10993"/>
                      <a:pt x="17027" y="11142"/>
                      <a:pt x="17254" y="11166"/>
                    </a:cubicBezTo>
                    <a:cubicBezTo>
                      <a:pt x="17275" y="11168"/>
                      <a:pt x="17296" y="11169"/>
                      <a:pt x="17316" y="11169"/>
                    </a:cubicBezTo>
                    <a:cubicBezTo>
                      <a:pt x="17518" y="11169"/>
                      <a:pt x="17694" y="11065"/>
                      <a:pt x="17725" y="10920"/>
                    </a:cubicBezTo>
                    <a:cubicBezTo>
                      <a:pt x="17792" y="10611"/>
                      <a:pt x="18342" y="7853"/>
                      <a:pt x="17212" y="6367"/>
                    </a:cubicBezTo>
                    <a:cubicBezTo>
                      <a:pt x="16477" y="5401"/>
                      <a:pt x="14724" y="3788"/>
                      <a:pt x="11227" y="3788"/>
                    </a:cubicBezTo>
                    <a:cubicBezTo>
                      <a:pt x="11203" y="3788"/>
                      <a:pt x="11180" y="3788"/>
                      <a:pt x="11155" y="3788"/>
                    </a:cubicBezTo>
                    <a:close/>
                    <a:moveTo>
                      <a:pt x="7748" y="4101"/>
                    </a:moveTo>
                    <a:cubicBezTo>
                      <a:pt x="7694" y="4099"/>
                      <a:pt x="7639" y="4103"/>
                      <a:pt x="7585" y="4115"/>
                    </a:cubicBezTo>
                    <a:cubicBezTo>
                      <a:pt x="6329" y="4411"/>
                      <a:pt x="5311" y="4929"/>
                      <a:pt x="4384" y="5747"/>
                    </a:cubicBezTo>
                    <a:cubicBezTo>
                      <a:pt x="2176" y="7694"/>
                      <a:pt x="2673" y="10159"/>
                      <a:pt x="2989" y="11129"/>
                    </a:cubicBezTo>
                    <a:cubicBezTo>
                      <a:pt x="3489" y="12660"/>
                      <a:pt x="5289" y="15181"/>
                      <a:pt x="7329" y="16583"/>
                    </a:cubicBezTo>
                    <a:cubicBezTo>
                      <a:pt x="9934" y="18374"/>
                      <a:pt x="12639" y="19625"/>
                      <a:pt x="17376" y="19905"/>
                    </a:cubicBezTo>
                    <a:cubicBezTo>
                      <a:pt x="17387" y="19905"/>
                      <a:pt x="17401" y="19905"/>
                      <a:pt x="17413" y="19905"/>
                    </a:cubicBezTo>
                    <a:cubicBezTo>
                      <a:pt x="17626" y="19905"/>
                      <a:pt x="17806" y="19790"/>
                      <a:pt x="17825" y="19638"/>
                    </a:cubicBezTo>
                    <a:cubicBezTo>
                      <a:pt x="17844" y="19478"/>
                      <a:pt x="17676" y="19337"/>
                      <a:pt x="17447" y="19324"/>
                    </a:cubicBezTo>
                    <a:cubicBezTo>
                      <a:pt x="12959" y="19058"/>
                      <a:pt x="10389" y="17870"/>
                      <a:pt x="7912" y="16167"/>
                    </a:cubicBezTo>
                    <a:cubicBezTo>
                      <a:pt x="5980" y="14839"/>
                      <a:pt x="4274" y="12450"/>
                      <a:pt x="3801" y="10999"/>
                    </a:cubicBezTo>
                    <a:cubicBezTo>
                      <a:pt x="3511" y="10111"/>
                      <a:pt x="3050" y="7859"/>
                      <a:pt x="5034" y="6110"/>
                    </a:cubicBezTo>
                    <a:cubicBezTo>
                      <a:pt x="5857" y="5384"/>
                      <a:pt x="6751" y="4926"/>
                      <a:pt x="7848" y="4668"/>
                    </a:cubicBezTo>
                    <a:cubicBezTo>
                      <a:pt x="8065" y="4617"/>
                      <a:pt x="8184" y="4452"/>
                      <a:pt x="8111" y="4300"/>
                    </a:cubicBezTo>
                    <a:cubicBezTo>
                      <a:pt x="8056" y="4185"/>
                      <a:pt x="7910" y="4110"/>
                      <a:pt x="7748" y="4101"/>
                    </a:cubicBezTo>
                    <a:close/>
                    <a:moveTo>
                      <a:pt x="10498" y="5117"/>
                    </a:moveTo>
                    <a:cubicBezTo>
                      <a:pt x="9986" y="5127"/>
                      <a:pt x="9470" y="5180"/>
                      <a:pt x="8964" y="5279"/>
                    </a:cubicBezTo>
                    <a:cubicBezTo>
                      <a:pt x="7538" y="5556"/>
                      <a:pt x="6335" y="6162"/>
                      <a:pt x="5580" y="6987"/>
                    </a:cubicBezTo>
                    <a:cubicBezTo>
                      <a:pt x="4717" y="7928"/>
                      <a:pt x="4460" y="9116"/>
                      <a:pt x="4838" y="10425"/>
                    </a:cubicBezTo>
                    <a:cubicBezTo>
                      <a:pt x="5103" y="11342"/>
                      <a:pt x="5660" y="12347"/>
                      <a:pt x="6403" y="13254"/>
                    </a:cubicBezTo>
                    <a:cubicBezTo>
                      <a:pt x="6480" y="13348"/>
                      <a:pt x="6619" y="13400"/>
                      <a:pt x="6763" y="13400"/>
                    </a:cubicBezTo>
                    <a:cubicBezTo>
                      <a:pt x="6834" y="13400"/>
                      <a:pt x="6904" y="13388"/>
                      <a:pt x="6969" y="13362"/>
                    </a:cubicBezTo>
                    <a:cubicBezTo>
                      <a:pt x="7168" y="13282"/>
                      <a:pt x="7237" y="13103"/>
                      <a:pt x="7123" y="12964"/>
                    </a:cubicBezTo>
                    <a:cubicBezTo>
                      <a:pt x="6433" y="12122"/>
                      <a:pt x="5898" y="11155"/>
                      <a:pt x="5654" y="10310"/>
                    </a:cubicBezTo>
                    <a:cubicBezTo>
                      <a:pt x="4891" y="7666"/>
                      <a:pt x="7079" y="6250"/>
                      <a:pt x="9185" y="5841"/>
                    </a:cubicBezTo>
                    <a:cubicBezTo>
                      <a:pt x="12084" y="5277"/>
                      <a:pt x="14297" y="6355"/>
                      <a:pt x="14984" y="7710"/>
                    </a:cubicBezTo>
                    <a:cubicBezTo>
                      <a:pt x="15377" y="8486"/>
                      <a:pt x="15322" y="9279"/>
                      <a:pt x="15207" y="9807"/>
                    </a:cubicBezTo>
                    <a:cubicBezTo>
                      <a:pt x="15172" y="9967"/>
                      <a:pt x="15327" y="10115"/>
                      <a:pt x="15554" y="10140"/>
                    </a:cubicBezTo>
                    <a:cubicBezTo>
                      <a:pt x="15781" y="10164"/>
                      <a:pt x="15994" y="10055"/>
                      <a:pt x="16028" y="9896"/>
                    </a:cubicBezTo>
                    <a:cubicBezTo>
                      <a:pt x="16157" y="9302"/>
                      <a:pt x="16216" y="8405"/>
                      <a:pt x="15765" y="7515"/>
                    </a:cubicBezTo>
                    <a:cubicBezTo>
                      <a:pt x="15275" y="6547"/>
                      <a:pt x="14302" y="5825"/>
                      <a:pt x="12951" y="5428"/>
                    </a:cubicBezTo>
                    <a:cubicBezTo>
                      <a:pt x="12188" y="5204"/>
                      <a:pt x="11349" y="5100"/>
                      <a:pt x="10498" y="5117"/>
                    </a:cubicBezTo>
                    <a:close/>
                    <a:moveTo>
                      <a:pt x="10249" y="6470"/>
                    </a:moveTo>
                    <a:cubicBezTo>
                      <a:pt x="9714" y="6493"/>
                      <a:pt x="9195" y="6588"/>
                      <a:pt x="8723" y="6755"/>
                    </a:cubicBezTo>
                    <a:cubicBezTo>
                      <a:pt x="7321" y="7253"/>
                      <a:pt x="6115" y="8504"/>
                      <a:pt x="6937" y="10524"/>
                    </a:cubicBezTo>
                    <a:cubicBezTo>
                      <a:pt x="8636" y="14696"/>
                      <a:pt x="12976" y="16231"/>
                      <a:pt x="13160" y="16294"/>
                    </a:cubicBezTo>
                    <a:cubicBezTo>
                      <a:pt x="13219" y="16314"/>
                      <a:pt x="13282" y="16326"/>
                      <a:pt x="13344" y="16326"/>
                    </a:cubicBezTo>
                    <a:cubicBezTo>
                      <a:pt x="13497" y="16326"/>
                      <a:pt x="13643" y="16265"/>
                      <a:pt x="13716" y="16162"/>
                    </a:cubicBezTo>
                    <a:cubicBezTo>
                      <a:pt x="13817" y="16018"/>
                      <a:pt x="13733" y="15844"/>
                      <a:pt x="13527" y="15772"/>
                    </a:cubicBezTo>
                    <a:cubicBezTo>
                      <a:pt x="13517" y="15769"/>
                      <a:pt x="12466" y="15398"/>
                      <a:pt x="11232" y="14548"/>
                    </a:cubicBezTo>
                    <a:cubicBezTo>
                      <a:pt x="10097" y="13767"/>
                      <a:pt x="8570" y="12407"/>
                      <a:pt x="7738" y="10364"/>
                    </a:cubicBezTo>
                    <a:cubicBezTo>
                      <a:pt x="7158" y="8938"/>
                      <a:pt x="7665" y="7783"/>
                      <a:pt x="9098" y="7275"/>
                    </a:cubicBezTo>
                    <a:cubicBezTo>
                      <a:pt x="10285" y="6854"/>
                      <a:pt x="12162" y="6945"/>
                      <a:pt x="13480" y="8138"/>
                    </a:cubicBezTo>
                    <a:cubicBezTo>
                      <a:pt x="13621" y="8265"/>
                      <a:pt x="13881" y="8289"/>
                      <a:pt x="14063" y="8190"/>
                    </a:cubicBezTo>
                    <a:cubicBezTo>
                      <a:pt x="14245" y="8091"/>
                      <a:pt x="14278" y="7909"/>
                      <a:pt x="14138" y="7781"/>
                    </a:cubicBezTo>
                    <a:cubicBezTo>
                      <a:pt x="13444" y="7154"/>
                      <a:pt x="12537" y="6728"/>
                      <a:pt x="11515" y="6552"/>
                    </a:cubicBezTo>
                    <a:cubicBezTo>
                      <a:pt x="11274" y="6510"/>
                      <a:pt x="11032" y="6484"/>
                      <a:pt x="10790" y="6472"/>
                    </a:cubicBezTo>
                    <a:cubicBezTo>
                      <a:pt x="10609" y="6463"/>
                      <a:pt x="10428" y="6463"/>
                      <a:pt x="10249" y="6470"/>
                    </a:cubicBezTo>
                    <a:close/>
                    <a:moveTo>
                      <a:pt x="1513" y="6625"/>
                    </a:moveTo>
                    <a:cubicBezTo>
                      <a:pt x="1352" y="6634"/>
                      <a:pt x="1204" y="6710"/>
                      <a:pt x="1151" y="6825"/>
                    </a:cubicBezTo>
                    <a:cubicBezTo>
                      <a:pt x="840" y="7491"/>
                      <a:pt x="640" y="8405"/>
                      <a:pt x="640" y="9153"/>
                    </a:cubicBezTo>
                    <a:cubicBezTo>
                      <a:pt x="640" y="9314"/>
                      <a:pt x="827" y="9444"/>
                      <a:pt x="1056" y="9444"/>
                    </a:cubicBezTo>
                    <a:cubicBezTo>
                      <a:pt x="1286" y="9444"/>
                      <a:pt x="1471" y="9314"/>
                      <a:pt x="1471" y="9153"/>
                    </a:cubicBezTo>
                    <a:cubicBezTo>
                      <a:pt x="1471" y="8461"/>
                      <a:pt x="1657" y="7618"/>
                      <a:pt x="1942" y="7006"/>
                    </a:cubicBezTo>
                    <a:cubicBezTo>
                      <a:pt x="2013" y="6853"/>
                      <a:pt x="1895" y="6687"/>
                      <a:pt x="1677" y="6637"/>
                    </a:cubicBezTo>
                    <a:cubicBezTo>
                      <a:pt x="1622" y="6625"/>
                      <a:pt x="1567" y="6622"/>
                      <a:pt x="1513" y="6625"/>
                    </a:cubicBezTo>
                    <a:close/>
                    <a:moveTo>
                      <a:pt x="11103" y="7922"/>
                    </a:moveTo>
                    <a:cubicBezTo>
                      <a:pt x="10772" y="7915"/>
                      <a:pt x="10418" y="7967"/>
                      <a:pt x="10043" y="8101"/>
                    </a:cubicBezTo>
                    <a:cubicBezTo>
                      <a:pt x="8588" y="8624"/>
                      <a:pt x="8195" y="9727"/>
                      <a:pt x="8994" y="11053"/>
                    </a:cubicBezTo>
                    <a:cubicBezTo>
                      <a:pt x="9789" y="12373"/>
                      <a:pt x="11392" y="13857"/>
                      <a:pt x="12892" y="14663"/>
                    </a:cubicBezTo>
                    <a:cubicBezTo>
                      <a:pt x="15647" y="16143"/>
                      <a:pt x="19244" y="16329"/>
                      <a:pt x="19395" y="16336"/>
                    </a:cubicBezTo>
                    <a:cubicBezTo>
                      <a:pt x="19405" y="16336"/>
                      <a:pt x="19413" y="16336"/>
                      <a:pt x="19423" y="16336"/>
                    </a:cubicBezTo>
                    <a:cubicBezTo>
                      <a:pt x="19639" y="16336"/>
                      <a:pt x="19822" y="16219"/>
                      <a:pt x="19837" y="16065"/>
                    </a:cubicBezTo>
                    <a:cubicBezTo>
                      <a:pt x="19852" y="15904"/>
                      <a:pt x="19679" y="15764"/>
                      <a:pt x="19450" y="15753"/>
                    </a:cubicBezTo>
                    <a:cubicBezTo>
                      <a:pt x="19415" y="15752"/>
                      <a:pt x="15949" y="15571"/>
                      <a:pt x="13398" y="14200"/>
                    </a:cubicBezTo>
                    <a:cubicBezTo>
                      <a:pt x="12023" y="13462"/>
                      <a:pt x="10494" y="12042"/>
                      <a:pt x="9761" y="10825"/>
                    </a:cubicBezTo>
                    <a:cubicBezTo>
                      <a:pt x="9141" y="9796"/>
                      <a:pt x="9383" y="8993"/>
                      <a:pt x="10423" y="8620"/>
                    </a:cubicBezTo>
                    <a:cubicBezTo>
                      <a:pt x="10782" y="8491"/>
                      <a:pt x="11733" y="8149"/>
                      <a:pt x="13217" y="9844"/>
                    </a:cubicBezTo>
                    <a:cubicBezTo>
                      <a:pt x="13658" y="10347"/>
                      <a:pt x="14786" y="11410"/>
                      <a:pt x="15343" y="11767"/>
                    </a:cubicBezTo>
                    <a:cubicBezTo>
                      <a:pt x="15513" y="11876"/>
                      <a:pt x="15774" y="11867"/>
                      <a:pt x="15929" y="11748"/>
                    </a:cubicBezTo>
                    <a:cubicBezTo>
                      <a:pt x="16084" y="11630"/>
                      <a:pt x="16073" y="11446"/>
                      <a:pt x="15904" y="11338"/>
                    </a:cubicBezTo>
                    <a:cubicBezTo>
                      <a:pt x="15438" y="11038"/>
                      <a:pt x="14377" y="10055"/>
                      <a:pt x="13927" y="9540"/>
                    </a:cubicBezTo>
                    <a:cubicBezTo>
                      <a:pt x="13548" y="9107"/>
                      <a:pt x="12539" y="7955"/>
                      <a:pt x="11103" y="7922"/>
                    </a:cubicBezTo>
                    <a:close/>
                    <a:moveTo>
                      <a:pt x="21078" y="8390"/>
                    </a:moveTo>
                    <a:cubicBezTo>
                      <a:pt x="20848" y="8397"/>
                      <a:pt x="20670" y="8534"/>
                      <a:pt x="20681" y="8694"/>
                    </a:cubicBezTo>
                    <a:cubicBezTo>
                      <a:pt x="20741" y="9617"/>
                      <a:pt x="20681" y="10537"/>
                      <a:pt x="20497" y="11506"/>
                    </a:cubicBezTo>
                    <a:cubicBezTo>
                      <a:pt x="20467" y="11666"/>
                      <a:pt x="20627" y="11812"/>
                      <a:pt x="20854" y="11833"/>
                    </a:cubicBezTo>
                    <a:cubicBezTo>
                      <a:pt x="20873" y="11835"/>
                      <a:pt x="20891" y="11835"/>
                      <a:pt x="20909" y="11835"/>
                    </a:cubicBezTo>
                    <a:cubicBezTo>
                      <a:pt x="21114" y="11835"/>
                      <a:pt x="21293" y="11730"/>
                      <a:pt x="21321" y="11583"/>
                    </a:cubicBezTo>
                    <a:cubicBezTo>
                      <a:pt x="21511" y="10579"/>
                      <a:pt x="21574" y="9626"/>
                      <a:pt x="21512" y="8668"/>
                    </a:cubicBezTo>
                    <a:cubicBezTo>
                      <a:pt x="21501" y="8508"/>
                      <a:pt x="21308" y="8385"/>
                      <a:pt x="21078" y="8390"/>
                    </a:cubicBezTo>
                    <a:close/>
                    <a:moveTo>
                      <a:pt x="11309" y="9289"/>
                    </a:moveTo>
                    <a:cubicBezTo>
                      <a:pt x="11115" y="9271"/>
                      <a:pt x="10940" y="9303"/>
                      <a:pt x="10800" y="9347"/>
                    </a:cubicBezTo>
                    <a:cubicBezTo>
                      <a:pt x="10473" y="9448"/>
                      <a:pt x="10335" y="9609"/>
                      <a:pt x="10277" y="9727"/>
                    </a:cubicBezTo>
                    <a:cubicBezTo>
                      <a:pt x="10100" y="10088"/>
                      <a:pt x="10396" y="10523"/>
                      <a:pt x="10770" y="11013"/>
                    </a:cubicBezTo>
                    <a:cubicBezTo>
                      <a:pt x="11154" y="11514"/>
                      <a:pt x="12115" y="12574"/>
                      <a:pt x="13281" y="13371"/>
                    </a:cubicBezTo>
                    <a:cubicBezTo>
                      <a:pt x="13446" y="13483"/>
                      <a:pt x="13709" y="13481"/>
                      <a:pt x="13870" y="13366"/>
                    </a:cubicBezTo>
                    <a:cubicBezTo>
                      <a:pt x="14030" y="13250"/>
                      <a:pt x="14026" y="13066"/>
                      <a:pt x="13862" y="12953"/>
                    </a:cubicBezTo>
                    <a:cubicBezTo>
                      <a:pt x="12766" y="12204"/>
                      <a:pt x="11839" y="11175"/>
                      <a:pt x="11502" y="10736"/>
                    </a:cubicBezTo>
                    <a:cubicBezTo>
                      <a:pt x="11362" y="10553"/>
                      <a:pt x="10990" y="10066"/>
                      <a:pt x="11063" y="9917"/>
                    </a:cubicBezTo>
                    <a:cubicBezTo>
                      <a:pt x="11065" y="9912"/>
                      <a:pt x="11071" y="9898"/>
                      <a:pt x="11135" y="9879"/>
                    </a:cubicBezTo>
                    <a:cubicBezTo>
                      <a:pt x="11195" y="9860"/>
                      <a:pt x="11224" y="9852"/>
                      <a:pt x="11339" y="9934"/>
                    </a:cubicBezTo>
                    <a:cubicBezTo>
                      <a:pt x="11514" y="10060"/>
                      <a:pt x="11727" y="10312"/>
                      <a:pt x="11976" y="10604"/>
                    </a:cubicBezTo>
                    <a:cubicBezTo>
                      <a:pt x="12509" y="11228"/>
                      <a:pt x="13502" y="12390"/>
                      <a:pt x="15440" y="13160"/>
                    </a:cubicBezTo>
                    <a:cubicBezTo>
                      <a:pt x="17683" y="14052"/>
                      <a:pt x="20202" y="14171"/>
                      <a:pt x="20308" y="14176"/>
                    </a:cubicBezTo>
                    <a:cubicBezTo>
                      <a:pt x="20317" y="14176"/>
                      <a:pt x="20327" y="14176"/>
                      <a:pt x="20336" y="14176"/>
                    </a:cubicBezTo>
                    <a:cubicBezTo>
                      <a:pt x="20553" y="14176"/>
                      <a:pt x="20736" y="14057"/>
                      <a:pt x="20750" y="13903"/>
                    </a:cubicBezTo>
                    <a:cubicBezTo>
                      <a:pt x="20764" y="13742"/>
                      <a:pt x="20589" y="13604"/>
                      <a:pt x="20360" y="13593"/>
                    </a:cubicBezTo>
                    <a:cubicBezTo>
                      <a:pt x="20336" y="13592"/>
                      <a:pt x="17921" y="13476"/>
                      <a:pt x="15850" y="12653"/>
                    </a:cubicBezTo>
                    <a:cubicBezTo>
                      <a:pt x="14102" y="11958"/>
                      <a:pt x="13184" y="10883"/>
                      <a:pt x="12691" y="10305"/>
                    </a:cubicBezTo>
                    <a:cubicBezTo>
                      <a:pt x="12404" y="9968"/>
                      <a:pt x="12176" y="9700"/>
                      <a:pt x="11932" y="9526"/>
                    </a:cubicBezTo>
                    <a:cubicBezTo>
                      <a:pt x="11718" y="9373"/>
                      <a:pt x="11503" y="9307"/>
                      <a:pt x="11309" y="9289"/>
                    </a:cubicBezTo>
                    <a:close/>
                    <a:moveTo>
                      <a:pt x="1215" y="10075"/>
                    </a:moveTo>
                    <a:cubicBezTo>
                      <a:pt x="986" y="10089"/>
                      <a:pt x="818" y="10231"/>
                      <a:pt x="838" y="10392"/>
                    </a:cubicBezTo>
                    <a:cubicBezTo>
                      <a:pt x="998" y="11678"/>
                      <a:pt x="2205" y="14433"/>
                      <a:pt x="3969" y="16049"/>
                    </a:cubicBezTo>
                    <a:cubicBezTo>
                      <a:pt x="4763" y="16776"/>
                      <a:pt x="5615" y="17435"/>
                      <a:pt x="6500" y="18009"/>
                    </a:cubicBezTo>
                    <a:cubicBezTo>
                      <a:pt x="6580" y="18061"/>
                      <a:pt x="6682" y="18087"/>
                      <a:pt x="6783" y="18087"/>
                    </a:cubicBezTo>
                    <a:cubicBezTo>
                      <a:pt x="6895" y="18087"/>
                      <a:pt x="7006" y="18055"/>
                      <a:pt x="7088" y="17993"/>
                    </a:cubicBezTo>
                    <a:cubicBezTo>
                      <a:pt x="7244" y="17875"/>
                      <a:pt x="7232" y="17690"/>
                      <a:pt x="7063" y="17581"/>
                    </a:cubicBezTo>
                    <a:cubicBezTo>
                      <a:pt x="6213" y="17030"/>
                      <a:pt x="5394" y="16395"/>
                      <a:pt x="4629" y="15694"/>
                    </a:cubicBezTo>
                    <a:cubicBezTo>
                      <a:pt x="2960" y="14165"/>
                      <a:pt x="1816" y="11559"/>
                      <a:pt x="1664" y="10341"/>
                    </a:cubicBezTo>
                    <a:cubicBezTo>
                      <a:pt x="1644" y="10181"/>
                      <a:pt x="1444" y="10061"/>
                      <a:pt x="1215" y="10075"/>
                    </a:cubicBezTo>
                    <a:close/>
                    <a:moveTo>
                      <a:pt x="17038" y="11823"/>
                    </a:moveTo>
                    <a:cubicBezTo>
                      <a:pt x="16876" y="11823"/>
                      <a:pt x="16721" y="11889"/>
                      <a:pt x="16653" y="12000"/>
                    </a:cubicBezTo>
                    <a:cubicBezTo>
                      <a:pt x="16564" y="12148"/>
                      <a:pt x="16663" y="12320"/>
                      <a:pt x="16874" y="12383"/>
                    </a:cubicBezTo>
                    <a:cubicBezTo>
                      <a:pt x="18935" y="12996"/>
                      <a:pt x="20623" y="13006"/>
                      <a:pt x="20708" y="13006"/>
                    </a:cubicBezTo>
                    <a:cubicBezTo>
                      <a:pt x="20937" y="13005"/>
                      <a:pt x="21123" y="12874"/>
                      <a:pt x="21122" y="12713"/>
                    </a:cubicBezTo>
                    <a:cubicBezTo>
                      <a:pt x="21122" y="12553"/>
                      <a:pt x="20938" y="12423"/>
                      <a:pt x="20708" y="12423"/>
                    </a:cubicBezTo>
                    <a:cubicBezTo>
                      <a:pt x="20688" y="12423"/>
                      <a:pt x="19113" y="12417"/>
                      <a:pt x="17199" y="11847"/>
                    </a:cubicBezTo>
                    <a:cubicBezTo>
                      <a:pt x="17147" y="11832"/>
                      <a:pt x="17092" y="11823"/>
                      <a:pt x="17038" y="11823"/>
                    </a:cubicBezTo>
                    <a:close/>
                    <a:moveTo>
                      <a:pt x="362" y="12860"/>
                    </a:moveTo>
                    <a:cubicBezTo>
                      <a:pt x="134" y="12881"/>
                      <a:pt x="-26" y="13027"/>
                      <a:pt x="4" y="13186"/>
                    </a:cubicBezTo>
                    <a:cubicBezTo>
                      <a:pt x="131" y="13851"/>
                      <a:pt x="641" y="14606"/>
                      <a:pt x="977" y="15105"/>
                    </a:cubicBezTo>
                    <a:cubicBezTo>
                      <a:pt x="1064" y="15235"/>
                      <a:pt x="1139" y="15347"/>
                      <a:pt x="1190" y="15432"/>
                    </a:cubicBezTo>
                    <a:cubicBezTo>
                      <a:pt x="1258" y="15543"/>
                      <a:pt x="1411" y="15609"/>
                      <a:pt x="1572" y="15609"/>
                    </a:cubicBezTo>
                    <a:cubicBezTo>
                      <a:pt x="1627" y="15609"/>
                      <a:pt x="1683" y="15602"/>
                      <a:pt x="1736" y="15586"/>
                    </a:cubicBezTo>
                    <a:cubicBezTo>
                      <a:pt x="1948" y="15523"/>
                      <a:pt x="2044" y="15352"/>
                      <a:pt x="1955" y="15204"/>
                    </a:cubicBezTo>
                    <a:cubicBezTo>
                      <a:pt x="1897" y="15108"/>
                      <a:pt x="1820" y="14991"/>
                      <a:pt x="1729" y="14856"/>
                    </a:cubicBezTo>
                    <a:cubicBezTo>
                      <a:pt x="1415" y="14390"/>
                      <a:pt x="940" y="13685"/>
                      <a:pt x="831" y="13110"/>
                    </a:cubicBezTo>
                    <a:cubicBezTo>
                      <a:pt x="800" y="12950"/>
                      <a:pt x="589" y="12838"/>
                      <a:pt x="362" y="12860"/>
                    </a:cubicBezTo>
                    <a:close/>
                    <a:moveTo>
                      <a:pt x="15130" y="13701"/>
                    </a:moveTo>
                    <a:cubicBezTo>
                      <a:pt x="14968" y="13694"/>
                      <a:pt x="14808" y="13753"/>
                      <a:pt x="14731" y="13861"/>
                    </a:cubicBezTo>
                    <a:cubicBezTo>
                      <a:pt x="14628" y="14005"/>
                      <a:pt x="14712" y="14180"/>
                      <a:pt x="14917" y="14253"/>
                    </a:cubicBezTo>
                    <a:cubicBezTo>
                      <a:pt x="17270" y="15080"/>
                      <a:pt x="19721" y="15239"/>
                      <a:pt x="19825" y="15246"/>
                    </a:cubicBezTo>
                    <a:cubicBezTo>
                      <a:pt x="19837" y="15246"/>
                      <a:pt x="19850" y="15247"/>
                      <a:pt x="19862" y="15247"/>
                    </a:cubicBezTo>
                    <a:cubicBezTo>
                      <a:pt x="20075" y="15247"/>
                      <a:pt x="20255" y="15133"/>
                      <a:pt x="20274" y="14981"/>
                    </a:cubicBezTo>
                    <a:cubicBezTo>
                      <a:pt x="20294" y="14821"/>
                      <a:pt x="20125" y="14679"/>
                      <a:pt x="19896" y="14665"/>
                    </a:cubicBezTo>
                    <a:cubicBezTo>
                      <a:pt x="19873" y="14663"/>
                      <a:pt x="17495" y="14508"/>
                      <a:pt x="15289" y="13733"/>
                    </a:cubicBezTo>
                    <a:cubicBezTo>
                      <a:pt x="15237" y="13714"/>
                      <a:pt x="15184" y="13704"/>
                      <a:pt x="15130" y="13701"/>
                    </a:cubicBezTo>
                    <a:close/>
                    <a:moveTo>
                      <a:pt x="7942" y="14159"/>
                    </a:moveTo>
                    <a:cubicBezTo>
                      <a:pt x="7889" y="14166"/>
                      <a:pt x="7838" y="14180"/>
                      <a:pt x="7790" y="14202"/>
                    </a:cubicBezTo>
                    <a:cubicBezTo>
                      <a:pt x="7600" y="14292"/>
                      <a:pt x="7548" y="14474"/>
                      <a:pt x="7676" y="14607"/>
                    </a:cubicBezTo>
                    <a:cubicBezTo>
                      <a:pt x="8982" y="15969"/>
                      <a:pt x="10834" y="17022"/>
                      <a:pt x="13180" y="17738"/>
                    </a:cubicBezTo>
                    <a:cubicBezTo>
                      <a:pt x="15329" y="18393"/>
                      <a:pt x="17276" y="18577"/>
                      <a:pt x="18244" y="18628"/>
                    </a:cubicBezTo>
                    <a:cubicBezTo>
                      <a:pt x="18255" y="18629"/>
                      <a:pt x="18263" y="18628"/>
                      <a:pt x="18274" y="18628"/>
                    </a:cubicBezTo>
                    <a:cubicBezTo>
                      <a:pt x="18489" y="18628"/>
                      <a:pt x="18672" y="18512"/>
                      <a:pt x="18688" y="18359"/>
                    </a:cubicBezTo>
                    <a:cubicBezTo>
                      <a:pt x="18705" y="18198"/>
                      <a:pt x="18535" y="18058"/>
                      <a:pt x="18306" y="18045"/>
                    </a:cubicBezTo>
                    <a:cubicBezTo>
                      <a:pt x="17569" y="18007"/>
                      <a:pt x="15625" y="17848"/>
                      <a:pt x="13512" y="17204"/>
                    </a:cubicBezTo>
                    <a:cubicBezTo>
                      <a:pt x="11314" y="16533"/>
                      <a:pt x="9582" y="15550"/>
                      <a:pt x="8366" y="14282"/>
                    </a:cubicBezTo>
                    <a:cubicBezTo>
                      <a:pt x="8270" y="14182"/>
                      <a:pt x="8101" y="14137"/>
                      <a:pt x="7942" y="14159"/>
                    </a:cubicBezTo>
                    <a:close/>
                    <a:moveTo>
                      <a:pt x="2436" y="16226"/>
                    </a:moveTo>
                    <a:cubicBezTo>
                      <a:pt x="2330" y="16217"/>
                      <a:pt x="2219" y="16236"/>
                      <a:pt x="2128" y="16286"/>
                    </a:cubicBezTo>
                    <a:cubicBezTo>
                      <a:pt x="1947" y="16384"/>
                      <a:pt x="1916" y="16567"/>
                      <a:pt x="2056" y="16694"/>
                    </a:cubicBezTo>
                    <a:cubicBezTo>
                      <a:pt x="4641" y="19029"/>
                      <a:pt x="6845" y="20424"/>
                      <a:pt x="11723" y="21572"/>
                    </a:cubicBezTo>
                    <a:cubicBezTo>
                      <a:pt x="11767" y="21583"/>
                      <a:pt x="11811" y="21588"/>
                      <a:pt x="11855" y="21588"/>
                    </a:cubicBezTo>
                    <a:cubicBezTo>
                      <a:pt x="12028" y="21588"/>
                      <a:pt x="12191" y="21512"/>
                      <a:pt x="12249" y="21390"/>
                    </a:cubicBezTo>
                    <a:cubicBezTo>
                      <a:pt x="12322" y="21237"/>
                      <a:pt x="12206" y="21072"/>
                      <a:pt x="11989" y="21021"/>
                    </a:cubicBezTo>
                    <a:cubicBezTo>
                      <a:pt x="7284" y="19913"/>
                      <a:pt x="5250" y="18627"/>
                      <a:pt x="2714" y="16336"/>
                    </a:cubicBezTo>
                    <a:cubicBezTo>
                      <a:pt x="2643" y="16272"/>
                      <a:pt x="2541" y="16236"/>
                      <a:pt x="2436" y="16226"/>
                    </a:cubicBezTo>
                    <a:close/>
                    <a:moveTo>
                      <a:pt x="15587" y="16372"/>
                    </a:moveTo>
                    <a:cubicBezTo>
                      <a:pt x="15425" y="16378"/>
                      <a:pt x="15276" y="16450"/>
                      <a:pt x="15217" y="16564"/>
                    </a:cubicBezTo>
                    <a:cubicBezTo>
                      <a:pt x="15138" y="16715"/>
                      <a:pt x="15247" y="16882"/>
                      <a:pt x="15462" y="16938"/>
                    </a:cubicBezTo>
                    <a:cubicBezTo>
                      <a:pt x="17306" y="17412"/>
                      <a:pt x="18764" y="17461"/>
                      <a:pt x="18825" y="17463"/>
                    </a:cubicBezTo>
                    <a:cubicBezTo>
                      <a:pt x="18831" y="17463"/>
                      <a:pt x="18838" y="17463"/>
                      <a:pt x="18844" y="17463"/>
                    </a:cubicBezTo>
                    <a:cubicBezTo>
                      <a:pt x="19066" y="17463"/>
                      <a:pt x="19249" y="17341"/>
                      <a:pt x="19259" y="17185"/>
                    </a:cubicBezTo>
                    <a:cubicBezTo>
                      <a:pt x="19269" y="17024"/>
                      <a:pt x="19091" y="16889"/>
                      <a:pt x="18862" y="16882"/>
                    </a:cubicBezTo>
                    <a:cubicBezTo>
                      <a:pt x="18848" y="16882"/>
                      <a:pt x="17474" y="16833"/>
                      <a:pt x="15750" y="16390"/>
                    </a:cubicBezTo>
                    <a:cubicBezTo>
                      <a:pt x="15696" y="16376"/>
                      <a:pt x="15640" y="16371"/>
                      <a:pt x="15587" y="16372"/>
                    </a:cubicBezTo>
                    <a:close/>
                    <a:moveTo>
                      <a:pt x="3039" y="18536"/>
                    </a:moveTo>
                    <a:cubicBezTo>
                      <a:pt x="2933" y="18530"/>
                      <a:pt x="2823" y="18553"/>
                      <a:pt x="2736" y="18605"/>
                    </a:cubicBezTo>
                    <a:cubicBezTo>
                      <a:pt x="2562" y="18710"/>
                      <a:pt x="2540" y="18894"/>
                      <a:pt x="2689" y="19016"/>
                    </a:cubicBezTo>
                    <a:cubicBezTo>
                      <a:pt x="3630" y="19787"/>
                      <a:pt x="4953" y="20590"/>
                      <a:pt x="6225" y="21164"/>
                    </a:cubicBezTo>
                    <a:cubicBezTo>
                      <a:pt x="6294" y="21195"/>
                      <a:pt x="6371" y="21209"/>
                      <a:pt x="6448" y="21209"/>
                    </a:cubicBezTo>
                    <a:cubicBezTo>
                      <a:pt x="6585" y="21209"/>
                      <a:pt x="6719" y="21162"/>
                      <a:pt x="6798" y="21075"/>
                    </a:cubicBezTo>
                    <a:cubicBezTo>
                      <a:pt x="6922" y="20940"/>
                      <a:pt x="6867" y="20760"/>
                      <a:pt x="6674" y="20673"/>
                    </a:cubicBezTo>
                    <a:cubicBezTo>
                      <a:pt x="5742" y="20253"/>
                      <a:pt x="4371" y="19497"/>
                      <a:pt x="3322" y="18637"/>
                    </a:cubicBezTo>
                    <a:cubicBezTo>
                      <a:pt x="3247" y="18576"/>
                      <a:pt x="3145" y="18542"/>
                      <a:pt x="3039" y="18536"/>
                    </a:cubicBezTo>
                    <a:close/>
                    <a:moveTo>
                      <a:pt x="8532" y="18541"/>
                    </a:moveTo>
                    <a:cubicBezTo>
                      <a:pt x="8428" y="18554"/>
                      <a:pt x="8330" y="18595"/>
                      <a:pt x="8264" y="18661"/>
                    </a:cubicBezTo>
                    <a:cubicBezTo>
                      <a:pt x="8133" y="18793"/>
                      <a:pt x="8180" y="18974"/>
                      <a:pt x="8369" y="19066"/>
                    </a:cubicBezTo>
                    <a:cubicBezTo>
                      <a:pt x="11666" y="20673"/>
                      <a:pt x="15614" y="21036"/>
                      <a:pt x="15780" y="21051"/>
                    </a:cubicBezTo>
                    <a:cubicBezTo>
                      <a:pt x="15798" y="21052"/>
                      <a:pt x="15815" y="21052"/>
                      <a:pt x="15832" y="21052"/>
                    </a:cubicBezTo>
                    <a:cubicBezTo>
                      <a:pt x="16039" y="21052"/>
                      <a:pt x="16218" y="20946"/>
                      <a:pt x="16244" y="20798"/>
                    </a:cubicBezTo>
                    <a:cubicBezTo>
                      <a:pt x="16273" y="20639"/>
                      <a:pt x="16112" y="20492"/>
                      <a:pt x="15884" y="20472"/>
                    </a:cubicBezTo>
                    <a:cubicBezTo>
                      <a:pt x="15846" y="20468"/>
                      <a:pt x="11973" y="20114"/>
                      <a:pt x="8843" y="18588"/>
                    </a:cubicBezTo>
                    <a:cubicBezTo>
                      <a:pt x="8748" y="18542"/>
                      <a:pt x="8637" y="18528"/>
                      <a:pt x="8532" y="18541"/>
                    </a:cubicBezTo>
                    <a:close/>
                  </a:path>
                </a:pathLst>
              </a:custGeom>
              <a:solidFill>
                <a:srgbClr val="000000"/>
              </a:solidFill>
              <a:ln w="12700" cap="flat">
                <a:noFill/>
                <a:miter lim="400000"/>
              </a:ln>
              <a:effectLst>
                <a:outerShdw blurRad="63500" dist="63500" dir="5400000" rotWithShape="0">
                  <a:srgbClr val="FFFFFF">
                    <a:alpha val="89245"/>
                  </a:srgbClr>
                </a:outerShdw>
              </a:effectLst>
            </p:spPr>
            <p:txBody>
              <a:bodyPr wrap="square" lIns="35719" tIns="35719" rIns="35719" bIns="35719" numCol="1" anchor="ctr">
                <a:noAutofit/>
              </a:bodyPr>
              <a:lstStyle/>
              <a:p>
                <a:pPr algn="ctr">
                  <a:defRPr sz="3600">
                    <a:solidFill>
                      <a:srgbClr val="FFFFFF"/>
                    </a:solidFill>
                    <a:latin typeface="Gill Sans"/>
                    <a:ea typeface="Gill Sans"/>
                    <a:cs typeface="Gill Sans"/>
                    <a:sym typeface="Gill Sans"/>
                  </a:defRPr>
                </a:pPr>
                <a:endParaRPr sz="2531"/>
              </a:p>
            </p:txBody>
          </p:sp>
          <p:sp>
            <p:nvSpPr>
              <p:cNvPr id="16" name="Flowchart: Process 1">
                <a:extLst>
                  <a:ext uri="{FF2B5EF4-FFF2-40B4-BE49-F238E27FC236}">
                    <a16:creationId xmlns:a16="http://schemas.microsoft.com/office/drawing/2014/main" id="{57CA7ABE-894C-FE6C-764C-18678C99D906}"/>
                  </a:ext>
                </a:extLst>
              </p:cNvPr>
              <p:cNvSpPr/>
              <p:nvPr/>
            </p:nvSpPr>
            <p:spPr>
              <a:xfrm>
                <a:off x="579076" y="2090018"/>
                <a:ext cx="334864" cy="334864"/>
              </a:xfrm>
              <a:prstGeom prst="rect">
                <a:avLst/>
              </a:prstGeom>
              <a:solidFill>
                <a:srgbClr val="FFD6D6"/>
              </a:solidFill>
              <a:ln w="12700">
                <a:miter lim="400000"/>
              </a:ln>
            </p:spPr>
            <p:txBody>
              <a:bodyPr lIns="35719" tIns="35719" rIns="35719" bIns="35719" anchor="ctr"/>
              <a:lstStyle/>
              <a:p>
                <a:pPr algn="ctr">
                  <a:defRPr sz="3600" b="0">
                    <a:solidFill>
                      <a:srgbClr val="FFFFFF"/>
                    </a:solidFill>
                    <a:latin typeface="Gill Sans Light"/>
                    <a:ea typeface="Gill Sans Light"/>
                    <a:cs typeface="Gill Sans Light"/>
                    <a:sym typeface="Gill Sans Light"/>
                  </a:defRPr>
                </a:pPr>
                <a:endParaRPr sz="2531"/>
              </a:p>
            </p:txBody>
          </p:sp>
          <p:pic>
            <p:nvPicPr>
              <p:cNvPr id="1026" name="Picture 2" descr="Linear Regression Algorithm To Make Predictions Easily">
                <a:extLst>
                  <a:ext uri="{FF2B5EF4-FFF2-40B4-BE49-F238E27FC236}">
                    <a16:creationId xmlns:a16="http://schemas.microsoft.com/office/drawing/2014/main" id="{66D3A190-E979-4ED8-A342-651ABF097C8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785" t="3715" r="48099" b="8929"/>
              <a:stretch/>
            </p:blipFill>
            <p:spPr bwMode="auto">
              <a:xfrm>
                <a:off x="3341339" y="1853659"/>
                <a:ext cx="911837" cy="79730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E30D4C11-1ACD-837F-B658-8E7D7E7E9D0E}"/>
                  </a:ext>
                </a:extLst>
              </p:cNvPr>
              <p:cNvCxnSpPr>
                <a:cxnSpLocks/>
              </p:cNvCxnSpPr>
              <p:nvPr/>
            </p:nvCxnSpPr>
            <p:spPr>
              <a:xfrm>
                <a:off x="763675" y="2229594"/>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8717A90-A048-D46C-FBE4-9C8433062A2F}"/>
                  </a:ext>
                </a:extLst>
              </p:cNvPr>
              <p:cNvCxnSpPr>
                <a:cxnSpLocks/>
              </p:cNvCxnSpPr>
              <p:nvPr/>
            </p:nvCxnSpPr>
            <p:spPr>
              <a:xfrm>
                <a:off x="2426939" y="2229594"/>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098EFDC-8314-CC19-CA0C-7461D1F604B2}"/>
                  </a:ext>
                </a:extLst>
              </p:cNvPr>
              <p:cNvGrpSpPr/>
              <p:nvPr/>
            </p:nvGrpSpPr>
            <p:grpSpPr>
              <a:xfrm>
                <a:off x="3570498" y="2501593"/>
                <a:ext cx="447443" cy="386833"/>
                <a:chOff x="3570498" y="2501593"/>
                <a:chExt cx="447443" cy="386833"/>
              </a:xfrm>
            </p:grpSpPr>
            <p:sp>
              <p:nvSpPr>
                <p:cNvPr id="7" name="Rectangle: Rounded Corners 6">
                  <a:extLst>
                    <a:ext uri="{FF2B5EF4-FFF2-40B4-BE49-F238E27FC236}">
                      <a16:creationId xmlns:a16="http://schemas.microsoft.com/office/drawing/2014/main" id="{E6E9D719-1334-30C9-F561-5980301F6530}"/>
                    </a:ext>
                  </a:extLst>
                </p:cNvPr>
                <p:cNvSpPr/>
                <p:nvPr/>
              </p:nvSpPr>
              <p:spPr>
                <a:xfrm>
                  <a:off x="3570498" y="2501593"/>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4E932EE-5248-72C5-1C49-A05E77A79B12}"/>
                    </a:ext>
                  </a:extLst>
                </p:cNvPr>
                <p:cNvSpPr/>
                <p:nvPr/>
              </p:nvSpPr>
              <p:spPr>
                <a:xfrm>
                  <a:off x="3746144" y="2501593"/>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E00991-0AB3-498F-AC41-AF111C570EDE}"/>
                    </a:ext>
                  </a:extLst>
                </p:cNvPr>
                <p:cNvSpPr/>
                <p:nvPr/>
              </p:nvSpPr>
              <p:spPr>
                <a:xfrm>
                  <a:off x="3921789" y="2501593"/>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5" name="Rectangle: Rounded Corners 14">
              <a:extLst>
                <a:ext uri="{FF2B5EF4-FFF2-40B4-BE49-F238E27FC236}">
                  <a16:creationId xmlns:a16="http://schemas.microsoft.com/office/drawing/2014/main" id="{48924E10-6ECF-CD7A-6BFB-4DA754ED53DB}"/>
                </a:ext>
              </a:extLst>
            </p:cNvPr>
            <p:cNvSpPr/>
            <p:nvPr/>
          </p:nvSpPr>
          <p:spPr>
            <a:xfrm>
              <a:off x="4076860" y="2501593"/>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BED2FA7F-9EE8-D1F0-C3B2-C18B4E2B2809}"/>
              </a:ext>
            </a:extLst>
          </p:cNvPr>
          <p:cNvGrpSpPr/>
          <p:nvPr/>
        </p:nvGrpSpPr>
        <p:grpSpPr>
          <a:xfrm>
            <a:off x="579076" y="2666743"/>
            <a:ext cx="3674100" cy="1354786"/>
            <a:chOff x="579076" y="2666743"/>
            <a:chExt cx="3674100" cy="1354786"/>
          </a:xfrm>
        </p:grpSpPr>
        <p:grpSp>
          <p:nvGrpSpPr>
            <p:cNvPr id="42" name="Group 41">
              <a:extLst>
                <a:ext uri="{FF2B5EF4-FFF2-40B4-BE49-F238E27FC236}">
                  <a16:creationId xmlns:a16="http://schemas.microsoft.com/office/drawing/2014/main" id="{5DEAF5A5-C2FE-40D1-61B4-63273CA60B27}"/>
                </a:ext>
              </a:extLst>
            </p:cNvPr>
            <p:cNvGrpSpPr/>
            <p:nvPr/>
          </p:nvGrpSpPr>
          <p:grpSpPr>
            <a:xfrm>
              <a:off x="579076" y="2666743"/>
              <a:ext cx="3674100" cy="1354786"/>
              <a:chOff x="579076" y="2666743"/>
              <a:chExt cx="3674100" cy="1354786"/>
            </a:xfrm>
          </p:grpSpPr>
          <p:pic>
            <p:nvPicPr>
              <p:cNvPr id="34" name="pasted-image.tiff" descr="pasted-image.tiff">
                <a:extLst>
                  <a:ext uri="{FF2B5EF4-FFF2-40B4-BE49-F238E27FC236}">
                    <a16:creationId xmlns:a16="http://schemas.microsoft.com/office/drawing/2014/main" id="{7F876A6A-84C4-BC63-78E5-99B9FAD1D195}"/>
                  </a:ext>
                </a:extLst>
              </p:cNvPr>
              <p:cNvPicPr>
                <a:picLocks noChangeAspect="1"/>
              </p:cNvPicPr>
              <p:nvPr/>
            </p:nvPicPr>
            <p:blipFill rotWithShape="1">
              <a:blip r:embed="rId10"/>
              <a:srcRect l="3729" t="36385" r="89454" b="37214"/>
              <a:stretch/>
            </p:blipFill>
            <p:spPr>
              <a:xfrm>
                <a:off x="1678075" y="3004836"/>
                <a:ext cx="748864" cy="721976"/>
              </a:xfrm>
              <a:prstGeom prst="rect">
                <a:avLst/>
              </a:prstGeom>
              <a:ln w="12700" cap="flat">
                <a:noFill/>
                <a:miter lim="400000"/>
              </a:ln>
              <a:effectLst/>
            </p:spPr>
          </p:pic>
          <p:sp>
            <p:nvSpPr>
              <p:cNvPr id="35" name="Flowchart: Process 1">
                <a:extLst>
                  <a:ext uri="{FF2B5EF4-FFF2-40B4-BE49-F238E27FC236}">
                    <a16:creationId xmlns:a16="http://schemas.microsoft.com/office/drawing/2014/main" id="{DAD8E613-5215-DE83-1E7D-7A31A607A6A3}"/>
                  </a:ext>
                </a:extLst>
              </p:cNvPr>
              <p:cNvSpPr/>
              <p:nvPr/>
            </p:nvSpPr>
            <p:spPr>
              <a:xfrm>
                <a:off x="579076" y="3207410"/>
                <a:ext cx="334864" cy="334864"/>
              </a:xfrm>
              <a:prstGeom prst="rect">
                <a:avLst/>
              </a:prstGeom>
              <a:solidFill>
                <a:srgbClr val="FFD6D6">
                  <a:alpha val="72157"/>
                </a:srgbClr>
              </a:solidFill>
              <a:ln w="12700">
                <a:miter lim="400000"/>
              </a:ln>
            </p:spPr>
            <p:txBody>
              <a:bodyPr lIns="35719" tIns="35719" rIns="35719" bIns="35719" anchor="ctr"/>
              <a:lstStyle/>
              <a:p>
                <a:pPr algn="ctr">
                  <a:defRPr sz="3600" b="0">
                    <a:solidFill>
                      <a:srgbClr val="FFFFFF"/>
                    </a:solidFill>
                    <a:latin typeface="Gill Sans Light"/>
                    <a:ea typeface="Gill Sans Light"/>
                    <a:cs typeface="Gill Sans Light"/>
                    <a:sym typeface="Gill Sans Light"/>
                  </a:defRPr>
                </a:pPr>
                <a:endParaRPr sz="2531"/>
              </a:p>
            </p:txBody>
          </p:sp>
          <p:pic>
            <p:nvPicPr>
              <p:cNvPr id="36" name="Picture 2" descr="Linear Regression Algorithm To Make Predictions Easily">
                <a:extLst>
                  <a:ext uri="{FF2B5EF4-FFF2-40B4-BE49-F238E27FC236}">
                    <a16:creationId xmlns:a16="http://schemas.microsoft.com/office/drawing/2014/main" id="{5C939044-AE59-13DC-D16C-DE06FFF48D9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785" t="3715" r="48099" b="8929"/>
              <a:stretch/>
            </p:blipFill>
            <p:spPr bwMode="auto">
              <a:xfrm>
                <a:off x="3341339" y="2971051"/>
                <a:ext cx="911837" cy="79730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a:extLst>
                  <a:ext uri="{FF2B5EF4-FFF2-40B4-BE49-F238E27FC236}">
                    <a16:creationId xmlns:a16="http://schemas.microsoft.com/office/drawing/2014/main" id="{A6826ADD-C9BA-6279-AF94-18B5C5033698}"/>
                  </a:ext>
                </a:extLst>
              </p:cNvPr>
              <p:cNvCxnSpPr>
                <a:cxnSpLocks/>
              </p:cNvCxnSpPr>
              <p:nvPr/>
            </p:nvCxnSpPr>
            <p:spPr>
              <a:xfrm>
                <a:off x="763675" y="3346986"/>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DAE5723-5628-9DB4-30B8-5F75516EA6C6}"/>
                  </a:ext>
                </a:extLst>
              </p:cNvPr>
              <p:cNvCxnSpPr>
                <a:cxnSpLocks/>
              </p:cNvCxnSpPr>
              <p:nvPr/>
            </p:nvCxnSpPr>
            <p:spPr>
              <a:xfrm>
                <a:off x="2426939" y="3346986"/>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645F3F8-7208-3AD4-5957-88D567183E16}"/>
                  </a:ext>
                </a:extLst>
              </p:cNvPr>
              <p:cNvGrpSpPr/>
              <p:nvPr/>
            </p:nvGrpSpPr>
            <p:grpSpPr>
              <a:xfrm>
                <a:off x="3549611" y="3634696"/>
                <a:ext cx="447443" cy="386833"/>
                <a:chOff x="3699088" y="2653993"/>
                <a:chExt cx="447443" cy="386833"/>
              </a:xfrm>
            </p:grpSpPr>
            <p:sp>
              <p:nvSpPr>
                <p:cNvPr id="17" name="Rectangle: Rounded Corners 16">
                  <a:extLst>
                    <a:ext uri="{FF2B5EF4-FFF2-40B4-BE49-F238E27FC236}">
                      <a16:creationId xmlns:a16="http://schemas.microsoft.com/office/drawing/2014/main" id="{A1E228AD-48BC-9D8C-F1ED-BB1B9A6C8B8C}"/>
                    </a:ext>
                  </a:extLst>
                </p:cNvPr>
                <p:cNvSpPr/>
                <p:nvPr/>
              </p:nvSpPr>
              <p:spPr>
                <a:xfrm>
                  <a:off x="3699088" y="2653993"/>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DF381E7E-635F-4671-FFB2-2CA3F4A23702}"/>
                    </a:ext>
                  </a:extLst>
                </p:cNvPr>
                <p:cNvSpPr/>
                <p:nvPr/>
              </p:nvSpPr>
              <p:spPr>
                <a:xfrm>
                  <a:off x="3874734" y="2653993"/>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11956E8-E40C-E2DB-F939-049E18D3C347}"/>
                    </a:ext>
                  </a:extLst>
                </p:cNvPr>
                <p:cNvSpPr/>
                <p:nvPr/>
              </p:nvSpPr>
              <p:spPr>
                <a:xfrm>
                  <a:off x="4050379" y="2653993"/>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5" name="Shape 620">
                <a:extLst>
                  <a:ext uri="{FF2B5EF4-FFF2-40B4-BE49-F238E27FC236}">
                    <a16:creationId xmlns:a16="http://schemas.microsoft.com/office/drawing/2014/main" id="{6F0B1BC5-6555-7CE5-3BD4-B932E964EC44}"/>
                  </a:ext>
                </a:extLst>
              </p:cNvPr>
              <p:cNvSpPr/>
              <p:nvPr/>
            </p:nvSpPr>
            <p:spPr>
              <a:xfrm>
                <a:off x="1860940" y="2666743"/>
                <a:ext cx="365119" cy="522216"/>
              </a:xfrm>
              <a:custGeom>
                <a:avLst/>
                <a:gdLst/>
                <a:ahLst/>
                <a:cxnLst>
                  <a:cxn ang="0">
                    <a:pos x="wd2" y="hd2"/>
                  </a:cxn>
                  <a:cxn ang="5400000">
                    <a:pos x="wd2" y="hd2"/>
                  </a:cxn>
                  <a:cxn ang="10800000">
                    <a:pos x="wd2" y="hd2"/>
                  </a:cxn>
                  <a:cxn ang="16200000">
                    <a:pos x="wd2" y="hd2"/>
                  </a:cxn>
                </a:cxnLst>
                <a:rect l="0" t="0" r="r" b="b"/>
                <a:pathLst>
                  <a:path w="21535" h="21588" extrusionOk="0">
                    <a:moveTo>
                      <a:pt x="11316" y="2"/>
                    </a:moveTo>
                    <a:cubicBezTo>
                      <a:pt x="10523" y="-12"/>
                      <a:pt x="9696" y="42"/>
                      <a:pt x="8758" y="162"/>
                    </a:cubicBezTo>
                    <a:cubicBezTo>
                      <a:pt x="8532" y="191"/>
                      <a:pt x="8384" y="343"/>
                      <a:pt x="8426" y="502"/>
                    </a:cubicBezTo>
                    <a:cubicBezTo>
                      <a:pt x="8467" y="660"/>
                      <a:pt x="8684" y="764"/>
                      <a:pt x="8910" y="735"/>
                    </a:cubicBezTo>
                    <a:cubicBezTo>
                      <a:pt x="10385" y="545"/>
                      <a:pt x="11724" y="487"/>
                      <a:pt x="13465" y="815"/>
                    </a:cubicBezTo>
                    <a:cubicBezTo>
                      <a:pt x="13501" y="821"/>
                      <a:pt x="13536" y="825"/>
                      <a:pt x="13572" y="825"/>
                    </a:cubicBezTo>
                    <a:cubicBezTo>
                      <a:pt x="13755" y="825"/>
                      <a:pt x="13924" y="738"/>
                      <a:pt x="13974" y="608"/>
                    </a:cubicBezTo>
                    <a:cubicBezTo>
                      <a:pt x="14033" y="452"/>
                      <a:pt x="13903" y="293"/>
                      <a:pt x="13681" y="251"/>
                    </a:cubicBezTo>
                    <a:cubicBezTo>
                      <a:pt x="12872" y="99"/>
                      <a:pt x="12110" y="17"/>
                      <a:pt x="11316" y="2"/>
                    </a:cubicBezTo>
                    <a:close/>
                    <a:moveTo>
                      <a:pt x="10490" y="1122"/>
                    </a:moveTo>
                    <a:cubicBezTo>
                      <a:pt x="10184" y="1126"/>
                      <a:pt x="9884" y="1138"/>
                      <a:pt x="9592" y="1159"/>
                    </a:cubicBezTo>
                    <a:cubicBezTo>
                      <a:pt x="7233" y="1324"/>
                      <a:pt x="5640" y="1854"/>
                      <a:pt x="4719" y="2268"/>
                    </a:cubicBezTo>
                    <a:cubicBezTo>
                      <a:pt x="4526" y="2355"/>
                      <a:pt x="4470" y="2535"/>
                      <a:pt x="4595" y="2670"/>
                    </a:cubicBezTo>
                    <a:cubicBezTo>
                      <a:pt x="4674" y="2757"/>
                      <a:pt x="4808" y="2804"/>
                      <a:pt x="4944" y="2804"/>
                    </a:cubicBezTo>
                    <a:cubicBezTo>
                      <a:pt x="5021" y="2804"/>
                      <a:pt x="5098" y="2790"/>
                      <a:pt x="5168" y="2759"/>
                    </a:cubicBezTo>
                    <a:cubicBezTo>
                      <a:pt x="6012" y="2378"/>
                      <a:pt x="7481" y="1892"/>
                      <a:pt x="9676" y="1738"/>
                    </a:cubicBezTo>
                    <a:cubicBezTo>
                      <a:pt x="11544" y="1607"/>
                      <a:pt x="14446" y="1888"/>
                      <a:pt x="15792" y="2514"/>
                    </a:cubicBezTo>
                    <a:cubicBezTo>
                      <a:pt x="15984" y="2603"/>
                      <a:pt x="16244" y="2564"/>
                      <a:pt x="16371" y="2430"/>
                    </a:cubicBezTo>
                    <a:cubicBezTo>
                      <a:pt x="16498" y="2296"/>
                      <a:pt x="16445" y="2116"/>
                      <a:pt x="16254" y="2027"/>
                    </a:cubicBezTo>
                    <a:cubicBezTo>
                      <a:pt x="15028" y="1457"/>
                      <a:pt x="12633" y="1095"/>
                      <a:pt x="10490" y="1122"/>
                    </a:cubicBezTo>
                    <a:close/>
                    <a:moveTo>
                      <a:pt x="11051" y="2357"/>
                    </a:moveTo>
                    <a:cubicBezTo>
                      <a:pt x="10755" y="2349"/>
                      <a:pt x="10458" y="2350"/>
                      <a:pt x="10163" y="2361"/>
                    </a:cubicBezTo>
                    <a:cubicBezTo>
                      <a:pt x="9825" y="2373"/>
                      <a:pt x="9489" y="2399"/>
                      <a:pt x="9155" y="2437"/>
                    </a:cubicBezTo>
                    <a:cubicBezTo>
                      <a:pt x="6183" y="2777"/>
                      <a:pt x="4139" y="3394"/>
                      <a:pt x="1848" y="5679"/>
                    </a:cubicBezTo>
                    <a:cubicBezTo>
                      <a:pt x="1716" y="5810"/>
                      <a:pt x="1762" y="5992"/>
                      <a:pt x="1950" y="6084"/>
                    </a:cubicBezTo>
                    <a:cubicBezTo>
                      <a:pt x="2137" y="6177"/>
                      <a:pt x="2396" y="6146"/>
                      <a:pt x="2528" y="6014"/>
                    </a:cubicBezTo>
                    <a:cubicBezTo>
                      <a:pt x="4662" y="3886"/>
                      <a:pt x="6479" y="3333"/>
                      <a:pt x="9289" y="3011"/>
                    </a:cubicBezTo>
                    <a:cubicBezTo>
                      <a:pt x="11728" y="2732"/>
                      <a:pt x="14346" y="3216"/>
                      <a:pt x="16291" y="4307"/>
                    </a:cubicBezTo>
                    <a:cubicBezTo>
                      <a:pt x="17861" y="5186"/>
                      <a:pt x="19547" y="7126"/>
                      <a:pt x="18666" y="11366"/>
                    </a:cubicBezTo>
                    <a:cubicBezTo>
                      <a:pt x="18633" y="11525"/>
                      <a:pt x="18788" y="11673"/>
                      <a:pt x="19016" y="11696"/>
                    </a:cubicBezTo>
                    <a:cubicBezTo>
                      <a:pt x="19036" y="11698"/>
                      <a:pt x="19058" y="11698"/>
                      <a:pt x="19078" y="11698"/>
                    </a:cubicBezTo>
                    <a:cubicBezTo>
                      <a:pt x="19281" y="11698"/>
                      <a:pt x="19457" y="11594"/>
                      <a:pt x="19487" y="11449"/>
                    </a:cubicBezTo>
                    <a:cubicBezTo>
                      <a:pt x="20005" y="8958"/>
                      <a:pt x="19961" y="5619"/>
                      <a:pt x="16810" y="3853"/>
                    </a:cubicBezTo>
                    <a:cubicBezTo>
                      <a:pt x="15182" y="2940"/>
                      <a:pt x="13124" y="2416"/>
                      <a:pt x="11051" y="2357"/>
                    </a:cubicBezTo>
                    <a:close/>
                    <a:moveTo>
                      <a:pt x="17949" y="3011"/>
                    </a:moveTo>
                    <a:cubicBezTo>
                      <a:pt x="17843" y="3016"/>
                      <a:pt x="17739" y="3049"/>
                      <a:pt x="17663" y="3110"/>
                    </a:cubicBezTo>
                    <a:cubicBezTo>
                      <a:pt x="17513" y="3231"/>
                      <a:pt x="17532" y="3417"/>
                      <a:pt x="17706" y="3522"/>
                    </a:cubicBezTo>
                    <a:cubicBezTo>
                      <a:pt x="19031" y="4332"/>
                      <a:pt x="19902" y="5435"/>
                      <a:pt x="20296" y="6804"/>
                    </a:cubicBezTo>
                    <a:cubicBezTo>
                      <a:pt x="20336" y="6942"/>
                      <a:pt x="20509" y="7039"/>
                      <a:pt x="20703" y="7039"/>
                    </a:cubicBezTo>
                    <a:cubicBezTo>
                      <a:pt x="20730" y="7039"/>
                      <a:pt x="20757" y="7036"/>
                      <a:pt x="20785" y="7032"/>
                    </a:cubicBezTo>
                    <a:cubicBezTo>
                      <a:pt x="21010" y="7000"/>
                      <a:pt x="21155" y="6847"/>
                      <a:pt x="21110" y="6689"/>
                    </a:cubicBezTo>
                    <a:cubicBezTo>
                      <a:pt x="20678" y="5192"/>
                      <a:pt x="19718" y="3978"/>
                      <a:pt x="18251" y="3082"/>
                    </a:cubicBezTo>
                    <a:cubicBezTo>
                      <a:pt x="18165" y="3030"/>
                      <a:pt x="18055" y="3006"/>
                      <a:pt x="17949" y="3011"/>
                    </a:cubicBezTo>
                    <a:close/>
                    <a:moveTo>
                      <a:pt x="11155" y="3788"/>
                    </a:moveTo>
                    <a:cubicBezTo>
                      <a:pt x="10636" y="3792"/>
                      <a:pt x="10209" y="3802"/>
                      <a:pt x="9815" y="3823"/>
                    </a:cubicBezTo>
                    <a:cubicBezTo>
                      <a:pt x="9586" y="3835"/>
                      <a:pt x="9413" y="3976"/>
                      <a:pt x="9431" y="4136"/>
                    </a:cubicBezTo>
                    <a:cubicBezTo>
                      <a:pt x="9448" y="4297"/>
                      <a:pt x="9649" y="4415"/>
                      <a:pt x="9877" y="4404"/>
                    </a:cubicBezTo>
                    <a:cubicBezTo>
                      <a:pt x="10253" y="4384"/>
                      <a:pt x="10662" y="4374"/>
                      <a:pt x="11162" y="4371"/>
                    </a:cubicBezTo>
                    <a:cubicBezTo>
                      <a:pt x="14114" y="4354"/>
                      <a:pt x="15681" y="5594"/>
                      <a:pt x="16477" y="6641"/>
                    </a:cubicBezTo>
                    <a:cubicBezTo>
                      <a:pt x="16847" y="7126"/>
                      <a:pt x="17054" y="7891"/>
                      <a:pt x="17080" y="8851"/>
                    </a:cubicBezTo>
                    <a:cubicBezTo>
                      <a:pt x="17101" y="9607"/>
                      <a:pt x="17003" y="10370"/>
                      <a:pt x="16904" y="10833"/>
                    </a:cubicBezTo>
                    <a:cubicBezTo>
                      <a:pt x="16870" y="10993"/>
                      <a:pt x="17027" y="11142"/>
                      <a:pt x="17254" y="11166"/>
                    </a:cubicBezTo>
                    <a:cubicBezTo>
                      <a:pt x="17275" y="11168"/>
                      <a:pt x="17296" y="11169"/>
                      <a:pt x="17316" y="11169"/>
                    </a:cubicBezTo>
                    <a:cubicBezTo>
                      <a:pt x="17518" y="11169"/>
                      <a:pt x="17694" y="11065"/>
                      <a:pt x="17725" y="10920"/>
                    </a:cubicBezTo>
                    <a:cubicBezTo>
                      <a:pt x="17792" y="10611"/>
                      <a:pt x="18342" y="7853"/>
                      <a:pt x="17212" y="6367"/>
                    </a:cubicBezTo>
                    <a:cubicBezTo>
                      <a:pt x="16477" y="5401"/>
                      <a:pt x="14724" y="3788"/>
                      <a:pt x="11227" y="3788"/>
                    </a:cubicBezTo>
                    <a:cubicBezTo>
                      <a:pt x="11203" y="3788"/>
                      <a:pt x="11180" y="3788"/>
                      <a:pt x="11155" y="3788"/>
                    </a:cubicBezTo>
                    <a:close/>
                    <a:moveTo>
                      <a:pt x="7748" y="4101"/>
                    </a:moveTo>
                    <a:cubicBezTo>
                      <a:pt x="7694" y="4099"/>
                      <a:pt x="7639" y="4103"/>
                      <a:pt x="7585" y="4115"/>
                    </a:cubicBezTo>
                    <a:cubicBezTo>
                      <a:pt x="6329" y="4411"/>
                      <a:pt x="5311" y="4929"/>
                      <a:pt x="4384" y="5747"/>
                    </a:cubicBezTo>
                    <a:cubicBezTo>
                      <a:pt x="2176" y="7694"/>
                      <a:pt x="2673" y="10159"/>
                      <a:pt x="2989" y="11129"/>
                    </a:cubicBezTo>
                    <a:cubicBezTo>
                      <a:pt x="3489" y="12660"/>
                      <a:pt x="5289" y="15181"/>
                      <a:pt x="7329" y="16583"/>
                    </a:cubicBezTo>
                    <a:cubicBezTo>
                      <a:pt x="9934" y="18374"/>
                      <a:pt x="12639" y="19625"/>
                      <a:pt x="17376" y="19905"/>
                    </a:cubicBezTo>
                    <a:cubicBezTo>
                      <a:pt x="17387" y="19905"/>
                      <a:pt x="17401" y="19905"/>
                      <a:pt x="17413" y="19905"/>
                    </a:cubicBezTo>
                    <a:cubicBezTo>
                      <a:pt x="17626" y="19905"/>
                      <a:pt x="17806" y="19790"/>
                      <a:pt x="17825" y="19638"/>
                    </a:cubicBezTo>
                    <a:cubicBezTo>
                      <a:pt x="17844" y="19478"/>
                      <a:pt x="17676" y="19337"/>
                      <a:pt x="17447" y="19324"/>
                    </a:cubicBezTo>
                    <a:cubicBezTo>
                      <a:pt x="12959" y="19058"/>
                      <a:pt x="10389" y="17870"/>
                      <a:pt x="7912" y="16167"/>
                    </a:cubicBezTo>
                    <a:cubicBezTo>
                      <a:pt x="5980" y="14839"/>
                      <a:pt x="4274" y="12450"/>
                      <a:pt x="3801" y="10999"/>
                    </a:cubicBezTo>
                    <a:cubicBezTo>
                      <a:pt x="3511" y="10111"/>
                      <a:pt x="3050" y="7859"/>
                      <a:pt x="5034" y="6110"/>
                    </a:cubicBezTo>
                    <a:cubicBezTo>
                      <a:pt x="5857" y="5384"/>
                      <a:pt x="6751" y="4926"/>
                      <a:pt x="7848" y="4668"/>
                    </a:cubicBezTo>
                    <a:cubicBezTo>
                      <a:pt x="8065" y="4617"/>
                      <a:pt x="8184" y="4452"/>
                      <a:pt x="8111" y="4300"/>
                    </a:cubicBezTo>
                    <a:cubicBezTo>
                      <a:pt x="8056" y="4185"/>
                      <a:pt x="7910" y="4110"/>
                      <a:pt x="7748" y="4101"/>
                    </a:cubicBezTo>
                    <a:close/>
                    <a:moveTo>
                      <a:pt x="10498" y="5117"/>
                    </a:moveTo>
                    <a:cubicBezTo>
                      <a:pt x="9986" y="5127"/>
                      <a:pt x="9470" y="5180"/>
                      <a:pt x="8964" y="5279"/>
                    </a:cubicBezTo>
                    <a:cubicBezTo>
                      <a:pt x="7538" y="5556"/>
                      <a:pt x="6335" y="6162"/>
                      <a:pt x="5580" y="6987"/>
                    </a:cubicBezTo>
                    <a:cubicBezTo>
                      <a:pt x="4717" y="7928"/>
                      <a:pt x="4460" y="9116"/>
                      <a:pt x="4838" y="10425"/>
                    </a:cubicBezTo>
                    <a:cubicBezTo>
                      <a:pt x="5103" y="11342"/>
                      <a:pt x="5660" y="12347"/>
                      <a:pt x="6403" y="13254"/>
                    </a:cubicBezTo>
                    <a:cubicBezTo>
                      <a:pt x="6480" y="13348"/>
                      <a:pt x="6619" y="13400"/>
                      <a:pt x="6763" y="13400"/>
                    </a:cubicBezTo>
                    <a:cubicBezTo>
                      <a:pt x="6834" y="13400"/>
                      <a:pt x="6904" y="13388"/>
                      <a:pt x="6969" y="13362"/>
                    </a:cubicBezTo>
                    <a:cubicBezTo>
                      <a:pt x="7168" y="13282"/>
                      <a:pt x="7237" y="13103"/>
                      <a:pt x="7123" y="12964"/>
                    </a:cubicBezTo>
                    <a:cubicBezTo>
                      <a:pt x="6433" y="12122"/>
                      <a:pt x="5898" y="11155"/>
                      <a:pt x="5654" y="10310"/>
                    </a:cubicBezTo>
                    <a:cubicBezTo>
                      <a:pt x="4891" y="7666"/>
                      <a:pt x="7079" y="6250"/>
                      <a:pt x="9185" y="5841"/>
                    </a:cubicBezTo>
                    <a:cubicBezTo>
                      <a:pt x="12084" y="5277"/>
                      <a:pt x="14297" y="6355"/>
                      <a:pt x="14984" y="7710"/>
                    </a:cubicBezTo>
                    <a:cubicBezTo>
                      <a:pt x="15377" y="8486"/>
                      <a:pt x="15322" y="9279"/>
                      <a:pt x="15207" y="9807"/>
                    </a:cubicBezTo>
                    <a:cubicBezTo>
                      <a:pt x="15172" y="9967"/>
                      <a:pt x="15327" y="10115"/>
                      <a:pt x="15554" y="10140"/>
                    </a:cubicBezTo>
                    <a:cubicBezTo>
                      <a:pt x="15781" y="10164"/>
                      <a:pt x="15994" y="10055"/>
                      <a:pt x="16028" y="9896"/>
                    </a:cubicBezTo>
                    <a:cubicBezTo>
                      <a:pt x="16157" y="9302"/>
                      <a:pt x="16216" y="8405"/>
                      <a:pt x="15765" y="7515"/>
                    </a:cubicBezTo>
                    <a:cubicBezTo>
                      <a:pt x="15275" y="6547"/>
                      <a:pt x="14302" y="5825"/>
                      <a:pt x="12951" y="5428"/>
                    </a:cubicBezTo>
                    <a:cubicBezTo>
                      <a:pt x="12188" y="5204"/>
                      <a:pt x="11349" y="5100"/>
                      <a:pt x="10498" y="5117"/>
                    </a:cubicBezTo>
                    <a:close/>
                    <a:moveTo>
                      <a:pt x="10249" y="6470"/>
                    </a:moveTo>
                    <a:cubicBezTo>
                      <a:pt x="9714" y="6493"/>
                      <a:pt x="9195" y="6588"/>
                      <a:pt x="8723" y="6755"/>
                    </a:cubicBezTo>
                    <a:cubicBezTo>
                      <a:pt x="7321" y="7253"/>
                      <a:pt x="6115" y="8504"/>
                      <a:pt x="6937" y="10524"/>
                    </a:cubicBezTo>
                    <a:cubicBezTo>
                      <a:pt x="8636" y="14696"/>
                      <a:pt x="12976" y="16231"/>
                      <a:pt x="13160" y="16294"/>
                    </a:cubicBezTo>
                    <a:cubicBezTo>
                      <a:pt x="13219" y="16314"/>
                      <a:pt x="13282" y="16326"/>
                      <a:pt x="13344" y="16326"/>
                    </a:cubicBezTo>
                    <a:cubicBezTo>
                      <a:pt x="13497" y="16326"/>
                      <a:pt x="13643" y="16265"/>
                      <a:pt x="13716" y="16162"/>
                    </a:cubicBezTo>
                    <a:cubicBezTo>
                      <a:pt x="13817" y="16018"/>
                      <a:pt x="13733" y="15844"/>
                      <a:pt x="13527" y="15772"/>
                    </a:cubicBezTo>
                    <a:cubicBezTo>
                      <a:pt x="13517" y="15769"/>
                      <a:pt x="12466" y="15398"/>
                      <a:pt x="11232" y="14548"/>
                    </a:cubicBezTo>
                    <a:cubicBezTo>
                      <a:pt x="10097" y="13767"/>
                      <a:pt x="8570" y="12407"/>
                      <a:pt x="7738" y="10364"/>
                    </a:cubicBezTo>
                    <a:cubicBezTo>
                      <a:pt x="7158" y="8938"/>
                      <a:pt x="7665" y="7783"/>
                      <a:pt x="9098" y="7275"/>
                    </a:cubicBezTo>
                    <a:cubicBezTo>
                      <a:pt x="10285" y="6854"/>
                      <a:pt x="12162" y="6945"/>
                      <a:pt x="13480" y="8138"/>
                    </a:cubicBezTo>
                    <a:cubicBezTo>
                      <a:pt x="13621" y="8265"/>
                      <a:pt x="13881" y="8289"/>
                      <a:pt x="14063" y="8190"/>
                    </a:cubicBezTo>
                    <a:cubicBezTo>
                      <a:pt x="14245" y="8091"/>
                      <a:pt x="14278" y="7909"/>
                      <a:pt x="14138" y="7781"/>
                    </a:cubicBezTo>
                    <a:cubicBezTo>
                      <a:pt x="13444" y="7154"/>
                      <a:pt x="12537" y="6728"/>
                      <a:pt x="11515" y="6552"/>
                    </a:cubicBezTo>
                    <a:cubicBezTo>
                      <a:pt x="11274" y="6510"/>
                      <a:pt x="11032" y="6484"/>
                      <a:pt x="10790" y="6472"/>
                    </a:cubicBezTo>
                    <a:cubicBezTo>
                      <a:pt x="10609" y="6463"/>
                      <a:pt x="10428" y="6463"/>
                      <a:pt x="10249" y="6470"/>
                    </a:cubicBezTo>
                    <a:close/>
                    <a:moveTo>
                      <a:pt x="1513" y="6625"/>
                    </a:moveTo>
                    <a:cubicBezTo>
                      <a:pt x="1352" y="6634"/>
                      <a:pt x="1204" y="6710"/>
                      <a:pt x="1151" y="6825"/>
                    </a:cubicBezTo>
                    <a:cubicBezTo>
                      <a:pt x="840" y="7491"/>
                      <a:pt x="640" y="8405"/>
                      <a:pt x="640" y="9153"/>
                    </a:cubicBezTo>
                    <a:cubicBezTo>
                      <a:pt x="640" y="9314"/>
                      <a:pt x="827" y="9444"/>
                      <a:pt x="1056" y="9444"/>
                    </a:cubicBezTo>
                    <a:cubicBezTo>
                      <a:pt x="1286" y="9444"/>
                      <a:pt x="1471" y="9314"/>
                      <a:pt x="1471" y="9153"/>
                    </a:cubicBezTo>
                    <a:cubicBezTo>
                      <a:pt x="1471" y="8461"/>
                      <a:pt x="1657" y="7618"/>
                      <a:pt x="1942" y="7006"/>
                    </a:cubicBezTo>
                    <a:cubicBezTo>
                      <a:pt x="2013" y="6853"/>
                      <a:pt x="1895" y="6687"/>
                      <a:pt x="1677" y="6637"/>
                    </a:cubicBezTo>
                    <a:cubicBezTo>
                      <a:pt x="1622" y="6625"/>
                      <a:pt x="1567" y="6622"/>
                      <a:pt x="1513" y="6625"/>
                    </a:cubicBezTo>
                    <a:close/>
                    <a:moveTo>
                      <a:pt x="11103" y="7922"/>
                    </a:moveTo>
                    <a:cubicBezTo>
                      <a:pt x="10772" y="7915"/>
                      <a:pt x="10418" y="7967"/>
                      <a:pt x="10043" y="8101"/>
                    </a:cubicBezTo>
                    <a:cubicBezTo>
                      <a:pt x="8588" y="8624"/>
                      <a:pt x="8195" y="9727"/>
                      <a:pt x="8994" y="11053"/>
                    </a:cubicBezTo>
                    <a:cubicBezTo>
                      <a:pt x="9789" y="12373"/>
                      <a:pt x="11392" y="13857"/>
                      <a:pt x="12892" y="14663"/>
                    </a:cubicBezTo>
                    <a:cubicBezTo>
                      <a:pt x="15647" y="16143"/>
                      <a:pt x="19244" y="16329"/>
                      <a:pt x="19395" y="16336"/>
                    </a:cubicBezTo>
                    <a:cubicBezTo>
                      <a:pt x="19405" y="16336"/>
                      <a:pt x="19413" y="16336"/>
                      <a:pt x="19423" y="16336"/>
                    </a:cubicBezTo>
                    <a:cubicBezTo>
                      <a:pt x="19639" y="16336"/>
                      <a:pt x="19822" y="16219"/>
                      <a:pt x="19837" y="16065"/>
                    </a:cubicBezTo>
                    <a:cubicBezTo>
                      <a:pt x="19852" y="15904"/>
                      <a:pt x="19679" y="15764"/>
                      <a:pt x="19450" y="15753"/>
                    </a:cubicBezTo>
                    <a:cubicBezTo>
                      <a:pt x="19415" y="15752"/>
                      <a:pt x="15949" y="15571"/>
                      <a:pt x="13398" y="14200"/>
                    </a:cubicBezTo>
                    <a:cubicBezTo>
                      <a:pt x="12023" y="13462"/>
                      <a:pt x="10494" y="12042"/>
                      <a:pt x="9761" y="10825"/>
                    </a:cubicBezTo>
                    <a:cubicBezTo>
                      <a:pt x="9141" y="9796"/>
                      <a:pt x="9383" y="8993"/>
                      <a:pt x="10423" y="8620"/>
                    </a:cubicBezTo>
                    <a:cubicBezTo>
                      <a:pt x="10782" y="8491"/>
                      <a:pt x="11733" y="8149"/>
                      <a:pt x="13217" y="9844"/>
                    </a:cubicBezTo>
                    <a:cubicBezTo>
                      <a:pt x="13658" y="10347"/>
                      <a:pt x="14786" y="11410"/>
                      <a:pt x="15343" y="11767"/>
                    </a:cubicBezTo>
                    <a:cubicBezTo>
                      <a:pt x="15513" y="11876"/>
                      <a:pt x="15774" y="11867"/>
                      <a:pt x="15929" y="11748"/>
                    </a:cubicBezTo>
                    <a:cubicBezTo>
                      <a:pt x="16084" y="11630"/>
                      <a:pt x="16073" y="11446"/>
                      <a:pt x="15904" y="11338"/>
                    </a:cubicBezTo>
                    <a:cubicBezTo>
                      <a:pt x="15438" y="11038"/>
                      <a:pt x="14377" y="10055"/>
                      <a:pt x="13927" y="9540"/>
                    </a:cubicBezTo>
                    <a:cubicBezTo>
                      <a:pt x="13548" y="9107"/>
                      <a:pt x="12539" y="7955"/>
                      <a:pt x="11103" y="7922"/>
                    </a:cubicBezTo>
                    <a:close/>
                    <a:moveTo>
                      <a:pt x="21078" y="8390"/>
                    </a:moveTo>
                    <a:cubicBezTo>
                      <a:pt x="20848" y="8397"/>
                      <a:pt x="20670" y="8534"/>
                      <a:pt x="20681" y="8694"/>
                    </a:cubicBezTo>
                    <a:cubicBezTo>
                      <a:pt x="20741" y="9617"/>
                      <a:pt x="20681" y="10537"/>
                      <a:pt x="20497" y="11506"/>
                    </a:cubicBezTo>
                    <a:cubicBezTo>
                      <a:pt x="20467" y="11666"/>
                      <a:pt x="20627" y="11812"/>
                      <a:pt x="20854" y="11833"/>
                    </a:cubicBezTo>
                    <a:cubicBezTo>
                      <a:pt x="20873" y="11835"/>
                      <a:pt x="20891" y="11835"/>
                      <a:pt x="20909" y="11835"/>
                    </a:cubicBezTo>
                    <a:cubicBezTo>
                      <a:pt x="21114" y="11835"/>
                      <a:pt x="21293" y="11730"/>
                      <a:pt x="21321" y="11583"/>
                    </a:cubicBezTo>
                    <a:cubicBezTo>
                      <a:pt x="21511" y="10579"/>
                      <a:pt x="21574" y="9626"/>
                      <a:pt x="21512" y="8668"/>
                    </a:cubicBezTo>
                    <a:cubicBezTo>
                      <a:pt x="21501" y="8508"/>
                      <a:pt x="21308" y="8385"/>
                      <a:pt x="21078" y="8390"/>
                    </a:cubicBezTo>
                    <a:close/>
                    <a:moveTo>
                      <a:pt x="11309" y="9289"/>
                    </a:moveTo>
                    <a:cubicBezTo>
                      <a:pt x="11115" y="9271"/>
                      <a:pt x="10940" y="9303"/>
                      <a:pt x="10800" y="9347"/>
                    </a:cubicBezTo>
                    <a:cubicBezTo>
                      <a:pt x="10473" y="9448"/>
                      <a:pt x="10335" y="9609"/>
                      <a:pt x="10277" y="9727"/>
                    </a:cubicBezTo>
                    <a:cubicBezTo>
                      <a:pt x="10100" y="10088"/>
                      <a:pt x="10396" y="10523"/>
                      <a:pt x="10770" y="11013"/>
                    </a:cubicBezTo>
                    <a:cubicBezTo>
                      <a:pt x="11154" y="11514"/>
                      <a:pt x="12115" y="12574"/>
                      <a:pt x="13281" y="13371"/>
                    </a:cubicBezTo>
                    <a:cubicBezTo>
                      <a:pt x="13446" y="13483"/>
                      <a:pt x="13709" y="13481"/>
                      <a:pt x="13870" y="13366"/>
                    </a:cubicBezTo>
                    <a:cubicBezTo>
                      <a:pt x="14030" y="13250"/>
                      <a:pt x="14026" y="13066"/>
                      <a:pt x="13862" y="12953"/>
                    </a:cubicBezTo>
                    <a:cubicBezTo>
                      <a:pt x="12766" y="12204"/>
                      <a:pt x="11839" y="11175"/>
                      <a:pt x="11502" y="10736"/>
                    </a:cubicBezTo>
                    <a:cubicBezTo>
                      <a:pt x="11362" y="10553"/>
                      <a:pt x="10990" y="10066"/>
                      <a:pt x="11063" y="9917"/>
                    </a:cubicBezTo>
                    <a:cubicBezTo>
                      <a:pt x="11065" y="9912"/>
                      <a:pt x="11071" y="9898"/>
                      <a:pt x="11135" y="9879"/>
                    </a:cubicBezTo>
                    <a:cubicBezTo>
                      <a:pt x="11195" y="9860"/>
                      <a:pt x="11224" y="9852"/>
                      <a:pt x="11339" y="9934"/>
                    </a:cubicBezTo>
                    <a:cubicBezTo>
                      <a:pt x="11514" y="10060"/>
                      <a:pt x="11727" y="10312"/>
                      <a:pt x="11976" y="10604"/>
                    </a:cubicBezTo>
                    <a:cubicBezTo>
                      <a:pt x="12509" y="11228"/>
                      <a:pt x="13502" y="12390"/>
                      <a:pt x="15440" y="13160"/>
                    </a:cubicBezTo>
                    <a:cubicBezTo>
                      <a:pt x="17683" y="14052"/>
                      <a:pt x="20202" y="14171"/>
                      <a:pt x="20308" y="14176"/>
                    </a:cubicBezTo>
                    <a:cubicBezTo>
                      <a:pt x="20317" y="14176"/>
                      <a:pt x="20327" y="14176"/>
                      <a:pt x="20336" y="14176"/>
                    </a:cubicBezTo>
                    <a:cubicBezTo>
                      <a:pt x="20553" y="14176"/>
                      <a:pt x="20736" y="14057"/>
                      <a:pt x="20750" y="13903"/>
                    </a:cubicBezTo>
                    <a:cubicBezTo>
                      <a:pt x="20764" y="13742"/>
                      <a:pt x="20589" y="13604"/>
                      <a:pt x="20360" y="13593"/>
                    </a:cubicBezTo>
                    <a:cubicBezTo>
                      <a:pt x="20336" y="13592"/>
                      <a:pt x="17921" y="13476"/>
                      <a:pt x="15850" y="12653"/>
                    </a:cubicBezTo>
                    <a:cubicBezTo>
                      <a:pt x="14102" y="11958"/>
                      <a:pt x="13184" y="10883"/>
                      <a:pt x="12691" y="10305"/>
                    </a:cubicBezTo>
                    <a:cubicBezTo>
                      <a:pt x="12404" y="9968"/>
                      <a:pt x="12176" y="9700"/>
                      <a:pt x="11932" y="9526"/>
                    </a:cubicBezTo>
                    <a:cubicBezTo>
                      <a:pt x="11718" y="9373"/>
                      <a:pt x="11503" y="9307"/>
                      <a:pt x="11309" y="9289"/>
                    </a:cubicBezTo>
                    <a:close/>
                    <a:moveTo>
                      <a:pt x="1215" y="10075"/>
                    </a:moveTo>
                    <a:cubicBezTo>
                      <a:pt x="986" y="10089"/>
                      <a:pt x="818" y="10231"/>
                      <a:pt x="838" y="10392"/>
                    </a:cubicBezTo>
                    <a:cubicBezTo>
                      <a:pt x="998" y="11678"/>
                      <a:pt x="2205" y="14433"/>
                      <a:pt x="3969" y="16049"/>
                    </a:cubicBezTo>
                    <a:cubicBezTo>
                      <a:pt x="4763" y="16776"/>
                      <a:pt x="5615" y="17435"/>
                      <a:pt x="6500" y="18009"/>
                    </a:cubicBezTo>
                    <a:cubicBezTo>
                      <a:pt x="6580" y="18061"/>
                      <a:pt x="6682" y="18087"/>
                      <a:pt x="6783" y="18087"/>
                    </a:cubicBezTo>
                    <a:cubicBezTo>
                      <a:pt x="6895" y="18087"/>
                      <a:pt x="7006" y="18055"/>
                      <a:pt x="7088" y="17993"/>
                    </a:cubicBezTo>
                    <a:cubicBezTo>
                      <a:pt x="7244" y="17875"/>
                      <a:pt x="7232" y="17690"/>
                      <a:pt x="7063" y="17581"/>
                    </a:cubicBezTo>
                    <a:cubicBezTo>
                      <a:pt x="6213" y="17030"/>
                      <a:pt x="5394" y="16395"/>
                      <a:pt x="4629" y="15694"/>
                    </a:cubicBezTo>
                    <a:cubicBezTo>
                      <a:pt x="2960" y="14165"/>
                      <a:pt x="1816" y="11559"/>
                      <a:pt x="1664" y="10341"/>
                    </a:cubicBezTo>
                    <a:cubicBezTo>
                      <a:pt x="1644" y="10181"/>
                      <a:pt x="1444" y="10061"/>
                      <a:pt x="1215" y="10075"/>
                    </a:cubicBezTo>
                    <a:close/>
                    <a:moveTo>
                      <a:pt x="17038" y="11823"/>
                    </a:moveTo>
                    <a:cubicBezTo>
                      <a:pt x="16876" y="11823"/>
                      <a:pt x="16721" y="11889"/>
                      <a:pt x="16653" y="12000"/>
                    </a:cubicBezTo>
                    <a:cubicBezTo>
                      <a:pt x="16564" y="12148"/>
                      <a:pt x="16663" y="12320"/>
                      <a:pt x="16874" y="12383"/>
                    </a:cubicBezTo>
                    <a:cubicBezTo>
                      <a:pt x="18935" y="12996"/>
                      <a:pt x="20623" y="13006"/>
                      <a:pt x="20708" y="13006"/>
                    </a:cubicBezTo>
                    <a:cubicBezTo>
                      <a:pt x="20937" y="13005"/>
                      <a:pt x="21123" y="12874"/>
                      <a:pt x="21122" y="12713"/>
                    </a:cubicBezTo>
                    <a:cubicBezTo>
                      <a:pt x="21122" y="12553"/>
                      <a:pt x="20938" y="12423"/>
                      <a:pt x="20708" y="12423"/>
                    </a:cubicBezTo>
                    <a:cubicBezTo>
                      <a:pt x="20688" y="12423"/>
                      <a:pt x="19113" y="12417"/>
                      <a:pt x="17199" y="11847"/>
                    </a:cubicBezTo>
                    <a:cubicBezTo>
                      <a:pt x="17147" y="11832"/>
                      <a:pt x="17092" y="11823"/>
                      <a:pt x="17038" y="11823"/>
                    </a:cubicBezTo>
                    <a:close/>
                    <a:moveTo>
                      <a:pt x="362" y="12860"/>
                    </a:moveTo>
                    <a:cubicBezTo>
                      <a:pt x="134" y="12881"/>
                      <a:pt x="-26" y="13027"/>
                      <a:pt x="4" y="13186"/>
                    </a:cubicBezTo>
                    <a:cubicBezTo>
                      <a:pt x="131" y="13851"/>
                      <a:pt x="641" y="14606"/>
                      <a:pt x="977" y="15105"/>
                    </a:cubicBezTo>
                    <a:cubicBezTo>
                      <a:pt x="1064" y="15235"/>
                      <a:pt x="1139" y="15347"/>
                      <a:pt x="1190" y="15432"/>
                    </a:cubicBezTo>
                    <a:cubicBezTo>
                      <a:pt x="1258" y="15543"/>
                      <a:pt x="1411" y="15609"/>
                      <a:pt x="1572" y="15609"/>
                    </a:cubicBezTo>
                    <a:cubicBezTo>
                      <a:pt x="1627" y="15609"/>
                      <a:pt x="1683" y="15602"/>
                      <a:pt x="1736" y="15586"/>
                    </a:cubicBezTo>
                    <a:cubicBezTo>
                      <a:pt x="1948" y="15523"/>
                      <a:pt x="2044" y="15352"/>
                      <a:pt x="1955" y="15204"/>
                    </a:cubicBezTo>
                    <a:cubicBezTo>
                      <a:pt x="1897" y="15108"/>
                      <a:pt x="1820" y="14991"/>
                      <a:pt x="1729" y="14856"/>
                    </a:cubicBezTo>
                    <a:cubicBezTo>
                      <a:pt x="1415" y="14390"/>
                      <a:pt x="940" y="13685"/>
                      <a:pt x="831" y="13110"/>
                    </a:cubicBezTo>
                    <a:cubicBezTo>
                      <a:pt x="800" y="12950"/>
                      <a:pt x="589" y="12838"/>
                      <a:pt x="362" y="12860"/>
                    </a:cubicBezTo>
                    <a:close/>
                    <a:moveTo>
                      <a:pt x="15130" y="13701"/>
                    </a:moveTo>
                    <a:cubicBezTo>
                      <a:pt x="14968" y="13694"/>
                      <a:pt x="14808" y="13753"/>
                      <a:pt x="14731" y="13861"/>
                    </a:cubicBezTo>
                    <a:cubicBezTo>
                      <a:pt x="14628" y="14005"/>
                      <a:pt x="14712" y="14180"/>
                      <a:pt x="14917" y="14253"/>
                    </a:cubicBezTo>
                    <a:cubicBezTo>
                      <a:pt x="17270" y="15080"/>
                      <a:pt x="19721" y="15239"/>
                      <a:pt x="19825" y="15246"/>
                    </a:cubicBezTo>
                    <a:cubicBezTo>
                      <a:pt x="19837" y="15246"/>
                      <a:pt x="19850" y="15247"/>
                      <a:pt x="19862" y="15247"/>
                    </a:cubicBezTo>
                    <a:cubicBezTo>
                      <a:pt x="20075" y="15247"/>
                      <a:pt x="20255" y="15133"/>
                      <a:pt x="20274" y="14981"/>
                    </a:cubicBezTo>
                    <a:cubicBezTo>
                      <a:pt x="20294" y="14821"/>
                      <a:pt x="20125" y="14679"/>
                      <a:pt x="19896" y="14665"/>
                    </a:cubicBezTo>
                    <a:cubicBezTo>
                      <a:pt x="19873" y="14663"/>
                      <a:pt x="17495" y="14508"/>
                      <a:pt x="15289" y="13733"/>
                    </a:cubicBezTo>
                    <a:cubicBezTo>
                      <a:pt x="15237" y="13714"/>
                      <a:pt x="15184" y="13704"/>
                      <a:pt x="15130" y="13701"/>
                    </a:cubicBezTo>
                    <a:close/>
                    <a:moveTo>
                      <a:pt x="7942" y="14159"/>
                    </a:moveTo>
                    <a:cubicBezTo>
                      <a:pt x="7889" y="14166"/>
                      <a:pt x="7838" y="14180"/>
                      <a:pt x="7790" y="14202"/>
                    </a:cubicBezTo>
                    <a:cubicBezTo>
                      <a:pt x="7600" y="14292"/>
                      <a:pt x="7548" y="14474"/>
                      <a:pt x="7676" y="14607"/>
                    </a:cubicBezTo>
                    <a:cubicBezTo>
                      <a:pt x="8982" y="15969"/>
                      <a:pt x="10834" y="17022"/>
                      <a:pt x="13180" y="17738"/>
                    </a:cubicBezTo>
                    <a:cubicBezTo>
                      <a:pt x="15329" y="18393"/>
                      <a:pt x="17276" y="18577"/>
                      <a:pt x="18244" y="18628"/>
                    </a:cubicBezTo>
                    <a:cubicBezTo>
                      <a:pt x="18255" y="18629"/>
                      <a:pt x="18263" y="18628"/>
                      <a:pt x="18274" y="18628"/>
                    </a:cubicBezTo>
                    <a:cubicBezTo>
                      <a:pt x="18489" y="18628"/>
                      <a:pt x="18672" y="18512"/>
                      <a:pt x="18688" y="18359"/>
                    </a:cubicBezTo>
                    <a:cubicBezTo>
                      <a:pt x="18705" y="18198"/>
                      <a:pt x="18535" y="18058"/>
                      <a:pt x="18306" y="18045"/>
                    </a:cubicBezTo>
                    <a:cubicBezTo>
                      <a:pt x="17569" y="18007"/>
                      <a:pt x="15625" y="17848"/>
                      <a:pt x="13512" y="17204"/>
                    </a:cubicBezTo>
                    <a:cubicBezTo>
                      <a:pt x="11314" y="16533"/>
                      <a:pt x="9582" y="15550"/>
                      <a:pt x="8366" y="14282"/>
                    </a:cubicBezTo>
                    <a:cubicBezTo>
                      <a:pt x="8270" y="14182"/>
                      <a:pt x="8101" y="14137"/>
                      <a:pt x="7942" y="14159"/>
                    </a:cubicBezTo>
                    <a:close/>
                    <a:moveTo>
                      <a:pt x="2436" y="16226"/>
                    </a:moveTo>
                    <a:cubicBezTo>
                      <a:pt x="2330" y="16217"/>
                      <a:pt x="2219" y="16236"/>
                      <a:pt x="2128" y="16286"/>
                    </a:cubicBezTo>
                    <a:cubicBezTo>
                      <a:pt x="1947" y="16384"/>
                      <a:pt x="1916" y="16567"/>
                      <a:pt x="2056" y="16694"/>
                    </a:cubicBezTo>
                    <a:cubicBezTo>
                      <a:pt x="4641" y="19029"/>
                      <a:pt x="6845" y="20424"/>
                      <a:pt x="11723" y="21572"/>
                    </a:cubicBezTo>
                    <a:cubicBezTo>
                      <a:pt x="11767" y="21583"/>
                      <a:pt x="11811" y="21588"/>
                      <a:pt x="11855" y="21588"/>
                    </a:cubicBezTo>
                    <a:cubicBezTo>
                      <a:pt x="12028" y="21588"/>
                      <a:pt x="12191" y="21512"/>
                      <a:pt x="12249" y="21390"/>
                    </a:cubicBezTo>
                    <a:cubicBezTo>
                      <a:pt x="12322" y="21237"/>
                      <a:pt x="12206" y="21072"/>
                      <a:pt x="11989" y="21021"/>
                    </a:cubicBezTo>
                    <a:cubicBezTo>
                      <a:pt x="7284" y="19913"/>
                      <a:pt x="5250" y="18627"/>
                      <a:pt x="2714" y="16336"/>
                    </a:cubicBezTo>
                    <a:cubicBezTo>
                      <a:pt x="2643" y="16272"/>
                      <a:pt x="2541" y="16236"/>
                      <a:pt x="2436" y="16226"/>
                    </a:cubicBezTo>
                    <a:close/>
                    <a:moveTo>
                      <a:pt x="15587" y="16372"/>
                    </a:moveTo>
                    <a:cubicBezTo>
                      <a:pt x="15425" y="16378"/>
                      <a:pt x="15276" y="16450"/>
                      <a:pt x="15217" y="16564"/>
                    </a:cubicBezTo>
                    <a:cubicBezTo>
                      <a:pt x="15138" y="16715"/>
                      <a:pt x="15247" y="16882"/>
                      <a:pt x="15462" y="16938"/>
                    </a:cubicBezTo>
                    <a:cubicBezTo>
                      <a:pt x="17306" y="17412"/>
                      <a:pt x="18764" y="17461"/>
                      <a:pt x="18825" y="17463"/>
                    </a:cubicBezTo>
                    <a:cubicBezTo>
                      <a:pt x="18831" y="17463"/>
                      <a:pt x="18838" y="17463"/>
                      <a:pt x="18844" y="17463"/>
                    </a:cubicBezTo>
                    <a:cubicBezTo>
                      <a:pt x="19066" y="17463"/>
                      <a:pt x="19249" y="17341"/>
                      <a:pt x="19259" y="17185"/>
                    </a:cubicBezTo>
                    <a:cubicBezTo>
                      <a:pt x="19269" y="17024"/>
                      <a:pt x="19091" y="16889"/>
                      <a:pt x="18862" y="16882"/>
                    </a:cubicBezTo>
                    <a:cubicBezTo>
                      <a:pt x="18848" y="16882"/>
                      <a:pt x="17474" y="16833"/>
                      <a:pt x="15750" y="16390"/>
                    </a:cubicBezTo>
                    <a:cubicBezTo>
                      <a:pt x="15696" y="16376"/>
                      <a:pt x="15640" y="16371"/>
                      <a:pt x="15587" y="16372"/>
                    </a:cubicBezTo>
                    <a:close/>
                    <a:moveTo>
                      <a:pt x="3039" y="18536"/>
                    </a:moveTo>
                    <a:cubicBezTo>
                      <a:pt x="2933" y="18530"/>
                      <a:pt x="2823" y="18553"/>
                      <a:pt x="2736" y="18605"/>
                    </a:cubicBezTo>
                    <a:cubicBezTo>
                      <a:pt x="2562" y="18710"/>
                      <a:pt x="2540" y="18894"/>
                      <a:pt x="2689" y="19016"/>
                    </a:cubicBezTo>
                    <a:cubicBezTo>
                      <a:pt x="3630" y="19787"/>
                      <a:pt x="4953" y="20590"/>
                      <a:pt x="6225" y="21164"/>
                    </a:cubicBezTo>
                    <a:cubicBezTo>
                      <a:pt x="6294" y="21195"/>
                      <a:pt x="6371" y="21209"/>
                      <a:pt x="6448" y="21209"/>
                    </a:cubicBezTo>
                    <a:cubicBezTo>
                      <a:pt x="6585" y="21209"/>
                      <a:pt x="6719" y="21162"/>
                      <a:pt x="6798" y="21075"/>
                    </a:cubicBezTo>
                    <a:cubicBezTo>
                      <a:pt x="6922" y="20940"/>
                      <a:pt x="6867" y="20760"/>
                      <a:pt x="6674" y="20673"/>
                    </a:cubicBezTo>
                    <a:cubicBezTo>
                      <a:pt x="5742" y="20253"/>
                      <a:pt x="4371" y="19497"/>
                      <a:pt x="3322" y="18637"/>
                    </a:cubicBezTo>
                    <a:cubicBezTo>
                      <a:pt x="3247" y="18576"/>
                      <a:pt x="3145" y="18542"/>
                      <a:pt x="3039" y="18536"/>
                    </a:cubicBezTo>
                    <a:close/>
                    <a:moveTo>
                      <a:pt x="8532" y="18541"/>
                    </a:moveTo>
                    <a:cubicBezTo>
                      <a:pt x="8428" y="18554"/>
                      <a:pt x="8330" y="18595"/>
                      <a:pt x="8264" y="18661"/>
                    </a:cubicBezTo>
                    <a:cubicBezTo>
                      <a:pt x="8133" y="18793"/>
                      <a:pt x="8180" y="18974"/>
                      <a:pt x="8369" y="19066"/>
                    </a:cubicBezTo>
                    <a:cubicBezTo>
                      <a:pt x="11666" y="20673"/>
                      <a:pt x="15614" y="21036"/>
                      <a:pt x="15780" y="21051"/>
                    </a:cubicBezTo>
                    <a:cubicBezTo>
                      <a:pt x="15798" y="21052"/>
                      <a:pt x="15815" y="21052"/>
                      <a:pt x="15832" y="21052"/>
                    </a:cubicBezTo>
                    <a:cubicBezTo>
                      <a:pt x="16039" y="21052"/>
                      <a:pt x="16218" y="20946"/>
                      <a:pt x="16244" y="20798"/>
                    </a:cubicBezTo>
                    <a:cubicBezTo>
                      <a:pt x="16273" y="20639"/>
                      <a:pt x="16112" y="20492"/>
                      <a:pt x="15884" y="20472"/>
                    </a:cubicBezTo>
                    <a:cubicBezTo>
                      <a:pt x="15846" y="20468"/>
                      <a:pt x="11973" y="20114"/>
                      <a:pt x="8843" y="18588"/>
                    </a:cubicBezTo>
                    <a:cubicBezTo>
                      <a:pt x="8748" y="18542"/>
                      <a:pt x="8637" y="18528"/>
                      <a:pt x="8532" y="18541"/>
                    </a:cubicBezTo>
                    <a:close/>
                  </a:path>
                </a:pathLst>
              </a:custGeom>
              <a:solidFill>
                <a:srgbClr val="000000"/>
              </a:solidFill>
              <a:ln w="12700" cap="flat">
                <a:noFill/>
                <a:miter lim="400000"/>
              </a:ln>
              <a:effectLst>
                <a:outerShdw blurRad="63500" dist="63500" dir="5400000" rotWithShape="0">
                  <a:srgbClr val="FFFFFF">
                    <a:alpha val="89245"/>
                  </a:srgbClr>
                </a:outerShdw>
              </a:effectLst>
            </p:spPr>
            <p:txBody>
              <a:bodyPr wrap="square" lIns="35719" tIns="35719" rIns="35719" bIns="35719" numCol="1" anchor="ctr">
                <a:noAutofit/>
              </a:bodyPr>
              <a:lstStyle/>
              <a:p>
                <a:pPr algn="ctr">
                  <a:defRPr sz="3600">
                    <a:solidFill>
                      <a:srgbClr val="FFFFFF"/>
                    </a:solidFill>
                    <a:latin typeface="Gill Sans"/>
                    <a:ea typeface="Gill Sans"/>
                    <a:cs typeface="Gill Sans"/>
                    <a:sym typeface="Gill Sans"/>
                  </a:defRPr>
                </a:pPr>
                <a:endParaRPr sz="2531"/>
              </a:p>
            </p:txBody>
          </p:sp>
        </p:grpSp>
        <p:sp>
          <p:nvSpPr>
            <p:cNvPr id="32" name="Rectangle: Rounded Corners 31">
              <a:extLst>
                <a:ext uri="{FF2B5EF4-FFF2-40B4-BE49-F238E27FC236}">
                  <a16:creationId xmlns:a16="http://schemas.microsoft.com/office/drawing/2014/main" id="{FAC3F025-6BAF-2B13-69EF-267AA8095AD7}"/>
                </a:ext>
              </a:extLst>
            </p:cNvPr>
            <p:cNvSpPr/>
            <p:nvPr/>
          </p:nvSpPr>
          <p:spPr>
            <a:xfrm>
              <a:off x="4074758" y="3634696"/>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grpSp>
      <p:grpSp>
        <p:nvGrpSpPr>
          <p:cNvPr id="50" name="Group 49">
            <a:extLst>
              <a:ext uri="{FF2B5EF4-FFF2-40B4-BE49-F238E27FC236}">
                <a16:creationId xmlns:a16="http://schemas.microsoft.com/office/drawing/2014/main" id="{C6B28639-E3CB-44C2-96BD-4CDBFA0D0138}"/>
              </a:ext>
            </a:extLst>
          </p:cNvPr>
          <p:cNvGrpSpPr/>
          <p:nvPr/>
        </p:nvGrpSpPr>
        <p:grpSpPr>
          <a:xfrm>
            <a:off x="4538677" y="2112617"/>
            <a:ext cx="1869898" cy="1468712"/>
            <a:chOff x="4538677" y="2112617"/>
            <a:chExt cx="1869898" cy="1468712"/>
          </a:xfrm>
        </p:grpSpPr>
        <p:grpSp>
          <p:nvGrpSpPr>
            <p:cNvPr id="6" name="Group 5">
              <a:extLst>
                <a:ext uri="{FF2B5EF4-FFF2-40B4-BE49-F238E27FC236}">
                  <a16:creationId xmlns:a16="http://schemas.microsoft.com/office/drawing/2014/main" id="{A19BD967-E5D6-F39C-2111-F015F9E7B958}"/>
                </a:ext>
              </a:extLst>
            </p:cNvPr>
            <p:cNvGrpSpPr/>
            <p:nvPr/>
          </p:nvGrpSpPr>
          <p:grpSpPr>
            <a:xfrm>
              <a:off x="4538677" y="2112617"/>
              <a:ext cx="1869898" cy="1468712"/>
              <a:chOff x="4538677" y="2112617"/>
              <a:chExt cx="1869898" cy="1468712"/>
            </a:xfrm>
          </p:grpSpPr>
          <p:grpSp>
            <p:nvGrpSpPr>
              <p:cNvPr id="45" name="Group 44">
                <a:extLst>
                  <a:ext uri="{FF2B5EF4-FFF2-40B4-BE49-F238E27FC236}">
                    <a16:creationId xmlns:a16="http://schemas.microsoft.com/office/drawing/2014/main" id="{6EEF1E8B-CD18-7D92-BCC6-A69687C08663}"/>
                  </a:ext>
                </a:extLst>
              </p:cNvPr>
              <p:cNvGrpSpPr/>
              <p:nvPr/>
            </p:nvGrpSpPr>
            <p:grpSpPr>
              <a:xfrm>
                <a:off x="4538677" y="2112617"/>
                <a:ext cx="1869898" cy="1468712"/>
                <a:chOff x="4538677" y="2112617"/>
                <a:chExt cx="1869898" cy="1468712"/>
              </a:xfrm>
            </p:grpSpPr>
            <p:pic>
              <p:nvPicPr>
                <p:cNvPr id="44" name="Picture 2" descr="Linear Regression Algorithm To Make Predictions Easily">
                  <a:extLst>
                    <a:ext uri="{FF2B5EF4-FFF2-40B4-BE49-F238E27FC236}">
                      <a16:creationId xmlns:a16="http://schemas.microsoft.com/office/drawing/2014/main" id="{84703A8A-F80C-F3EB-FD68-1FF5CCBEC1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785" t="3715" r="48099" b="8929"/>
                <a:stretch/>
              </p:blipFill>
              <p:spPr bwMode="auto">
                <a:xfrm>
                  <a:off x="5496738" y="2558895"/>
                  <a:ext cx="911837" cy="797307"/>
                </a:xfrm>
                <a:prstGeom prst="rect">
                  <a:avLst/>
                </a:prstGeom>
                <a:noFill/>
                <a:extLst>
                  <a:ext uri="{909E8E84-426E-40DD-AFC4-6F175D3DCCD1}">
                    <a14:hiddenFill xmlns:a14="http://schemas.microsoft.com/office/drawing/2010/main">
                      <a:solidFill>
                        <a:srgbClr val="FFFFFF"/>
                      </a:solidFill>
                    </a14:hiddenFill>
                  </a:ext>
                </a:extLst>
              </p:spPr>
            </p:pic>
            <p:sp>
              <p:nvSpPr>
                <p:cNvPr id="52" name="Right Brace 51">
                  <a:extLst>
                    <a:ext uri="{FF2B5EF4-FFF2-40B4-BE49-F238E27FC236}">
                      <a16:creationId xmlns:a16="http://schemas.microsoft.com/office/drawing/2014/main" id="{BDBD6D97-52C8-F9EF-69C9-611FF54C39CC}"/>
                    </a:ext>
                  </a:extLst>
                </p:cNvPr>
                <p:cNvSpPr/>
                <p:nvPr/>
              </p:nvSpPr>
              <p:spPr>
                <a:xfrm>
                  <a:off x="4538677" y="2112617"/>
                  <a:ext cx="250439" cy="130641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4" name="Group 13">
                  <a:extLst>
                    <a:ext uri="{FF2B5EF4-FFF2-40B4-BE49-F238E27FC236}">
                      <a16:creationId xmlns:a16="http://schemas.microsoft.com/office/drawing/2014/main" id="{174C0370-6248-06BD-CC4E-C5FEC9E863CA}"/>
                    </a:ext>
                  </a:extLst>
                </p:cNvPr>
                <p:cNvGrpSpPr/>
                <p:nvPr/>
              </p:nvGrpSpPr>
              <p:grpSpPr>
                <a:xfrm>
                  <a:off x="5732640" y="3194496"/>
                  <a:ext cx="447443" cy="386833"/>
                  <a:chOff x="3692418" y="2653993"/>
                  <a:chExt cx="447443" cy="386833"/>
                </a:xfrm>
              </p:grpSpPr>
              <p:sp>
                <p:nvSpPr>
                  <p:cNvPr id="22" name="Rectangle: Rounded Corners 21">
                    <a:extLst>
                      <a:ext uri="{FF2B5EF4-FFF2-40B4-BE49-F238E27FC236}">
                        <a16:creationId xmlns:a16="http://schemas.microsoft.com/office/drawing/2014/main" id="{7B5299DC-5930-7186-E55C-E426FE37CD76}"/>
                      </a:ext>
                    </a:extLst>
                  </p:cNvPr>
                  <p:cNvSpPr/>
                  <p:nvPr/>
                </p:nvSpPr>
                <p:spPr>
                  <a:xfrm>
                    <a:off x="3692418" y="2653993"/>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44CFB05-D9E5-8A19-1F40-D0DD8D2C3A76}"/>
                      </a:ext>
                    </a:extLst>
                  </p:cNvPr>
                  <p:cNvSpPr/>
                  <p:nvPr/>
                </p:nvSpPr>
                <p:spPr>
                  <a:xfrm>
                    <a:off x="3868064" y="2653993"/>
                    <a:ext cx="96152" cy="386833"/>
                  </a:xfrm>
                  <a:prstGeom prst="roundRect">
                    <a:avLst/>
                  </a:prstGeom>
                  <a:solidFill>
                    <a:srgbClr val="EC965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744CB47-A8E3-22C5-26C5-629081BCB69F}"/>
                      </a:ext>
                    </a:extLst>
                  </p:cNvPr>
                  <p:cNvSpPr/>
                  <p:nvPr/>
                </p:nvSpPr>
                <p:spPr>
                  <a:xfrm>
                    <a:off x="4043709" y="2653993"/>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5" name="TextBox 4">
                <a:extLst>
                  <a:ext uri="{FF2B5EF4-FFF2-40B4-BE49-F238E27FC236}">
                    <a16:creationId xmlns:a16="http://schemas.microsoft.com/office/drawing/2014/main" id="{614EAAEC-7823-5B02-655B-42AF50740B07}"/>
                  </a:ext>
                </a:extLst>
              </p:cNvPr>
              <p:cNvSpPr txBox="1"/>
              <p:nvPr/>
            </p:nvSpPr>
            <p:spPr>
              <a:xfrm>
                <a:off x="4800431" y="2413916"/>
                <a:ext cx="946712" cy="646331"/>
              </a:xfrm>
              <a:prstGeom prst="rect">
                <a:avLst/>
              </a:prstGeom>
              <a:noFill/>
            </p:spPr>
            <p:txBody>
              <a:bodyPr wrap="square" rtlCol="0">
                <a:spAutoFit/>
              </a:bodyPr>
              <a:lstStyle/>
              <a:p>
                <a:r>
                  <a:rPr lang="en-US" dirty="0"/>
                  <a:t>mean model</a:t>
                </a:r>
              </a:p>
            </p:txBody>
          </p:sp>
        </p:grpSp>
        <p:sp>
          <p:nvSpPr>
            <p:cNvPr id="31" name="Rectangle: Rounded Corners 30">
              <a:extLst>
                <a:ext uri="{FF2B5EF4-FFF2-40B4-BE49-F238E27FC236}">
                  <a16:creationId xmlns:a16="http://schemas.microsoft.com/office/drawing/2014/main" id="{387EDC09-1B27-8011-FE8B-8C5F779399B2}"/>
                </a:ext>
              </a:extLst>
            </p:cNvPr>
            <p:cNvSpPr/>
            <p:nvPr/>
          </p:nvSpPr>
          <p:spPr>
            <a:xfrm>
              <a:off x="6248471" y="3194496"/>
              <a:ext cx="96152" cy="386833"/>
            </a:xfrm>
            <a:prstGeom prst="roundRect">
              <a:avLst/>
            </a:prstGeom>
            <a:solidFill>
              <a:srgbClr val="85B5D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D1A5667A-2080-3C5A-06F3-62C9CF4E41ED}"/>
              </a:ext>
            </a:extLst>
          </p:cNvPr>
          <p:cNvGrpSpPr/>
          <p:nvPr/>
        </p:nvGrpSpPr>
        <p:grpSpPr>
          <a:xfrm>
            <a:off x="579076" y="3113370"/>
            <a:ext cx="4816889" cy="1821412"/>
            <a:chOff x="579076" y="3113370"/>
            <a:chExt cx="4816889" cy="1821412"/>
          </a:xfrm>
        </p:grpSpPr>
        <p:sp>
          <p:nvSpPr>
            <p:cNvPr id="46" name="Flowchart: Process 1">
              <a:extLst>
                <a:ext uri="{FF2B5EF4-FFF2-40B4-BE49-F238E27FC236}">
                  <a16:creationId xmlns:a16="http://schemas.microsoft.com/office/drawing/2014/main" id="{74F25821-6BD9-E26F-C4AF-70D4E6A7D956}"/>
                </a:ext>
              </a:extLst>
            </p:cNvPr>
            <p:cNvSpPr/>
            <p:nvPr/>
          </p:nvSpPr>
          <p:spPr>
            <a:xfrm>
              <a:off x="579076" y="4400415"/>
              <a:ext cx="334864" cy="334864"/>
            </a:xfrm>
            <a:prstGeom prst="rect">
              <a:avLst/>
            </a:prstGeom>
            <a:solidFill>
              <a:srgbClr val="FFD6D6">
                <a:alpha val="72157"/>
              </a:srgbClr>
            </a:solidFill>
            <a:ln w="12700">
              <a:miter lim="400000"/>
            </a:ln>
          </p:spPr>
          <p:txBody>
            <a:bodyPr lIns="35719" tIns="35719" rIns="35719" bIns="35719" anchor="ctr"/>
            <a:lstStyle/>
            <a:p>
              <a:pPr algn="ctr">
                <a:defRPr sz="3600" b="0">
                  <a:solidFill>
                    <a:srgbClr val="FFFFFF"/>
                  </a:solidFill>
                  <a:latin typeface="Gill Sans Light"/>
                  <a:ea typeface="Gill Sans Light"/>
                  <a:cs typeface="Gill Sans Light"/>
                  <a:sym typeface="Gill Sans Light"/>
                </a:defRPr>
              </a:pPr>
              <a:endParaRPr sz="2531"/>
            </a:p>
          </p:txBody>
        </p:sp>
        <p:cxnSp>
          <p:nvCxnSpPr>
            <p:cNvPr id="47" name="Straight Arrow Connector 46">
              <a:extLst>
                <a:ext uri="{FF2B5EF4-FFF2-40B4-BE49-F238E27FC236}">
                  <a16:creationId xmlns:a16="http://schemas.microsoft.com/office/drawing/2014/main" id="{8A54A9CB-ED0E-3217-6C11-22F5F5F3E71E}"/>
                </a:ext>
              </a:extLst>
            </p:cNvPr>
            <p:cNvCxnSpPr>
              <a:cxnSpLocks/>
            </p:cNvCxnSpPr>
            <p:nvPr/>
          </p:nvCxnSpPr>
          <p:spPr>
            <a:xfrm flipV="1">
              <a:off x="2439267" y="3113370"/>
              <a:ext cx="2956698" cy="1403662"/>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pic>
          <p:nvPicPr>
            <p:cNvPr id="27" name="pasted-image.tiff" descr="pasted-image.tiff">
              <a:extLst>
                <a:ext uri="{FF2B5EF4-FFF2-40B4-BE49-F238E27FC236}">
                  <a16:creationId xmlns:a16="http://schemas.microsoft.com/office/drawing/2014/main" id="{4023ED8A-86A9-D612-D864-857119AF4652}"/>
                </a:ext>
              </a:extLst>
            </p:cNvPr>
            <p:cNvPicPr>
              <a:picLocks noChangeAspect="1"/>
            </p:cNvPicPr>
            <p:nvPr/>
          </p:nvPicPr>
          <p:blipFill rotWithShape="1">
            <a:blip r:embed="rId10"/>
            <a:srcRect l="3729" t="36385" r="89454" b="37214"/>
            <a:stretch/>
          </p:blipFill>
          <p:spPr>
            <a:xfrm>
              <a:off x="1661494" y="4212806"/>
              <a:ext cx="748864" cy="721976"/>
            </a:xfrm>
            <a:prstGeom prst="rect">
              <a:avLst/>
            </a:prstGeom>
            <a:ln w="12700" cap="flat">
              <a:noFill/>
              <a:miter lim="400000"/>
            </a:ln>
            <a:effectLst/>
          </p:spPr>
        </p:pic>
        <p:cxnSp>
          <p:nvCxnSpPr>
            <p:cNvPr id="28" name="Straight Arrow Connector 27">
              <a:extLst>
                <a:ext uri="{FF2B5EF4-FFF2-40B4-BE49-F238E27FC236}">
                  <a16:creationId xmlns:a16="http://schemas.microsoft.com/office/drawing/2014/main" id="{23F01F81-55DE-90F4-D4AE-F3C4EC692A0D}"/>
                </a:ext>
              </a:extLst>
            </p:cNvPr>
            <p:cNvCxnSpPr>
              <a:cxnSpLocks/>
            </p:cNvCxnSpPr>
            <p:nvPr/>
          </p:nvCxnSpPr>
          <p:spPr>
            <a:xfrm>
              <a:off x="747094" y="4554956"/>
              <a:ext cx="914400" cy="0"/>
            </a:xfrm>
            <a:prstGeom prst="straightConnector1">
              <a:avLst/>
            </a:prstGeom>
            <a:ln w="73025">
              <a:solidFill>
                <a:srgbClr val="FF0000">
                  <a:alpha val="16000"/>
                </a:srgbClr>
              </a:solidFill>
              <a:tailEnd type="triangle"/>
            </a:ln>
          </p:spPr>
          <p:style>
            <a:lnRef idx="1">
              <a:schemeClr val="accent1"/>
            </a:lnRef>
            <a:fillRef idx="0">
              <a:schemeClr val="accent1"/>
            </a:fillRef>
            <a:effectRef idx="0">
              <a:schemeClr val="accent1"/>
            </a:effectRef>
            <a:fontRef idx="minor">
              <a:schemeClr val="tx1"/>
            </a:fontRef>
          </p:style>
        </p:cxnSp>
        <p:sp>
          <p:nvSpPr>
            <p:cNvPr id="30" name="Shape 620">
              <a:extLst>
                <a:ext uri="{FF2B5EF4-FFF2-40B4-BE49-F238E27FC236}">
                  <a16:creationId xmlns:a16="http://schemas.microsoft.com/office/drawing/2014/main" id="{9ABA6D3F-9483-AB58-4B2F-E0AA7903BC7B}"/>
                </a:ext>
              </a:extLst>
            </p:cNvPr>
            <p:cNvSpPr/>
            <p:nvPr/>
          </p:nvSpPr>
          <p:spPr>
            <a:xfrm>
              <a:off x="1844359" y="3874713"/>
              <a:ext cx="365119" cy="522216"/>
            </a:xfrm>
            <a:custGeom>
              <a:avLst/>
              <a:gdLst/>
              <a:ahLst/>
              <a:cxnLst>
                <a:cxn ang="0">
                  <a:pos x="wd2" y="hd2"/>
                </a:cxn>
                <a:cxn ang="5400000">
                  <a:pos x="wd2" y="hd2"/>
                </a:cxn>
                <a:cxn ang="10800000">
                  <a:pos x="wd2" y="hd2"/>
                </a:cxn>
                <a:cxn ang="16200000">
                  <a:pos x="wd2" y="hd2"/>
                </a:cxn>
              </a:cxnLst>
              <a:rect l="0" t="0" r="r" b="b"/>
              <a:pathLst>
                <a:path w="21535" h="21588" extrusionOk="0">
                  <a:moveTo>
                    <a:pt x="11316" y="2"/>
                  </a:moveTo>
                  <a:cubicBezTo>
                    <a:pt x="10523" y="-12"/>
                    <a:pt x="9696" y="42"/>
                    <a:pt x="8758" y="162"/>
                  </a:cubicBezTo>
                  <a:cubicBezTo>
                    <a:pt x="8532" y="191"/>
                    <a:pt x="8384" y="343"/>
                    <a:pt x="8426" y="502"/>
                  </a:cubicBezTo>
                  <a:cubicBezTo>
                    <a:pt x="8467" y="660"/>
                    <a:pt x="8684" y="764"/>
                    <a:pt x="8910" y="735"/>
                  </a:cubicBezTo>
                  <a:cubicBezTo>
                    <a:pt x="10385" y="545"/>
                    <a:pt x="11724" y="487"/>
                    <a:pt x="13465" y="815"/>
                  </a:cubicBezTo>
                  <a:cubicBezTo>
                    <a:pt x="13501" y="821"/>
                    <a:pt x="13536" y="825"/>
                    <a:pt x="13572" y="825"/>
                  </a:cubicBezTo>
                  <a:cubicBezTo>
                    <a:pt x="13755" y="825"/>
                    <a:pt x="13924" y="738"/>
                    <a:pt x="13974" y="608"/>
                  </a:cubicBezTo>
                  <a:cubicBezTo>
                    <a:pt x="14033" y="452"/>
                    <a:pt x="13903" y="293"/>
                    <a:pt x="13681" y="251"/>
                  </a:cubicBezTo>
                  <a:cubicBezTo>
                    <a:pt x="12872" y="99"/>
                    <a:pt x="12110" y="17"/>
                    <a:pt x="11316" y="2"/>
                  </a:cubicBezTo>
                  <a:close/>
                  <a:moveTo>
                    <a:pt x="10490" y="1122"/>
                  </a:moveTo>
                  <a:cubicBezTo>
                    <a:pt x="10184" y="1126"/>
                    <a:pt x="9884" y="1138"/>
                    <a:pt x="9592" y="1159"/>
                  </a:cubicBezTo>
                  <a:cubicBezTo>
                    <a:pt x="7233" y="1324"/>
                    <a:pt x="5640" y="1854"/>
                    <a:pt x="4719" y="2268"/>
                  </a:cubicBezTo>
                  <a:cubicBezTo>
                    <a:pt x="4526" y="2355"/>
                    <a:pt x="4470" y="2535"/>
                    <a:pt x="4595" y="2670"/>
                  </a:cubicBezTo>
                  <a:cubicBezTo>
                    <a:pt x="4674" y="2757"/>
                    <a:pt x="4808" y="2804"/>
                    <a:pt x="4944" y="2804"/>
                  </a:cubicBezTo>
                  <a:cubicBezTo>
                    <a:pt x="5021" y="2804"/>
                    <a:pt x="5098" y="2790"/>
                    <a:pt x="5168" y="2759"/>
                  </a:cubicBezTo>
                  <a:cubicBezTo>
                    <a:pt x="6012" y="2378"/>
                    <a:pt x="7481" y="1892"/>
                    <a:pt x="9676" y="1738"/>
                  </a:cubicBezTo>
                  <a:cubicBezTo>
                    <a:pt x="11544" y="1607"/>
                    <a:pt x="14446" y="1888"/>
                    <a:pt x="15792" y="2514"/>
                  </a:cubicBezTo>
                  <a:cubicBezTo>
                    <a:pt x="15984" y="2603"/>
                    <a:pt x="16244" y="2564"/>
                    <a:pt x="16371" y="2430"/>
                  </a:cubicBezTo>
                  <a:cubicBezTo>
                    <a:pt x="16498" y="2296"/>
                    <a:pt x="16445" y="2116"/>
                    <a:pt x="16254" y="2027"/>
                  </a:cubicBezTo>
                  <a:cubicBezTo>
                    <a:pt x="15028" y="1457"/>
                    <a:pt x="12633" y="1095"/>
                    <a:pt x="10490" y="1122"/>
                  </a:cubicBezTo>
                  <a:close/>
                  <a:moveTo>
                    <a:pt x="11051" y="2357"/>
                  </a:moveTo>
                  <a:cubicBezTo>
                    <a:pt x="10755" y="2349"/>
                    <a:pt x="10458" y="2350"/>
                    <a:pt x="10163" y="2361"/>
                  </a:cubicBezTo>
                  <a:cubicBezTo>
                    <a:pt x="9825" y="2373"/>
                    <a:pt x="9489" y="2399"/>
                    <a:pt x="9155" y="2437"/>
                  </a:cubicBezTo>
                  <a:cubicBezTo>
                    <a:pt x="6183" y="2777"/>
                    <a:pt x="4139" y="3394"/>
                    <a:pt x="1848" y="5679"/>
                  </a:cubicBezTo>
                  <a:cubicBezTo>
                    <a:pt x="1716" y="5810"/>
                    <a:pt x="1762" y="5992"/>
                    <a:pt x="1950" y="6084"/>
                  </a:cubicBezTo>
                  <a:cubicBezTo>
                    <a:pt x="2137" y="6177"/>
                    <a:pt x="2396" y="6146"/>
                    <a:pt x="2528" y="6014"/>
                  </a:cubicBezTo>
                  <a:cubicBezTo>
                    <a:pt x="4662" y="3886"/>
                    <a:pt x="6479" y="3333"/>
                    <a:pt x="9289" y="3011"/>
                  </a:cubicBezTo>
                  <a:cubicBezTo>
                    <a:pt x="11728" y="2732"/>
                    <a:pt x="14346" y="3216"/>
                    <a:pt x="16291" y="4307"/>
                  </a:cubicBezTo>
                  <a:cubicBezTo>
                    <a:pt x="17861" y="5186"/>
                    <a:pt x="19547" y="7126"/>
                    <a:pt x="18666" y="11366"/>
                  </a:cubicBezTo>
                  <a:cubicBezTo>
                    <a:pt x="18633" y="11525"/>
                    <a:pt x="18788" y="11673"/>
                    <a:pt x="19016" y="11696"/>
                  </a:cubicBezTo>
                  <a:cubicBezTo>
                    <a:pt x="19036" y="11698"/>
                    <a:pt x="19058" y="11698"/>
                    <a:pt x="19078" y="11698"/>
                  </a:cubicBezTo>
                  <a:cubicBezTo>
                    <a:pt x="19281" y="11698"/>
                    <a:pt x="19457" y="11594"/>
                    <a:pt x="19487" y="11449"/>
                  </a:cubicBezTo>
                  <a:cubicBezTo>
                    <a:pt x="20005" y="8958"/>
                    <a:pt x="19961" y="5619"/>
                    <a:pt x="16810" y="3853"/>
                  </a:cubicBezTo>
                  <a:cubicBezTo>
                    <a:pt x="15182" y="2940"/>
                    <a:pt x="13124" y="2416"/>
                    <a:pt x="11051" y="2357"/>
                  </a:cubicBezTo>
                  <a:close/>
                  <a:moveTo>
                    <a:pt x="17949" y="3011"/>
                  </a:moveTo>
                  <a:cubicBezTo>
                    <a:pt x="17843" y="3016"/>
                    <a:pt x="17739" y="3049"/>
                    <a:pt x="17663" y="3110"/>
                  </a:cubicBezTo>
                  <a:cubicBezTo>
                    <a:pt x="17513" y="3231"/>
                    <a:pt x="17532" y="3417"/>
                    <a:pt x="17706" y="3522"/>
                  </a:cubicBezTo>
                  <a:cubicBezTo>
                    <a:pt x="19031" y="4332"/>
                    <a:pt x="19902" y="5435"/>
                    <a:pt x="20296" y="6804"/>
                  </a:cubicBezTo>
                  <a:cubicBezTo>
                    <a:pt x="20336" y="6942"/>
                    <a:pt x="20509" y="7039"/>
                    <a:pt x="20703" y="7039"/>
                  </a:cubicBezTo>
                  <a:cubicBezTo>
                    <a:pt x="20730" y="7039"/>
                    <a:pt x="20757" y="7036"/>
                    <a:pt x="20785" y="7032"/>
                  </a:cubicBezTo>
                  <a:cubicBezTo>
                    <a:pt x="21010" y="7000"/>
                    <a:pt x="21155" y="6847"/>
                    <a:pt x="21110" y="6689"/>
                  </a:cubicBezTo>
                  <a:cubicBezTo>
                    <a:pt x="20678" y="5192"/>
                    <a:pt x="19718" y="3978"/>
                    <a:pt x="18251" y="3082"/>
                  </a:cubicBezTo>
                  <a:cubicBezTo>
                    <a:pt x="18165" y="3030"/>
                    <a:pt x="18055" y="3006"/>
                    <a:pt x="17949" y="3011"/>
                  </a:cubicBezTo>
                  <a:close/>
                  <a:moveTo>
                    <a:pt x="11155" y="3788"/>
                  </a:moveTo>
                  <a:cubicBezTo>
                    <a:pt x="10636" y="3792"/>
                    <a:pt x="10209" y="3802"/>
                    <a:pt x="9815" y="3823"/>
                  </a:cubicBezTo>
                  <a:cubicBezTo>
                    <a:pt x="9586" y="3835"/>
                    <a:pt x="9413" y="3976"/>
                    <a:pt x="9431" y="4136"/>
                  </a:cubicBezTo>
                  <a:cubicBezTo>
                    <a:pt x="9448" y="4297"/>
                    <a:pt x="9649" y="4415"/>
                    <a:pt x="9877" y="4404"/>
                  </a:cubicBezTo>
                  <a:cubicBezTo>
                    <a:pt x="10253" y="4384"/>
                    <a:pt x="10662" y="4374"/>
                    <a:pt x="11162" y="4371"/>
                  </a:cubicBezTo>
                  <a:cubicBezTo>
                    <a:pt x="14114" y="4354"/>
                    <a:pt x="15681" y="5594"/>
                    <a:pt x="16477" y="6641"/>
                  </a:cubicBezTo>
                  <a:cubicBezTo>
                    <a:pt x="16847" y="7126"/>
                    <a:pt x="17054" y="7891"/>
                    <a:pt x="17080" y="8851"/>
                  </a:cubicBezTo>
                  <a:cubicBezTo>
                    <a:pt x="17101" y="9607"/>
                    <a:pt x="17003" y="10370"/>
                    <a:pt x="16904" y="10833"/>
                  </a:cubicBezTo>
                  <a:cubicBezTo>
                    <a:pt x="16870" y="10993"/>
                    <a:pt x="17027" y="11142"/>
                    <a:pt x="17254" y="11166"/>
                  </a:cubicBezTo>
                  <a:cubicBezTo>
                    <a:pt x="17275" y="11168"/>
                    <a:pt x="17296" y="11169"/>
                    <a:pt x="17316" y="11169"/>
                  </a:cubicBezTo>
                  <a:cubicBezTo>
                    <a:pt x="17518" y="11169"/>
                    <a:pt x="17694" y="11065"/>
                    <a:pt x="17725" y="10920"/>
                  </a:cubicBezTo>
                  <a:cubicBezTo>
                    <a:pt x="17792" y="10611"/>
                    <a:pt x="18342" y="7853"/>
                    <a:pt x="17212" y="6367"/>
                  </a:cubicBezTo>
                  <a:cubicBezTo>
                    <a:pt x="16477" y="5401"/>
                    <a:pt x="14724" y="3788"/>
                    <a:pt x="11227" y="3788"/>
                  </a:cubicBezTo>
                  <a:cubicBezTo>
                    <a:pt x="11203" y="3788"/>
                    <a:pt x="11180" y="3788"/>
                    <a:pt x="11155" y="3788"/>
                  </a:cubicBezTo>
                  <a:close/>
                  <a:moveTo>
                    <a:pt x="7748" y="4101"/>
                  </a:moveTo>
                  <a:cubicBezTo>
                    <a:pt x="7694" y="4099"/>
                    <a:pt x="7639" y="4103"/>
                    <a:pt x="7585" y="4115"/>
                  </a:cubicBezTo>
                  <a:cubicBezTo>
                    <a:pt x="6329" y="4411"/>
                    <a:pt x="5311" y="4929"/>
                    <a:pt x="4384" y="5747"/>
                  </a:cubicBezTo>
                  <a:cubicBezTo>
                    <a:pt x="2176" y="7694"/>
                    <a:pt x="2673" y="10159"/>
                    <a:pt x="2989" y="11129"/>
                  </a:cubicBezTo>
                  <a:cubicBezTo>
                    <a:pt x="3489" y="12660"/>
                    <a:pt x="5289" y="15181"/>
                    <a:pt x="7329" y="16583"/>
                  </a:cubicBezTo>
                  <a:cubicBezTo>
                    <a:pt x="9934" y="18374"/>
                    <a:pt x="12639" y="19625"/>
                    <a:pt x="17376" y="19905"/>
                  </a:cubicBezTo>
                  <a:cubicBezTo>
                    <a:pt x="17387" y="19905"/>
                    <a:pt x="17401" y="19905"/>
                    <a:pt x="17413" y="19905"/>
                  </a:cubicBezTo>
                  <a:cubicBezTo>
                    <a:pt x="17626" y="19905"/>
                    <a:pt x="17806" y="19790"/>
                    <a:pt x="17825" y="19638"/>
                  </a:cubicBezTo>
                  <a:cubicBezTo>
                    <a:pt x="17844" y="19478"/>
                    <a:pt x="17676" y="19337"/>
                    <a:pt x="17447" y="19324"/>
                  </a:cubicBezTo>
                  <a:cubicBezTo>
                    <a:pt x="12959" y="19058"/>
                    <a:pt x="10389" y="17870"/>
                    <a:pt x="7912" y="16167"/>
                  </a:cubicBezTo>
                  <a:cubicBezTo>
                    <a:pt x="5980" y="14839"/>
                    <a:pt x="4274" y="12450"/>
                    <a:pt x="3801" y="10999"/>
                  </a:cubicBezTo>
                  <a:cubicBezTo>
                    <a:pt x="3511" y="10111"/>
                    <a:pt x="3050" y="7859"/>
                    <a:pt x="5034" y="6110"/>
                  </a:cubicBezTo>
                  <a:cubicBezTo>
                    <a:pt x="5857" y="5384"/>
                    <a:pt x="6751" y="4926"/>
                    <a:pt x="7848" y="4668"/>
                  </a:cubicBezTo>
                  <a:cubicBezTo>
                    <a:pt x="8065" y="4617"/>
                    <a:pt x="8184" y="4452"/>
                    <a:pt x="8111" y="4300"/>
                  </a:cubicBezTo>
                  <a:cubicBezTo>
                    <a:pt x="8056" y="4185"/>
                    <a:pt x="7910" y="4110"/>
                    <a:pt x="7748" y="4101"/>
                  </a:cubicBezTo>
                  <a:close/>
                  <a:moveTo>
                    <a:pt x="10498" y="5117"/>
                  </a:moveTo>
                  <a:cubicBezTo>
                    <a:pt x="9986" y="5127"/>
                    <a:pt x="9470" y="5180"/>
                    <a:pt x="8964" y="5279"/>
                  </a:cubicBezTo>
                  <a:cubicBezTo>
                    <a:pt x="7538" y="5556"/>
                    <a:pt x="6335" y="6162"/>
                    <a:pt x="5580" y="6987"/>
                  </a:cubicBezTo>
                  <a:cubicBezTo>
                    <a:pt x="4717" y="7928"/>
                    <a:pt x="4460" y="9116"/>
                    <a:pt x="4838" y="10425"/>
                  </a:cubicBezTo>
                  <a:cubicBezTo>
                    <a:pt x="5103" y="11342"/>
                    <a:pt x="5660" y="12347"/>
                    <a:pt x="6403" y="13254"/>
                  </a:cubicBezTo>
                  <a:cubicBezTo>
                    <a:pt x="6480" y="13348"/>
                    <a:pt x="6619" y="13400"/>
                    <a:pt x="6763" y="13400"/>
                  </a:cubicBezTo>
                  <a:cubicBezTo>
                    <a:pt x="6834" y="13400"/>
                    <a:pt x="6904" y="13388"/>
                    <a:pt x="6969" y="13362"/>
                  </a:cubicBezTo>
                  <a:cubicBezTo>
                    <a:pt x="7168" y="13282"/>
                    <a:pt x="7237" y="13103"/>
                    <a:pt x="7123" y="12964"/>
                  </a:cubicBezTo>
                  <a:cubicBezTo>
                    <a:pt x="6433" y="12122"/>
                    <a:pt x="5898" y="11155"/>
                    <a:pt x="5654" y="10310"/>
                  </a:cubicBezTo>
                  <a:cubicBezTo>
                    <a:pt x="4891" y="7666"/>
                    <a:pt x="7079" y="6250"/>
                    <a:pt x="9185" y="5841"/>
                  </a:cubicBezTo>
                  <a:cubicBezTo>
                    <a:pt x="12084" y="5277"/>
                    <a:pt x="14297" y="6355"/>
                    <a:pt x="14984" y="7710"/>
                  </a:cubicBezTo>
                  <a:cubicBezTo>
                    <a:pt x="15377" y="8486"/>
                    <a:pt x="15322" y="9279"/>
                    <a:pt x="15207" y="9807"/>
                  </a:cubicBezTo>
                  <a:cubicBezTo>
                    <a:pt x="15172" y="9967"/>
                    <a:pt x="15327" y="10115"/>
                    <a:pt x="15554" y="10140"/>
                  </a:cubicBezTo>
                  <a:cubicBezTo>
                    <a:pt x="15781" y="10164"/>
                    <a:pt x="15994" y="10055"/>
                    <a:pt x="16028" y="9896"/>
                  </a:cubicBezTo>
                  <a:cubicBezTo>
                    <a:pt x="16157" y="9302"/>
                    <a:pt x="16216" y="8405"/>
                    <a:pt x="15765" y="7515"/>
                  </a:cubicBezTo>
                  <a:cubicBezTo>
                    <a:pt x="15275" y="6547"/>
                    <a:pt x="14302" y="5825"/>
                    <a:pt x="12951" y="5428"/>
                  </a:cubicBezTo>
                  <a:cubicBezTo>
                    <a:pt x="12188" y="5204"/>
                    <a:pt x="11349" y="5100"/>
                    <a:pt x="10498" y="5117"/>
                  </a:cubicBezTo>
                  <a:close/>
                  <a:moveTo>
                    <a:pt x="10249" y="6470"/>
                  </a:moveTo>
                  <a:cubicBezTo>
                    <a:pt x="9714" y="6493"/>
                    <a:pt x="9195" y="6588"/>
                    <a:pt x="8723" y="6755"/>
                  </a:cubicBezTo>
                  <a:cubicBezTo>
                    <a:pt x="7321" y="7253"/>
                    <a:pt x="6115" y="8504"/>
                    <a:pt x="6937" y="10524"/>
                  </a:cubicBezTo>
                  <a:cubicBezTo>
                    <a:pt x="8636" y="14696"/>
                    <a:pt x="12976" y="16231"/>
                    <a:pt x="13160" y="16294"/>
                  </a:cubicBezTo>
                  <a:cubicBezTo>
                    <a:pt x="13219" y="16314"/>
                    <a:pt x="13282" y="16326"/>
                    <a:pt x="13344" y="16326"/>
                  </a:cubicBezTo>
                  <a:cubicBezTo>
                    <a:pt x="13497" y="16326"/>
                    <a:pt x="13643" y="16265"/>
                    <a:pt x="13716" y="16162"/>
                  </a:cubicBezTo>
                  <a:cubicBezTo>
                    <a:pt x="13817" y="16018"/>
                    <a:pt x="13733" y="15844"/>
                    <a:pt x="13527" y="15772"/>
                  </a:cubicBezTo>
                  <a:cubicBezTo>
                    <a:pt x="13517" y="15769"/>
                    <a:pt x="12466" y="15398"/>
                    <a:pt x="11232" y="14548"/>
                  </a:cubicBezTo>
                  <a:cubicBezTo>
                    <a:pt x="10097" y="13767"/>
                    <a:pt x="8570" y="12407"/>
                    <a:pt x="7738" y="10364"/>
                  </a:cubicBezTo>
                  <a:cubicBezTo>
                    <a:pt x="7158" y="8938"/>
                    <a:pt x="7665" y="7783"/>
                    <a:pt x="9098" y="7275"/>
                  </a:cubicBezTo>
                  <a:cubicBezTo>
                    <a:pt x="10285" y="6854"/>
                    <a:pt x="12162" y="6945"/>
                    <a:pt x="13480" y="8138"/>
                  </a:cubicBezTo>
                  <a:cubicBezTo>
                    <a:pt x="13621" y="8265"/>
                    <a:pt x="13881" y="8289"/>
                    <a:pt x="14063" y="8190"/>
                  </a:cubicBezTo>
                  <a:cubicBezTo>
                    <a:pt x="14245" y="8091"/>
                    <a:pt x="14278" y="7909"/>
                    <a:pt x="14138" y="7781"/>
                  </a:cubicBezTo>
                  <a:cubicBezTo>
                    <a:pt x="13444" y="7154"/>
                    <a:pt x="12537" y="6728"/>
                    <a:pt x="11515" y="6552"/>
                  </a:cubicBezTo>
                  <a:cubicBezTo>
                    <a:pt x="11274" y="6510"/>
                    <a:pt x="11032" y="6484"/>
                    <a:pt x="10790" y="6472"/>
                  </a:cubicBezTo>
                  <a:cubicBezTo>
                    <a:pt x="10609" y="6463"/>
                    <a:pt x="10428" y="6463"/>
                    <a:pt x="10249" y="6470"/>
                  </a:cubicBezTo>
                  <a:close/>
                  <a:moveTo>
                    <a:pt x="1513" y="6625"/>
                  </a:moveTo>
                  <a:cubicBezTo>
                    <a:pt x="1352" y="6634"/>
                    <a:pt x="1204" y="6710"/>
                    <a:pt x="1151" y="6825"/>
                  </a:cubicBezTo>
                  <a:cubicBezTo>
                    <a:pt x="840" y="7491"/>
                    <a:pt x="640" y="8405"/>
                    <a:pt x="640" y="9153"/>
                  </a:cubicBezTo>
                  <a:cubicBezTo>
                    <a:pt x="640" y="9314"/>
                    <a:pt x="827" y="9444"/>
                    <a:pt x="1056" y="9444"/>
                  </a:cubicBezTo>
                  <a:cubicBezTo>
                    <a:pt x="1286" y="9444"/>
                    <a:pt x="1471" y="9314"/>
                    <a:pt x="1471" y="9153"/>
                  </a:cubicBezTo>
                  <a:cubicBezTo>
                    <a:pt x="1471" y="8461"/>
                    <a:pt x="1657" y="7618"/>
                    <a:pt x="1942" y="7006"/>
                  </a:cubicBezTo>
                  <a:cubicBezTo>
                    <a:pt x="2013" y="6853"/>
                    <a:pt x="1895" y="6687"/>
                    <a:pt x="1677" y="6637"/>
                  </a:cubicBezTo>
                  <a:cubicBezTo>
                    <a:pt x="1622" y="6625"/>
                    <a:pt x="1567" y="6622"/>
                    <a:pt x="1513" y="6625"/>
                  </a:cubicBezTo>
                  <a:close/>
                  <a:moveTo>
                    <a:pt x="11103" y="7922"/>
                  </a:moveTo>
                  <a:cubicBezTo>
                    <a:pt x="10772" y="7915"/>
                    <a:pt x="10418" y="7967"/>
                    <a:pt x="10043" y="8101"/>
                  </a:cubicBezTo>
                  <a:cubicBezTo>
                    <a:pt x="8588" y="8624"/>
                    <a:pt x="8195" y="9727"/>
                    <a:pt x="8994" y="11053"/>
                  </a:cubicBezTo>
                  <a:cubicBezTo>
                    <a:pt x="9789" y="12373"/>
                    <a:pt x="11392" y="13857"/>
                    <a:pt x="12892" y="14663"/>
                  </a:cubicBezTo>
                  <a:cubicBezTo>
                    <a:pt x="15647" y="16143"/>
                    <a:pt x="19244" y="16329"/>
                    <a:pt x="19395" y="16336"/>
                  </a:cubicBezTo>
                  <a:cubicBezTo>
                    <a:pt x="19405" y="16336"/>
                    <a:pt x="19413" y="16336"/>
                    <a:pt x="19423" y="16336"/>
                  </a:cubicBezTo>
                  <a:cubicBezTo>
                    <a:pt x="19639" y="16336"/>
                    <a:pt x="19822" y="16219"/>
                    <a:pt x="19837" y="16065"/>
                  </a:cubicBezTo>
                  <a:cubicBezTo>
                    <a:pt x="19852" y="15904"/>
                    <a:pt x="19679" y="15764"/>
                    <a:pt x="19450" y="15753"/>
                  </a:cubicBezTo>
                  <a:cubicBezTo>
                    <a:pt x="19415" y="15752"/>
                    <a:pt x="15949" y="15571"/>
                    <a:pt x="13398" y="14200"/>
                  </a:cubicBezTo>
                  <a:cubicBezTo>
                    <a:pt x="12023" y="13462"/>
                    <a:pt x="10494" y="12042"/>
                    <a:pt x="9761" y="10825"/>
                  </a:cubicBezTo>
                  <a:cubicBezTo>
                    <a:pt x="9141" y="9796"/>
                    <a:pt x="9383" y="8993"/>
                    <a:pt x="10423" y="8620"/>
                  </a:cubicBezTo>
                  <a:cubicBezTo>
                    <a:pt x="10782" y="8491"/>
                    <a:pt x="11733" y="8149"/>
                    <a:pt x="13217" y="9844"/>
                  </a:cubicBezTo>
                  <a:cubicBezTo>
                    <a:pt x="13658" y="10347"/>
                    <a:pt x="14786" y="11410"/>
                    <a:pt x="15343" y="11767"/>
                  </a:cubicBezTo>
                  <a:cubicBezTo>
                    <a:pt x="15513" y="11876"/>
                    <a:pt x="15774" y="11867"/>
                    <a:pt x="15929" y="11748"/>
                  </a:cubicBezTo>
                  <a:cubicBezTo>
                    <a:pt x="16084" y="11630"/>
                    <a:pt x="16073" y="11446"/>
                    <a:pt x="15904" y="11338"/>
                  </a:cubicBezTo>
                  <a:cubicBezTo>
                    <a:pt x="15438" y="11038"/>
                    <a:pt x="14377" y="10055"/>
                    <a:pt x="13927" y="9540"/>
                  </a:cubicBezTo>
                  <a:cubicBezTo>
                    <a:pt x="13548" y="9107"/>
                    <a:pt x="12539" y="7955"/>
                    <a:pt x="11103" y="7922"/>
                  </a:cubicBezTo>
                  <a:close/>
                  <a:moveTo>
                    <a:pt x="21078" y="8390"/>
                  </a:moveTo>
                  <a:cubicBezTo>
                    <a:pt x="20848" y="8397"/>
                    <a:pt x="20670" y="8534"/>
                    <a:pt x="20681" y="8694"/>
                  </a:cubicBezTo>
                  <a:cubicBezTo>
                    <a:pt x="20741" y="9617"/>
                    <a:pt x="20681" y="10537"/>
                    <a:pt x="20497" y="11506"/>
                  </a:cubicBezTo>
                  <a:cubicBezTo>
                    <a:pt x="20467" y="11666"/>
                    <a:pt x="20627" y="11812"/>
                    <a:pt x="20854" y="11833"/>
                  </a:cubicBezTo>
                  <a:cubicBezTo>
                    <a:pt x="20873" y="11835"/>
                    <a:pt x="20891" y="11835"/>
                    <a:pt x="20909" y="11835"/>
                  </a:cubicBezTo>
                  <a:cubicBezTo>
                    <a:pt x="21114" y="11835"/>
                    <a:pt x="21293" y="11730"/>
                    <a:pt x="21321" y="11583"/>
                  </a:cubicBezTo>
                  <a:cubicBezTo>
                    <a:pt x="21511" y="10579"/>
                    <a:pt x="21574" y="9626"/>
                    <a:pt x="21512" y="8668"/>
                  </a:cubicBezTo>
                  <a:cubicBezTo>
                    <a:pt x="21501" y="8508"/>
                    <a:pt x="21308" y="8385"/>
                    <a:pt x="21078" y="8390"/>
                  </a:cubicBezTo>
                  <a:close/>
                  <a:moveTo>
                    <a:pt x="11309" y="9289"/>
                  </a:moveTo>
                  <a:cubicBezTo>
                    <a:pt x="11115" y="9271"/>
                    <a:pt x="10940" y="9303"/>
                    <a:pt x="10800" y="9347"/>
                  </a:cubicBezTo>
                  <a:cubicBezTo>
                    <a:pt x="10473" y="9448"/>
                    <a:pt x="10335" y="9609"/>
                    <a:pt x="10277" y="9727"/>
                  </a:cubicBezTo>
                  <a:cubicBezTo>
                    <a:pt x="10100" y="10088"/>
                    <a:pt x="10396" y="10523"/>
                    <a:pt x="10770" y="11013"/>
                  </a:cubicBezTo>
                  <a:cubicBezTo>
                    <a:pt x="11154" y="11514"/>
                    <a:pt x="12115" y="12574"/>
                    <a:pt x="13281" y="13371"/>
                  </a:cubicBezTo>
                  <a:cubicBezTo>
                    <a:pt x="13446" y="13483"/>
                    <a:pt x="13709" y="13481"/>
                    <a:pt x="13870" y="13366"/>
                  </a:cubicBezTo>
                  <a:cubicBezTo>
                    <a:pt x="14030" y="13250"/>
                    <a:pt x="14026" y="13066"/>
                    <a:pt x="13862" y="12953"/>
                  </a:cubicBezTo>
                  <a:cubicBezTo>
                    <a:pt x="12766" y="12204"/>
                    <a:pt x="11839" y="11175"/>
                    <a:pt x="11502" y="10736"/>
                  </a:cubicBezTo>
                  <a:cubicBezTo>
                    <a:pt x="11362" y="10553"/>
                    <a:pt x="10990" y="10066"/>
                    <a:pt x="11063" y="9917"/>
                  </a:cubicBezTo>
                  <a:cubicBezTo>
                    <a:pt x="11065" y="9912"/>
                    <a:pt x="11071" y="9898"/>
                    <a:pt x="11135" y="9879"/>
                  </a:cubicBezTo>
                  <a:cubicBezTo>
                    <a:pt x="11195" y="9860"/>
                    <a:pt x="11224" y="9852"/>
                    <a:pt x="11339" y="9934"/>
                  </a:cubicBezTo>
                  <a:cubicBezTo>
                    <a:pt x="11514" y="10060"/>
                    <a:pt x="11727" y="10312"/>
                    <a:pt x="11976" y="10604"/>
                  </a:cubicBezTo>
                  <a:cubicBezTo>
                    <a:pt x="12509" y="11228"/>
                    <a:pt x="13502" y="12390"/>
                    <a:pt x="15440" y="13160"/>
                  </a:cubicBezTo>
                  <a:cubicBezTo>
                    <a:pt x="17683" y="14052"/>
                    <a:pt x="20202" y="14171"/>
                    <a:pt x="20308" y="14176"/>
                  </a:cubicBezTo>
                  <a:cubicBezTo>
                    <a:pt x="20317" y="14176"/>
                    <a:pt x="20327" y="14176"/>
                    <a:pt x="20336" y="14176"/>
                  </a:cubicBezTo>
                  <a:cubicBezTo>
                    <a:pt x="20553" y="14176"/>
                    <a:pt x="20736" y="14057"/>
                    <a:pt x="20750" y="13903"/>
                  </a:cubicBezTo>
                  <a:cubicBezTo>
                    <a:pt x="20764" y="13742"/>
                    <a:pt x="20589" y="13604"/>
                    <a:pt x="20360" y="13593"/>
                  </a:cubicBezTo>
                  <a:cubicBezTo>
                    <a:pt x="20336" y="13592"/>
                    <a:pt x="17921" y="13476"/>
                    <a:pt x="15850" y="12653"/>
                  </a:cubicBezTo>
                  <a:cubicBezTo>
                    <a:pt x="14102" y="11958"/>
                    <a:pt x="13184" y="10883"/>
                    <a:pt x="12691" y="10305"/>
                  </a:cubicBezTo>
                  <a:cubicBezTo>
                    <a:pt x="12404" y="9968"/>
                    <a:pt x="12176" y="9700"/>
                    <a:pt x="11932" y="9526"/>
                  </a:cubicBezTo>
                  <a:cubicBezTo>
                    <a:pt x="11718" y="9373"/>
                    <a:pt x="11503" y="9307"/>
                    <a:pt x="11309" y="9289"/>
                  </a:cubicBezTo>
                  <a:close/>
                  <a:moveTo>
                    <a:pt x="1215" y="10075"/>
                  </a:moveTo>
                  <a:cubicBezTo>
                    <a:pt x="986" y="10089"/>
                    <a:pt x="818" y="10231"/>
                    <a:pt x="838" y="10392"/>
                  </a:cubicBezTo>
                  <a:cubicBezTo>
                    <a:pt x="998" y="11678"/>
                    <a:pt x="2205" y="14433"/>
                    <a:pt x="3969" y="16049"/>
                  </a:cubicBezTo>
                  <a:cubicBezTo>
                    <a:pt x="4763" y="16776"/>
                    <a:pt x="5615" y="17435"/>
                    <a:pt x="6500" y="18009"/>
                  </a:cubicBezTo>
                  <a:cubicBezTo>
                    <a:pt x="6580" y="18061"/>
                    <a:pt x="6682" y="18087"/>
                    <a:pt x="6783" y="18087"/>
                  </a:cubicBezTo>
                  <a:cubicBezTo>
                    <a:pt x="6895" y="18087"/>
                    <a:pt x="7006" y="18055"/>
                    <a:pt x="7088" y="17993"/>
                  </a:cubicBezTo>
                  <a:cubicBezTo>
                    <a:pt x="7244" y="17875"/>
                    <a:pt x="7232" y="17690"/>
                    <a:pt x="7063" y="17581"/>
                  </a:cubicBezTo>
                  <a:cubicBezTo>
                    <a:pt x="6213" y="17030"/>
                    <a:pt x="5394" y="16395"/>
                    <a:pt x="4629" y="15694"/>
                  </a:cubicBezTo>
                  <a:cubicBezTo>
                    <a:pt x="2960" y="14165"/>
                    <a:pt x="1816" y="11559"/>
                    <a:pt x="1664" y="10341"/>
                  </a:cubicBezTo>
                  <a:cubicBezTo>
                    <a:pt x="1644" y="10181"/>
                    <a:pt x="1444" y="10061"/>
                    <a:pt x="1215" y="10075"/>
                  </a:cubicBezTo>
                  <a:close/>
                  <a:moveTo>
                    <a:pt x="17038" y="11823"/>
                  </a:moveTo>
                  <a:cubicBezTo>
                    <a:pt x="16876" y="11823"/>
                    <a:pt x="16721" y="11889"/>
                    <a:pt x="16653" y="12000"/>
                  </a:cubicBezTo>
                  <a:cubicBezTo>
                    <a:pt x="16564" y="12148"/>
                    <a:pt x="16663" y="12320"/>
                    <a:pt x="16874" y="12383"/>
                  </a:cubicBezTo>
                  <a:cubicBezTo>
                    <a:pt x="18935" y="12996"/>
                    <a:pt x="20623" y="13006"/>
                    <a:pt x="20708" y="13006"/>
                  </a:cubicBezTo>
                  <a:cubicBezTo>
                    <a:pt x="20937" y="13005"/>
                    <a:pt x="21123" y="12874"/>
                    <a:pt x="21122" y="12713"/>
                  </a:cubicBezTo>
                  <a:cubicBezTo>
                    <a:pt x="21122" y="12553"/>
                    <a:pt x="20938" y="12423"/>
                    <a:pt x="20708" y="12423"/>
                  </a:cubicBezTo>
                  <a:cubicBezTo>
                    <a:pt x="20688" y="12423"/>
                    <a:pt x="19113" y="12417"/>
                    <a:pt x="17199" y="11847"/>
                  </a:cubicBezTo>
                  <a:cubicBezTo>
                    <a:pt x="17147" y="11832"/>
                    <a:pt x="17092" y="11823"/>
                    <a:pt x="17038" y="11823"/>
                  </a:cubicBezTo>
                  <a:close/>
                  <a:moveTo>
                    <a:pt x="362" y="12860"/>
                  </a:moveTo>
                  <a:cubicBezTo>
                    <a:pt x="134" y="12881"/>
                    <a:pt x="-26" y="13027"/>
                    <a:pt x="4" y="13186"/>
                  </a:cubicBezTo>
                  <a:cubicBezTo>
                    <a:pt x="131" y="13851"/>
                    <a:pt x="641" y="14606"/>
                    <a:pt x="977" y="15105"/>
                  </a:cubicBezTo>
                  <a:cubicBezTo>
                    <a:pt x="1064" y="15235"/>
                    <a:pt x="1139" y="15347"/>
                    <a:pt x="1190" y="15432"/>
                  </a:cubicBezTo>
                  <a:cubicBezTo>
                    <a:pt x="1258" y="15543"/>
                    <a:pt x="1411" y="15609"/>
                    <a:pt x="1572" y="15609"/>
                  </a:cubicBezTo>
                  <a:cubicBezTo>
                    <a:pt x="1627" y="15609"/>
                    <a:pt x="1683" y="15602"/>
                    <a:pt x="1736" y="15586"/>
                  </a:cubicBezTo>
                  <a:cubicBezTo>
                    <a:pt x="1948" y="15523"/>
                    <a:pt x="2044" y="15352"/>
                    <a:pt x="1955" y="15204"/>
                  </a:cubicBezTo>
                  <a:cubicBezTo>
                    <a:pt x="1897" y="15108"/>
                    <a:pt x="1820" y="14991"/>
                    <a:pt x="1729" y="14856"/>
                  </a:cubicBezTo>
                  <a:cubicBezTo>
                    <a:pt x="1415" y="14390"/>
                    <a:pt x="940" y="13685"/>
                    <a:pt x="831" y="13110"/>
                  </a:cubicBezTo>
                  <a:cubicBezTo>
                    <a:pt x="800" y="12950"/>
                    <a:pt x="589" y="12838"/>
                    <a:pt x="362" y="12860"/>
                  </a:cubicBezTo>
                  <a:close/>
                  <a:moveTo>
                    <a:pt x="15130" y="13701"/>
                  </a:moveTo>
                  <a:cubicBezTo>
                    <a:pt x="14968" y="13694"/>
                    <a:pt x="14808" y="13753"/>
                    <a:pt x="14731" y="13861"/>
                  </a:cubicBezTo>
                  <a:cubicBezTo>
                    <a:pt x="14628" y="14005"/>
                    <a:pt x="14712" y="14180"/>
                    <a:pt x="14917" y="14253"/>
                  </a:cubicBezTo>
                  <a:cubicBezTo>
                    <a:pt x="17270" y="15080"/>
                    <a:pt x="19721" y="15239"/>
                    <a:pt x="19825" y="15246"/>
                  </a:cubicBezTo>
                  <a:cubicBezTo>
                    <a:pt x="19837" y="15246"/>
                    <a:pt x="19850" y="15247"/>
                    <a:pt x="19862" y="15247"/>
                  </a:cubicBezTo>
                  <a:cubicBezTo>
                    <a:pt x="20075" y="15247"/>
                    <a:pt x="20255" y="15133"/>
                    <a:pt x="20274" y="14981"/>
                  </a:cubicBezTo>
                  <a:cubicBezTo>
                    <a:pt x="20294" y="14821"/>
                    <a:pt x="20125" y="14679"/>
                    <a:pt x="19896" y="14665"/>
                  </a:cubicBezTo>
                  <a:cubicBezTo>
                    <a:pt x="19873" y="14663"/>
                    <a:pt x="17495" y="14508"/>
                    <a:pt x="15289" y="13733"/>
                  </a:cubicBezTo>
                  <a:cubicBezTo>
                    <a:pt x="15237" y="13714"/>
                    <a:pt x="15184" y="13704"/>
                    <a:pt x="15130" y="13701"/>
                  </a:cubicBezTo>
                  <a:close/>
                  <a:moveTo>
                    <a:pt x="7942" y="14159"/>
                  </a:moveTo>
                  <a:cubicBezTo>
                    <a:pt x="7889" y="14166"/>
                    <a:pt x="7838" y="14180"/>
                    <a:pt x="7790" y="14202"/>
                  </a:cubicBezTo>
                  <a:cubicBezTo>
                    <a:pt x="7600" y="14292"/>
                    <a:pt x="7548" y="14474"/>
                    <a:pt x="7676" y="14607"/>
                  </a:cubicBezTo>
                  <a:cubicBezTo>
                    <a:pt x="8982" y="15969"/>
                    <a:pt x="10834" y="17022"/>
                    <a:pt x="13180" y="17738"/>
                  </a:cubicBezTo>
                  <a:cubicBezTo>
                    <a:pt x="15329" y="18393"/>
                    <a:pt x="17276" y="18577"/>
                    <a:pt x="18244" y="18628"/>
                  </a:cubicBezTo>
                  <a:cubicBezTo>
                    <a:pt x="18255" y="18629"/>
                    <a:pt x="18263" y="18628"/>
                    <a:pt x="18274" y="18628"/>
                  </a:cubicBezTo>
                  <a:cubicBezTo>
                    <a:pt x="18489" y="18628"/>
                    <a:pt x="18672" y="18512"/>
                    <a:pt x="18688" y="18359"/>
                  </a:cubicBezTo>
                  <a:cubicBezTo>
                    <a:pt x="18705" y="18198"/>
                    <a:pt x="18535" y="18058"/>
                    <a:pt x="18306" y="18045"/>
                  </a:cubicBezTo>
                  <a:cubicBezTo>
                    <a:pt x="17569" y="18007"/>
                    <a:pt x="15625" y="17848"/>
                    <a:pt x="13512" y="17204"/>
                  </a:cubicBezTo>
                  <a:cubicBezTo>
                    <a:pt x="11314" y="16533"/>
                    <a:pt x="9582" y="15550"/>
                    <a:pt x="8366" y="14282"/>
                  </a:cubicBezTo>
                  <a:cubicBezTo>
                    <a:pt x="8270" y="14182"/>
                    <a:pt x="8101" y="14137"/>
                    <a:pt x="7942" y="14159"/>
                  </a:cubicBezTo>
                  <a:close/>
                  <a:moveTo>
                    <a:pt x="2436" y="16226"/>
                  </a:moveTo>
                  <a:cubicBezTo>
                    <a:pt x="2330" y="16217"/>
                    <a:pt x="2219" y="16236"/>
                    <a:pt x="2128" y="16286"/>
                  </a:cubicBezTo>
                  <a:cubicBezTo>
                    <a:pt x="1947" y="16384"/>
                    <a:pt x="1916" y="16567"/>
                    <a:pt x="2056" y="16694"/>
                  </a:cubicBezTo>
                  <a:cubicBezTo>
                    <a:pt x="4641" y="19029"/>
                    <a:pt x="6845" y="20424"/>
                    <a:pt x="11723" y="21572"/>
                  </a:cubicBezTo>
                  <a:cubicBezTo>
                    <a:pt x="11767" y="21583"/>
                    <a:pt x="11811" y="21588"/>
                    <a:pt x="11855" y="21588"/>
                  </a:cubicBezTo>
                  <a:cubicBezTo>
                    <a:pt x="12028" y="21588"/>
                    <a:pt x="12191" y="21512"/>
                    <a:pt x="12249" y="21390"/>
                  </a:cubicBezTo>
                  <a:cubicBezTo>
                    <a:pt x="12322" y="21237"/>
                    <a:pt x="12206" y="21072"/>
                    <a:pt x="11989" y="21021"/>
                  </a:cubicBezTo>
                  <a:cubicBezTo>
                    <a:pt x="7284" y="19913"/>
                    <a:pt x="5250" y="18627"/>
                    <a:pt x="2714" y="16336"/>
                  </a:cubicBezTo>
                  <a:cubicBezTo>
                    <a:pt x="2643" y="16272"/>
                    <a:pt x="2541" y="16236"/>
                    <a:pt x="2436" y="16226"/>
                  </a:cubicBezTo>
                  <a:close/>
                  <a:moveTo>
                    <a:pt x="15587" y="16372"/>
                  </a:moveTo>
                  <a:cubicBezTo>
                    <a:pt x="15425" y="16378"/>
                    <a:pt x="15276" y="16450"/>
                    <a:pt x="15217" y="16564"/>
                  </a:cubicBezTo>
                  <a:cubicBezTo>
                    <a:pt x="15138" y="16715"/>
                    <a:pt x="15247" y="16882"/>
                    <a:pt x="15462" y="16938"/>
                  </a:cubicBezTo>
                  <a:cubicBezTo>
                    <a:pt x="17306" y="17412"/>
                    <a:pt x="18764" y="17461"/>
                    <a:pt x="18825" y="17463"/>
                  </a:cubicBezTo>
                  <a:cubicBezTo>
                    <a:pt x="18831" y="17463"/>
                    <a:pt x="18838" y="17463"/>
                    <a:pt x="18844" y="17463"/>
                  </a:cubicBezTo>
                  <a:cubicBezTo>
                    <a:pt x="19066" y="17463"/>
                    <a:pt x="19249" y="17341"/>
                    <a:pt x="19259" y="17185"/>
                  </a:cubicBezTo>
                  <a:cubicBezTo>
                    <a:pt x="19269" y="17024"/>
                    <a:pt x="19091" y="16889"/>
                    <a:pt x="18862" y="16882"/>
                  </a:cubicBezTo>
                  <a:cubicBezTo>
                    <a:pt x="18848" y="16882"/>
                    <a:pt x="17474" y="16833"/>
                    <a:pt x="15750" y="16390"/>
                  </a:cubicBezTo>
                  <a:cubicBezTo>
                    <a:pt x="15696" y="16376"/>
                    <a:pt x="15640" y="16371"/>
                    <a:pt x="15587" y="16372"/>
                  </a:cubicBezTo>
                  <a:close/>
                  <a:moveTo>
                    <a:pt x="3039" y="18536"/>
                  </a:moveTo>
                  <a:cubicBezTo>
                    <a:pt x="2933" y="18530"/>
                    <a:pt x="2823" y="18553"/>
                    <a:pt x="2736" y="18605"/>
                  </a:cubicBezTo>
                  <a:cubicBezTo>
                    <a:pt x="2562" y="18710"/>
                    <a:pt x="2540" y="18894"/>
                    <a:pt x="2689" y="19016"/>
                  </a:cubicBezTo>
                  <a:cubicBezTo>
                    <a:pt x="3630" y="19787"/>
                    <a:pt x="4953" y="20590"/>
                    <a:pt x="6225" y="21164"/>
                  </a:cubicBezTo>
                  <a:cubicBezTo>
                    <a:pt x="6294" y="21195"/>
                    <a:pt x="6371" y="21209"/>
                    <a:pt x="6448" y="21209"/>
                  </a:cubicBezTo>
                  <a:cubicBezTo>
                    <a:pt x="6585" y="21209"/>
                    <a:pt x="6719" y="21162"/>
                    <a:pt x="6798" y="21075"/>
                  </a:cubicBezTo>
                  <a:cubicBezTo>
                    <a:pt x="6922" y="20940"/>
                    <a:pt x="6867" y="20760"/>
                    <a:pt x="6674" y="20673"/>
                  </a:cubicBezTo>
                  <a:cubicBezTo>
                    <a:pt x="5742" y="20253"/>
                    <a:pt x="4371" y="19497"/>
                    <a:pt x="3322" y="18637"/>
                  </a:cubicBezTo>
                  <a:cubicBezTo>
                    <a:pt x="3247" y="18576"/>
                    <a:pt x="3145" y="18542"/>
                    <a:pt x="3039" y="18536"/>
                  </a:cubicBezTo>
                  <a:close/>
                  <a:moveTo>
                    <a:pt x="8532" y="18541"/>
                  </a:moveTo>
                  <a:cubicBezTo>
                    <a:pt x="8428" y="18554"/>
                    <a:pt x="8330" y="18595"/>
                    <a:pt x="8264" y="18661"/>
                  </a:cubicBezTo>
                  <a:cubicBezTo>
                    <a:pt x="8133" y="18793"/>
                    <a:pt x="8180" y="18974"/>
                    <a:pt x="8369" y="19066"/>
                  </a:cubicBezTo>
                  <a:cubicBezTo>
                    <a:pt x="11666" y="20673"/>
                    <a:pt x="15614" y="21036"/>
                    <a:pt x="15780" y="21051"/>
                  </a:cubicBezTo>
                  <a:cubicBezTo>
                    <a:pt x="15798" y="21052"/>
                    <a:pt x="15815" y="21052"/>
                    <a:pt x="15832" y="21052"/>
                  </a:cubicBezTo>
                  <a:cubicBezTo>
                    <a:pt x="16039" y="21052"/>
                    <a:pt x="16218" y="20946"/>
                    <a:pt x="16244" y="20798"/>
                  </a:cubicBezTo>
                  <a:cubicBezTo>
                    <a:pt x="16273" y="20639"/>
                    <a:pt x="16112" y="20492"/>
                    <a:pt x="15884" y="20472"/>
                  </a:cubicBezTo>
                  <a:cubicBezTo>
                    <a:pt x="15846" y="20468"/>
                    <a:pt x="11973" y="20114"/>
                    <a:pt x="8843" y="18588"/>
                  </a:cubicBezTo>
                  <a:cubicBezTo>
                    <a:pt x="8748" y="18542"/>
                    <a:pt x="8637" y="18528"/>
                    <a:pt x="8532" y="18541"/>
                  </a:cubicBezTo>
                  <a:close/>
                </a:path>
              </a:pathLst>
            </a:custGeom>
            <a:solidFill>
              <a:srgbClr val="000000"/>
            </a:solidFill>
            <a:ln w="12700" cap="flat">
              <a:noFill/>
              <a:miter lim="400000"/>
            </a:ln>
            <a:effectLst>
              <a:outerShdw blurRad="63500" dist="63500" dir="5400000" rotWithShape="0">
                <a:srgbClr val="FFFFFF">
                  <a:alpha val="89245"/>
                </a:srgbClr>
              </a:outerShdw>
            </a:effectLst>
          </p:spPr>
          <p:txBody>
            <a:bodyPr wrap="square" lIns="35719" tIns="35719" rIns="35719" bIns="35719" numCol="1" anchor="ctr">
              <a:noAutofit/>
            </a:bodyPr>
            <a:lstStyle/>
            <a:p>
              <a:pPr algn="ctr">
                <a:defRPr sz="3600">
                  <a:solidFill>
                    <a:srgbClr val="FFFFFF"/>
                  </a:solidFill>
                  <a:latin typeface="Gill Sans"/>
                  <a:ea typeface="Gill Sans"/>
                  <a:cs typeface="Gill Sans"/>
                  <a:sym typeface="Gill Sans"/>
                </a:defRPr>
              </a:pPr>
              <a:endParaRPr sz="2531"/>
            </a:p>
          </p:txBody>
        </p:sp>
      </p:grpSp>
    </p:spTree>
    <p:extLst>
      <p:ext uri="{BB962C8B-B14F-4D97-AF65-F5344CB8AC3E}">
        <p14:creationId xmlns:p14="http://schemas.microsoft.com/office/powerpoint/2010/main" val="16791899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4F4C-47CA-8372-0589-61A842C9D962}"/>
              </a:ext>
            </a:extLst>
          </p:cNvPr>
          <p:cNvSpPr>
            <a:spLocks noGrp="1"/>
          </p:cNvSpPr>
          <p:nvPr>
            <p:ph type="title"/>
          </p:nvPr>
        </p:nvSpPr>
        <p:spPr>
          <a:xfrm>
            <a:off x="672947" y="177838"/>
            <a:ext cx="10515600" cy="1325563"/>
          </a:xfrm>
        </p:spPr>
        <p:txBody>
          <a:bodyPr>
            <a:normAutofit fontScale="90000"/>
          </a:bodyPr>
          <a:lstStyle/>
          <a:p>
            <a:r>
              <a:rPr lang="en-US" dirty="0"/>
              <a:t>Synthesized images elicit this mapping in the brain (Each brain volume shows the brain areas corresponding to a model layer)</a:t>
            </a:r>
          </a:p>
        </p:txBody>
      </p:sp>
      <p:pic>
        <p:nvPicPr>
          <p:cNvPr id="5" name="Picture 4">
            <a:extLst>
              <a:ext uri="{FF2B5EF4-FFF2-40B4-BE49-F238E27FC236}">
                <a16:creationId xmlns:a16="http://schemas.microsoft.com/office/drawing/2014/main" id="{343AC890-8DB4-FFDC-99D5-61CFDC32797D}"/>
              </a:ext>
            </a:extLst>
          </p:cNvPr>
          <p:cNvPicPr>
            <a:picLocks noChangeAspect="1"/>
          </p:cNvPicPr>
          <p:nvPr/>
        </p:nvPicPr>
        <p:blipFill>
          <a:blip r:embed="rId3"/>
          <a:stretch>
            <a:fillRect/>
          </a:stretch>
        </p:blipFill>
        <p:spPr>
          <a:xfrm>
            <a:off x="1937666" y="1663944"/>
            <a:ext cx="7754432" cy="5194056"/>
          </a:xfrm>
          <a:prstGeom prst="rect">
            <a:avLst/>
          </a:prstGeom>
        </p:spPr>
      </p:pic>
      <p:pic>
        <p:nvPicPr>
          <p:cNvPr id="7" name="Picture 6">
            <a:extLst>
              <a:ext uri="{FF2B5EF4-FFF2-40B4-BE49-F238E27FC236}">
                <a16:creationId xmlns:a16="http://schemas.microsoft.com/office/drawing/2014/main" id="{9EF67D9A-4A01-E858-7C77-67515796D5AF}"/>
              </a:ext>
            </a:extLst>
          </p:cNvPr>
          <p:cNvPicPr>
            <a:picLocks noChangeAspect="1"/>
          </p:cNvPicPr>
          <p:nvPr/>
        </p:nvPicPr>
        <p:blipFill>
          <a:blip r:embed="rId4"/>
          <a:stretch>
            <a:fillRect/>
          </a:stretch>
        </p:blipFill>
        <p:spPr>
          <a:xfrm>
            <a:off x="12576094" y="1992359"/>
            <a:ext cx="7702433" cy="3803904"/>
          </a:xfrm>
          <a:prstGeom prst="rect">
            <a:avLst/>
          </a:prstGeom>
        </p:spPr>
      </p:pic>
    </p:spTree>
    <p:extLst>
      <p:ext uri="{BB962C8B-B14F-4D97-AF65-F5344CB8AC3E}">
        <p14:creationId xmlns:p14="http://schemas.microsoft.com/office/powerpoint/2010/main" val="2604870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30392</TotalTime>
  <Words>8699</Words>
  <Application>Microsoft Office PowerPoint</Application>
  <PresentationFormat>Widescreen</PresentationFormat>
  <Paragraphs>612</Paragraphs>
  <Slides>45</Slides>
  <Notes>43</Notes>
  <HiddenSlides>8</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Avenir Next</vt:lpstr>
      <vt:lpstr>Microsoft YaHei</vt:lpstr>
      <vt:lpstr>Söhne</vt:lpstr>
      <vt:lpstr>Arial</vt:lpstr>
      <vt:lpstr>Arial Narrow</vt:lpstr>
      <vt:lpstr>Calibri</vt:lpstr>
      <vt:lpstr>Calibri Light</vt:lpstr>
      <vt:lpstr>Cambria Math</vt:lpstr>
      <vt:lpstr>Gill Sans MT</vt:lpstr>
      <vt:lpstr>Tahoma</vt:lpstr>
      <vt:lpstr>Trebuchet MS</vt:lpstr>
      <vt:lpstr>Office Theme</vt:lpstr>
      <vt:lpstr>Using real-time fMRI and image synthesis and to understand the learning and learned brain</vt:lpstr>
      <vt:lpstr>Synthesizing images to build layer-specific mappings between convolutional neural networks and the brain</vt:lpstr>
      <vt:lpstr>Representational similarity analysis (RSA) to map between two systems</vt:lpstr>
      <vt:lpstr>PowerPoint Presentation</vt:lpstr>
      <vt:lpstr>Synthesize images that can build cleaner RSM fingerprint for model layers</vt:lpstr>
      <vt:lpstr>fMRI data collection</vt:lpstr>
      <vt:lpstr>Searchlight to localize model layers in the brain</vt:lpstr>
      <vt:lpstr>Leave one subject out cross validation regression analysis (name this method as ‘non-residual’)</vt:lpstr>
      <vt:lpstr>Synthesized images elicit this mapping in the brain (Each brain volume shows the brain areas corresponding to a model layer)</vt:lpstr>
      <vt:lpstr>Overlap between layers in the brain (for the synthesized images)</vt:lpstr>
      <vt:lpstr>NSD images elicit this mapping in the brain</vt:lpstr>
      <vt:lpstr>Overlap between layers in the brain (for the NSD images)</vt:lpstr>
      <vt:lpstr>Residual method to reduce overlap between layers</vt:lpstr>
      <vt:lpstr>Leave one subject out cross validation regression analysis on residuals (name this method as ‘residual’)</vt:lpstr>
      <vt:lpstr>Residual method result visualization</vt:lpstr>
      <vt:lpstr>Overlap between layers in the brain (for the NSD images with residual method)</vt:lpstr>
      <vt:lpstr>Project 1 Summary</vt:lpstr>
      <vt:lpstr>Representation manifold interpretation of the image synthesis method</vt:lpstr>
      <vt:lpstr>Inducing representational change in the hippocampus through real-time neurofeedback</vt:lpstr>
      <vt:lpstr>PowerPoint Presentation</vt:lpstr>
      <vt:lpstr>Real-time fMRI methodology </vt:lpstr>
      <vt:lpstr>Experiment time line for a single subject</vt:lpstr>
      <vt:lpstr>Real-time fMRI task design</vt:lpstr>
      <vt:lpstr>PowerPoint Presentation</vt:lpstr>
      <vt:lpstr>Data-driven definition of brain areas for neurofeedback driving</vt:lpstr>
      <vt:lpstr>Neurofeedback successfully increases co-activation</vt:lpstr>
      <vt:lpstr>PowerPoint Presentation</vt:lpstr>
      <vt:lpstr>Neural predictions: prior literature</vt:lpstr>
      <vt:lpstr>Evidence for neural integration</vt:lpstr>
      <vt:lpstr>Relationship between behavioral and neural integration</vt:lpstr>
      <vt:lpstr>Project 2 Summary</vt:lpstr>
      <vt:lpstr>Linking representational level NMPH and synaptic level NMPH</vt:lpstr>
      <vt:lpstr>NMPH at different levels</vt:lpstr>
      <vt:lpstr>PowerPoint Presentation</vt:lpstr>
      <vt:lpstr>Frameworks for simulating NMPH</vt:lpstr>
      <vt:lpstr>Combining rep and synaptic NMPH</vt:lpstr>
      <vt:lpstr>PowerPoint Presentation</vt:lpstr>
      <vt:lpstr>PowerPoint Presentation</vt:lpstr>
      <vt:lpstr>XCAL (eXtended Contrastive Attractor Learning)</vt:lpstr>
      <vt:lpstr>PowerPoint Presentation</vt:lpstr>
      <vt:lpstr>PowerPoint Presentation</vt:lpstr>
      <vt:lpstr>PowerPoint Presentation</vt:lpstr>
      <vt:lpstr>Representational NMPH analysis</vt:lpstr>
      <vt:lpstr>Future directions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Peng, Kailong</dc:creator>
  <cp:lastModifiedBy>Peng, Kailong</cp:lastModifiedBy>
  <cp:revision>1018</cp:revision>
  <dcterms:created xsi:type="dcterms:W3CDTF">2024-01-15T03:26:47Z</dcterms:created>
  <dcterms:modified xsi:type="dcterms:W3CDTF">2024-04-05T14:51:49Z</dcterms:modified>
</cp:coreProperties>
</file>